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9" r:id="rId4"/>
  </p:sldMasterIdLst>
  <p:notesMasterIdLst>
    <p:notesMasterId r:id="rId22"/>
  </p:notesMasterIdLst>
  <p:sldIdLst>
    <p:sldId id="294" r:id="rId5"/>
    <p:sldId id="303" r:id="rId6"/>
    <p:sldId id="304" r:id="rId7"/>
    <p:sldId id="311" r:id="rId8"/>
    <p:sldId id="324" r:id="rId9"/>
    <p:sldId id="305" r:id="rId10"/>
    <p:sldId id="318" r:id="rId11"/>
    <p:sldId id="306" r:id="rId12"/>
    <p:sldId id="309" r:id="rId13"/>
    <p:sldId id="312" r:id="rId14"/>
    <p:sldId id="315" r:id="rId15"/>
    <p:sldId id="316" r:id="rId16"/>
    <p:sldId id="265" r:id="rId17"/>
    <p:sldId id="320" r:id="rId18"/>
    <p:sldId id="321" r:id="rId19"/>
    <p:sldId id="322" r:id="rId20"/>
    <p:sldId id="32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igrating SSIS" id="{D67B22F5-5156-4DF8-A7B6-6DA745FB278E}">
          <p14:sldIdLst>
            <p14:sldId id="294"/>
            <p14:sldId id="303"/>
            <p14:sldId id="304"/>
            <p14:sldId id="311"/>
            <p14:sldId id="324"/>
            <p14:sldId id="305"/>
            <p14:sldId id="318"/>
            <p14:sldId id="306"/>
            <p14:sldId id="309"/>
            <p14:sldId id="312"/>
            <p14:sldId id="315"/>
            <p14:sldId id="316"/>
            <p14:sldId id="265"/>
            <p14:sldId id="320"/>
            <p14:sldId id="321"/>
            <p14:sldId id="322"/>
            <p14:sldId id="323"/>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rah Tompkins" initials="SCT" lastIdx="24" clrIdx="0"/>
  <p:cmAuthor id="2" name="Frederico Pravatta Rezende" initials="FPR" lastIdx="58" clrIdx="1"/>
  <p:cmAuthor id="3" name="Prem Prakash" initials="PP" lastIdx="10" clrIdx="2"/>
  <p:cmAuthor id="4" name="Sarah Tompkins" initials="ST" lastIdx="10" clrIdx="3"/>
  <p:cmAuthor id="5" name="Nick Dwyer" initials="ND" lastIdx="26" clrIdx="4"/>
  <p:cmAuthor id="6" name="Thad Allen" initials="TA" lastIdx="1"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F5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108" y="6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k Jones" userId="1b1653ef-e63c-40cd-b5e2-aa1b8422a564" providerId="ADAL" clId="{D4947E3E-1F50-4A62-9BFC-03B50B745BC6}"/>
    <pc:docChg chg="delSld modSld sldOrd modSection">
      <pc:chgData name="Mark Jones" userId="1b1653ef-e63c-40cd-b5e2-aa1b8422a564" providerId="ADAL" clId="{D4947E3E-1F50-4A62-9BFC-03B50B745BC6}" dt="2019-11-27T14:02:56.279" v="9" actId="2696"/>
      <pc:docMkLst>
        <pc:docMk/>
      </pc:docMkLst>
      <pc:sldChg chg="ord">
        <pc:chgData name="Mark Jones" userId="1b1653ef-e63c-40cd-b5e2-aa1b8422a564" providerId="ADAL" clId="{D4947E3E-1F50-4A62-9BFC-03B50B745BC6}" dt="2019-11-27T13:36:52.037" v="1"/>
        <pc:sldMkLst>
          <pc:docMk/>
          <pc:sldMk cId="459977684" sldId="303"/>
        </pc:sldMkLst>
      </pc:sldChg>
      <pc:sldChg chg="del">
        <pc:chgData name="Mark Jones" userId="1b1653ef-e63c-40cd-b5e2-aa1b8422a564" providerId="ADAL" clId="{D4947E3E-1F50-4A62-9BFC-03B50B745BC6}" dt="2019-11-27T14:02:30.672" v="4" actId="2696"/>
        <pc:sldMkLst>
          <pc:docMk/>
          <pc:sldMk cId="3535414156" sldId="307"/>
        </pc:sldMkLst>
      </pc:sldChg>
      <pc:sldChg chg="del">
        <pc:chgData name="Mark Jones" userId="1b1653ef-e63c-40cd-b5e2-aa1b8422a564" providerId="ADAL" clId="{D4947E3E-1F50-4A62-9BFC-03B50B745BC6}" dt="2019-11-27T14:02:46.653" v="7" actId="2696"/>
        <pc:sldMkLst>
          <pc:docMk/>
          <pc:sldMk cId="1147589505" sldId="308"/>
        </pc:sldMkLst>
      </pc:sldChg>
      <pc:sldChg chg="del">
        <pc:chgData name="Mark Jones" userId="1b1653ef-e63c-40cd-b5e2-aa1b8422a564" providerId="ADAL" clId="{D4947E3E-1F50-4A62-9BFC-03B50B745BC6}" dt="2019-11-27T14:02:37.763" v="5" actId="2696"/>
        <pc:sldMkLst>
          <pc:docMk/>
          <pc:sldMk cId="1957977074" sldId="310"/>
        </pc:sldMkLst>
      </pc:sldChg>
      <pc:sldChg chg="del">
        <pc:chgData name="Mark Jones" userId="1b1653ef-e63c-40cd-b5e2-aa1b8422a564" providerId="ADAL" clId="{D4947E3E-1F50-4A62-9BFC-03B50B745BC6}" dt="2019-11-27T14:02:41.998" v="6" actId="2696"/>
        <pc:sldMkLst>
          <pc:docMk/>
          <pc:sldMk cId="2773328566" sldId="313"/>
        </pc:sldMkLst>
      </pc:sldChg>
      <pc:sldChg chg="del">
        <pc:chgData name="Mark Jones" userId="1b1653ef-e63c-40cd-b5e2-aa1b8422a564" providerId="ADAL" clId="{D4947E3E-1F50-4A62-9BFC-03B50B745BC6}" dt="2019-11-27T14:02:53.429" v="8" actId="2696"/>
        <pc:sldMkLst>
          <pc:docMk/>
          <pc:sldMk cId="780785994" sldId="314"/>
        </pc:sldMkLst>
      </pc:sldChg>
      <pc:sldChg chg="del">
        <pc:chgData name="Mark Jones" userId="1b1653ef-e63c-40cd-b5e2-aa1b8422a564" providerId="ADAL" clId="{D4947E3E-1F50-4A62-9BFC-03B50B745BC6}" dt="2019-11-27T14:02:56.279" v="9" actId="2696"/>
        <pc:sldMkLst>
          <pc:docMk/>
          <pc:sldMk cId="2320832909" sldId="317"/>
        </pc:sldMkLst>
      </pc:sldChg>
      <pc:sldChg chg="modSp del mod">
        <pc:chgData name="Mark Jones" userId="1b1653ef-e63c-40cd-b5e2-aa1b8422a564" providerId="ADAL" clId="{D4947E3E-1F50-4A62-9BFC-03B50B745BC6}" dt="2019-11-27T14:02:25.446" v="3" actId="2696"/>
        <pc:sldMkLst>
          <pc:docMk/>
          <pc:sldMk cId="2069208085" sldId="319"/>
        </pc:sldMkLst>
        <pc:picChg chg="mod">
          <ac:chgData name="Mark Jones" userId="1b1653ef-e63c-40cd-b5e2-aa1b8422a564" providerId="ADAL" clId="{D4947E3E-1F50-4A62-9BFC-03B50B745BC6}" dt="2019-11-27T14:00:17.218" v="2" actId="1076"/>
          <ac:picMkLst>
            <pc:docMk/>
            <pc:sldMk cId="2069208085" sldId="319"/>
            <ac:picMk id="3" creationId="{6394F364-A380-4543-A76F-058391E2ECA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F745BE-5D51-4F11-B35C-6841C669EDC9}" type="datetimeFigureOut">
              <a:rPr lang="en-US" smtClean="0"/>
              <a:t>11/27/2019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253F96-0C86-40D3-B239-C179B145FA4E}" type="slidenum">
              <a:rPr lang="en-US" smtClean="0"/>
              <a:t>‹#›</a:t>
            </a:fld>
            <a:endParaRPr lang="en-US"/>
          </a:p>
        </p:txBody>
      </p:sp>
    </p:spTree>
    <p:extLst>
      <p:ext uri="{BB962C8B-B14F-4D97-AF65-F5344CB8AC3E}">
        <p14:creationId xmlns:p14="http://schemas.microsoft.com/office/powerpoint/2010/main" val="22554098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49A09B-4A39-974B-9594-129A7470D52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04642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Price up a solution – this will be more than just getting a price. It will also help you understand how to achieve the most cost-effective solution and the options for scaling it</a:t>
            </a:r>
          </a:p>
        </p:txBody>
      </p:sp>
      <p:sp>
        <p:nvSpPr>
          <p:cNvPr id="4" name="Slide Number Placeholder 3"/>
          <p:cNvSpPr>
            <a:spLocks noGrp="1"/>
          </p:cNvSpPr>
          <p:nvPr>
            <p:ph type="sldNum" sz="quarter" idx="10"/>
          </p:nvPr>
        </p:nvSpPr>
        <p:spPr/>
        <p:txBody>
          <a:bodyPr/>
          <a:lstStyle/>
          <a:p>
            <a:fld id="{C3253F96-0C86-40D3-B239-C179B145FA4E}" type="slidenum">
              <a:rPr lang="en-US" smtClean="0"/>
              <a:t>2</a:t>
            </a:fld>
            <a:endParaRPr lang="en-US"/>
          </a:p>
        </p:txBody>
      </p:sp>
    </p:spTree>
    <p:extLst>
      <p:ext uri="{BB962C8B-B14F-4D97-AF65-F5344CB8AC3E}">
        <p14:creationId xmlns:p14="http://schemas.microsoft.com/office/powerpoint/2010/main" val="39511203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Few warnings</a:t>
            </a:r>
          </a:p>
          <a:p>
            <a:r>
              <a:rPr lang="en-GB"/>
              <a:t>1. Upgrade is one way – keep a copy of the 2008 solution</a:t>
            </a:r>
          </a:p>
          <a:p>
            <a:r>
              <a:rPr lang="en-GB"/>
              <a:t>2. Nice browser based report</a:t>
            </a:r>
          </a:p>
        </p:txBody>
      </p:sp>
      <p:sp>
        <p:nvSpPr>
          <p:cNvPr id="4" name="Slide Number Placeholder 3"/>
          <p:cNvSpPr>
            <a:spLocks noGrp="1"/>
          </p:cNvSpPr>
          <p:nvPr>
            <p:ph type="sldNum" sz="quarter" idx="5"/>
          </p:nvPr>
        </p:nvSpPr>
        <p:spPr/>
        <p:txBody>
          <a:bodyPr/>
          <a:lstStyle/>
          <a:p>
            <a:fld id="{C3253F96-0C86-40D3-B239-C179B145FA4E}" type="slidenum">
              <a:rPr lang="en-US" smtClean="0"/>
              <a:t>9</a:t>
            </a:fld>
            <a:endParaRPr lang="en-US"/>
          </a:p>
        </p:txBody>
      </p:sp>
    </p:spTree>
    <p:extLst>
      <p:ext uri="{BB962C8B-B14F-4D97-AF65-F5344CB8AC3E}">
        <p14:creationId xmlns:p14="http://schemas.microsoft.com/office/powerpoint/2010/main" val="25338350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a:solidFill>
                  <a:schemeClr val="tx1"/>
                </a:solidFill>
                <a:effectLst/>
                <a:latin typeface="+mn-lt"/>
                <a:ea typeface="+mn-ea"/>
                <a:cs typeface="+mn-cs"/>
              </a:rPr>
              <a:t>Power your entire data estate with SQL Server 2017 and Azure Data Services</a:t>
            </a:r>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Now we’ll look at all the reasons why Azure Data Services, along with SQL Server, are the right data management and analytics solutions for your cloud data estate. </a:t>
            </a: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Data Sources</a:t>
            </a:r>
            <a:endParaRPr lang="en-US" sz="1200" kern="1200">
              <a:solidFill>
                <a:schemeClr val="tx1"/>
              </a:solidFill>
              <a:effectLst/>
              <a:latin typeface="+mn-lt"/>
              <a:ea typeface="+mn-ea"/>
              <a:cs typeface="+mn-cs"/>
            </a:endParaRPr>
          </a:p>
          <a:p>
            <a:pPr lvl="0"/>
            <a:r>
              <a:rPr lang="en-US" sz="1200" kern="1200">
                <a:solidFill>
                  <a:schemeClr val="tx1"/>
                </a:solidFill>
                <a:effectLst/>
                <a:latin typeface="+mn-lt"/>
                <a:ea typeface="+mn-ea"/>
                <a:cs typeface="+mn-cs"/>
              </a:rPr>
              <a:t>Azure Data Services has a variety of data management and analytics tools for all your data needs.  It can store structured and unstructured data, whether it’s born in the cloud like sensor and social, or perhaps different data altogether like media.</a:t>
            </a:r>
          </a:p>
          <a:p>
            <a:r>
              <a:rPr lang="en-US" sz="1200" kern="1200">
                <a:solidFill>
                  <a:schemeClr val="tx1"/>
                </a:solidFill>
                <a:effectLst/>
                <a:latin typeface="+mn-lt"/>
                <a:ea typeface="+mn-ea"/>
                <a:cs typeface="+mn-cs"/>
              </a:rPr>
              <a:t>&lt;click&gt;</a:t>
            </a: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Data Management</a:t>
            </a:r>
            <a:endParaRPr lang="en-US" sz="1200" kern="1200">
              <a:solidFill>
                <a:schemeClr val="tx1"/>
              </a:solidFill>
              <a:effectLst/>
              <a:latin typeface="+mn-lt"/>
              <a:ea typeface="+mn-ea"/>
              <a:cs typeface="+mn-cs"/>
            </a:endParaRPr>
          </a:p>
          <a:p>
            <a:pPr lvl="0"/>
            <a:r>
              <a:rPr lang="en-US" sz="1200" b="1" kern="1200">
                <a:solidFill>
                  <a:schemeClr val="tx1"/>
                </a:solidFill>
                <a:effectLst/>
                <a:latin typeface="+mn-lt"/>
                <a:ea typeface="+mn-ea"/>
                <a:cs typeface="+mn-cs"/>
              </a:rPr>
              <a:t>Azure SQL Database </a:t>
            </a:r>
            <a:r>
              <a:rPr lang="en-US" sz="1200" kern="1200">
                <a:solidFill>
                  <a:schemeClr val="tx1"/>
                </a:solidFill>
                <a:effectLst/>
                <a:latin typeface="+mn-lt"/>
                <a:ea typeface="+mn-ea"/>
                <a:cs typeface="+mn-cs"/>
              </a:rPr>
              <a:t>is the cloud answer to managing your operational data, with the ability to achieve </a:t>
            </a:r>
            <a:r>
              <a:rPr lang="en-US" sz="1200" b="1" kern="1200">
                <a:solidFill>
                  <a:schemeClr val="tx1"/>
                </a:solidFill>
                <a:effectLst/>
                <a:latin typeface="+mn-lt"/>
                <a:ea typeface="+mn-ea"/>
                <a:cs typeface="+mn-cs"/>
              </a:rPr>
              <a:t>infinite scale.  </a:t>
            </a:r>
            <a:r>
              <a:rPr lang="en-US" sz="1200" kern="1200">
                <a:solidFill>
                  <a:schemeClr val="tx1"/>
                </a:solidFill>
                <a:effectLst/>
                <a:latin typeface="+mn-lt"/>
                <a:ea typeface="+mn-ea"/>
                <a:cs typeface="+mn-cs"/>
              </a:rPr>
              <a:t>It’s built on SQL Server, so your existing applications and skills transfer.  And as a managed database service, it can save you time and money in both set-up and administration</a:t>
            </a:r>
            <a:r>
              <a:rPr lang="en-US" sz="1200" b="1" kern="1200">
                <a:solidFill>
                  <a:schemeClr val="tx1"/>
                </a:solidFill>
                <a:effectLst/>
                <a:latin typeface="+mn-lt"/>
                <a:ea typeface="+mn-ea"/>
                <a:cs typeface="+mn-cs"/>
              </a:rPr>
              <a:t>.</a:t>
            </a:r>
            <a:endParaRPr lang="en-US" sz="1200" kern="1200">
              <a:solidFill>
                <a:schemeClr val="tx1"/>
              </a:solidFill>
              <a:effectLst/>
              <a:latin typeface="+mn-lt"/>
              <a:ea typeface="+mn-ea"/>
              <a:cs typeface="+mn-cs"/>
            </a:endParaRPr>
          </a:p>
          <a:p>
            <a:pPr lvl="0"/>
            <a:r>
              <a:rPr lang="en-US" sz="1200" b="1" kern="1200">
                <a:solidFill>
                  <a:schemeClr val="tx1"/>
                </a:solidFill>
                <a:effectLst/>
                <a:latin typeface="+mn-lt"/>
                <a:ea typeface="+mn-ea"/>
                <a:cs typeface="+mn-cs"/>
              </a:rPr>
              <a:t>Azure Cosmos DB is a database</a:t>
            </a:r>
            <a:r>
              <a:rPr lang="en-US" sz="1200" b="1" kern="1200" baseline="0">
                <a:solidFill>
                  <a:schemeClr val="tx1"/>
                </a:solidFill>
                <a:effectLst/>
                <a:latin typeface="+mn-lt"/>
                <a:ea typeface="+mn-ea"/>
                <a:cs typeface="+mn-cs"/>
              </a:rPr>
              <a:t> </a:t>
            </a:r>
            <a:r>
              <a:rPr lang="en-US" sz="1200" kern="1200">
                <a:solidFill>
                  <a:schemeClr val="tx1"/>
                </a:solidFill>
                <a:effectLst/>
                <a:latin typeface="+mn-lt"/>
                <a:ea typeface="+mn-ea"/>
                <a:cs typeface="+mn-cs"/>
              </a:rPr>
              <a:t>designed for modern mobile and web applications. It is also a database-as-a-service, fully managed by Microsoft Azure.  Azure Cosmos DB </a:t>
            </a:r>
            <a:r>
              <a:rPr lang="en-US" sz="1200" b="1" kern="1200">
                <a:solidFill>
                  <a:schemeClr val="tx1"/>
                </a:solidFill>
                <a:effectLst/>
                <a:latin typeface="+mn-lt"/>
                <a:ea typeface="+mn-ea"/>
                <a:cs typeface="+mn-cs"/>
              </a:rPr>
              <a:t>delivers consistently fast reads and writes, schema flexibility, and the ability to easily scale a database up and down on demand</a:t>
            </a:r>
            <a:endParaRPr lang="en-US" sz="1200" kern="1200">
              <a:solidFill>
                <a:schemeClr val="tx1"/>
              </a:solidFill>
              <a:effectLst/>
              <a:latin typeface="+mn-lt"/>
              <a:ea typeface="+mn-ea"/>
              <a:cs typeface="+mn-cs"/>
            </a:endParaRPr>
          </a:p>
          <a:p>
            <a:pPr lvl="0"/>
            <a:r>
              <a:rPr lang="en-US" sz="1200" b="1" kern="1200">
                <a:solidFill>
                  <a:schemeClr val="tx1"/>
                </a:solidFill>
                <a:effectLst/>
                <a:latin typeface="+mn-lt"/>
                <a:ea typeface="+mn-ea"/>
                <a:cs typeface="+mn-cs"/>
              </a:rPr>
              <a:t>Azure SQL Data Warehouse </a:t>
            </a:r>
            <a:r>
              <a:rPr lang="en-US" sz="1200" kern="1200">
                <a:solidFill>
                  <a:schemeClr val="tx1"/>
                </a:solidFill>
                <a:effectLst/>
                <a:latin typeface="+mn-lt"/>
                <a:ea typeface="+mn-ea"/>
                <a:cs typeface="+mn-cs"/>
              </a:rPr>
              <a:t>is the industry’s first enterprise-class cloud data warehouse that can grow, shrink, and pause in seconds.  Based on the proven SQL Server relational database engine, it gives petabyte scalability with massive parallel-processing architecture that enables distributed processing to handle the rigors of modern data realities.  It independently scales compute and storage in seconds.</a:t>
            </a:r>
          </a:p>
          <a:p>
            <a:r>
              <a:rPr lang="en-US" sz="1200" kern="1200">
                <a:solidFill>
                  <a:schemeClr val="tx1"/>
                </a:solidFill>
                <a:effectLst/>
                <a:latin typeface="+mn-lt"/>
                <a:ea typeface="+mn-ea"/>
                <a:cs typeface="+mn-cs"/>
              </a:rPr>
              <a:t>SQL Data Warehouse works seamlessly with Power BI, Azure Machine Learning, HDInsight, and Azure Data Factory.</a:t>
            </a:r>
          </a:p>
          <a:p>
            <a:pPr lvl="0"/>
            <a:r>
              <a:rPr lang="en-US" sz="1200" b="1" kern="1200">
                <a:solidFill>
                  <a:schemeClr val="tx1"/>
                </a:solidFill>
                <a:effectLst/>
                <a:latin typeface="+mn-lt"/>
                <a:ea typeface="+mn-ea"/>
                <a:cs typeface="+mn-cs"/>
              </a:rPr>
              <a:t>Azure Data Lake - </a:t>
            </a:r>
            <a:r>
              <a:rPr lang="en-US" sz="1200" kern="1200">
                <a:solidFill>
                  <a:schemeClr val="tx1"/>
                </a:solidFill>
                <a:effectLst/>
                <a:latin typeface="+mn-lt"/>
                <a:ea typeface="+mn-ea"/>
                <a:cs typeface="+mn-cs"/>
              </a:rPr>
              <a:t>Offers data management and analytics at scale to customers, as Azure Data Lake.  It is composed of three parts: </a:t>
            </a:r>
            <a:r>
              <a:rPr lang="en-US" sz="1200" b="1" kern="1200">
                <a:solidFill>
                  <a:schemeClr val="tx1"/>
                </a:solidFill>
                <a:effectLst/>
                <a:latin typeface="+mn-lt"/>
                <a:ea typeface="+mn-ea"/>
                <a:cs typeface="+mn-cs"/>
              </a:rPr>
              <a:t>Azure Data Lake Store, Azure Data Lake Analytics, and HD Insight.  </a:t>
            </a:r>
            <a:r>
              <a:rPr lang="en-US" sz="1200" kern="1200">
                <a:solidFill>
                  <a:schemeClr val="tx1"/>
                </a:solidFill>
                <a:effectLst/>
                <a:latin typeface="+mn-lt"/>
                <a:ea typeface="+mn-ea"/>
                <a:cs typeface="+mn-cs"/>
              </a:rPr>
              <a:t>Together with these products, you can store big data of any size and type, and analyze it with familiar open-source tools – all while getting a leading, enterprise-class SLA.</a:t>
            </a: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&lt;click&gt;</a:t>
            </a:r>
          </a:p>
          <a:p>
            <a:r>
              <a:rPr lang="en-US" sz="1200" kern="1200">
                <a:solidFill>
                  <a:schemeClr val="tx1"/>
                </a:solidFill>
                <a:effectLst/>
                <a:latin typeface="+mn-lt"/>
                <a:ea typeface="+mn-ea"/>
                <a:cs typeface="+mn-cs"/>
              </a:rPr>
              <a:t> </a:t>
            </a:r>
          </a:p>
          <a:p>
            <a:r>
              <a:rPr lang="en-US" sz="1200" b="1" kern="1200">
                <a:solidFill>
                  <a:schemeClr val="tx1"/>
                </a:solidFill>
                <a:effectLst/>
                <a:latin typeface="+mn-lt"/>
                <a:ea typeface="+mn-ea"/>
                <a:cs typeface="+mn-cs"/>
              </a:rPr>
              <a:t>Data Insights</a:t>
            </a:r>
            <a:endParaRPr lang="en-US" sz="1200" kern="1200">
              <a:solidFill>
                <a:schemeClr val="tx1"/>
              </a:solidFill>
              <a:effectLst/>
              <a:latin typeface="+mn-lt"/>
              <a:ea typeface="+mn-ea"/>
              <a:cs typeface="+mn-cs"/>
            </a:endParaRPr>
          </a:p>
          <a:p>
            <a:pPr lvl="0"/>
            <a:r>
              <a:rPr lang="en-US" sz="1200" b="1" kern="1200">
                <a:solidFill>
                  <a:schemeClr val="tx1"/>
                </a:solidFill>
                <a:effectLst/>
                <a:latin typeface="+mn-lt"/>
                <a:ea typeface="+mn-ea"/>
                <a:cs typeface="+mn-cs"/>
              </a:rPr>
              <a:t>Power BI</a:t>
            </a:r>
            <a:r>
              <a:rPr lang="en-US" sz="1200" kern="1200">
                <a:solidFill>
                  <a:schemeClr val="tx1"/>
                </a:solidFill>
                <a:effectLst/>
                <a:latin typeface="+mn-lt"/>
                <a:ea typeface="+mn-ea"/>
                <a:cs typeface="+mn-cs"/>
              </a:rPr>
              <a:t>, our </a:t>
            </a:r>
            <a:r>
              <a:rPr lang="en-US" sz="1200" b="1" kern="1200">
                <a:solidFill>
                  <a:schemeClr val="tx1"/>
                </a:solidFill>
                <a:effectLst/>
                <a:latin typeface="+mn-lt"/>
                <a:ea typeface="+mn-ea"/>
                <a:cs typeface="+mn-cs"/>
              </a:rPr>
              <a:t>cloud-based business analytics service</a:t>
            </a:r>
            <a:r>
              <a:rPr lang="en-US" sz="1200" kern="1200">
                <a:solidFill>
                  <a:schemeClr val="tx1"/>
                </a:solidFill>
                <a:effectLst/>
                <a:latin typeface="+mn-lt"/>
                <a:ea typeface="+mn-ea"/>
                <a:cs typeface="+mn-cs"/>
              </a:rPr>
              <a:t> that enables anyone to visualize and analyze data with greater speed, efficiency, and understanding, you can connect users to a broad range of live data through easy-to-use dashboards, interactive reports, and compelling visualizations –all </a:t>
            </a:r>
            <a:r>
              <a:rPr lang="en-US" sz="1200" b="1" kern="1200">
                <a:solidFill>
                  <a:schemeClr val="tx1"/>
                </a:solidFill>
                <a:effectLst/>
                <a:latin typeface="+mn-lt"/>
                <a:ea typeface="+mn-ea"/>
                <a:cs typeface="+mn-cs"/>
              </a:rPr>
              <a:t>at a fraction of the cost of our competitors.</a:t>
            </a:r>
            <a:endParaRPr lang="en-US" sz="1200" kern="1200">
              <a:solidFill>
                <a:schemeClr val="tx1"/>
              </a:solidFill>
              <a:effectLst/>
              <a:latin typeface="+mn-lt"/>
              <a:ea typeface="+mn-ea"/>
              <a:cs typeface="+mn-cs"/>
            </a:endParaRPr>
          </a:p>
          <a:p>
            <a:pPr lvl="0"/>
            <a:r>
              <a:rPr lang="en-US" sz="1200" kern="1200">
                <a:solidFill>
                  <a:schemeClr val="tx1"/>
                </a:solidFill>
                <a:effectLst/>
                <a:latin typeface="+mn-lt"/>
                <a:ea typeface="+mn-ea"/>
                <a:cs typeface="+mn-cs"/>
              </a:rPr>
              <a:t>And with </a:t>
            </a:r>
            <a:r>
              <a:rPr lang="en-US" sz="1200" b="1" kern="1200">
                <a:solidFill>
                  <a:schemeClr val="tx1"/>
                </a:solidFill>
                <a:effectLst/>
                <a:latin typeface="+mn-lt"/>
                <a:ea typeface="+mn-ea"/>
                <a:cs typeface="+mn-cs"/>
              </a:rPr>
              <a:t>Power BI Embedded</a:t>
            </a:r>
            <a:r>
              <a:rPr lang="en-US" sz="1200" kern="1200">
                <a:solidFill>
                  <a:schemeClr val="tx1"/>
                </a:solidFill>
                <a:effectLst/>
                <a:latin typeface="+mn-lt"/>
                <a:ea typeface="+mn-ea"/>
                <a:cs typeface="+mn-cs"/>
              </a:rPr>
              <a:t>, developers can add these rich reports to their applications.</a:t>
            </a:r>
          </a:p>
          <a:p>
            <a:r>
              <a:rPr lang="en-US" sz="1200" kern="1200">
                <a:solidFill>
                  <a:schemeClr val="tx1"/>
                </a:solidFill>
                <a:effectLst/>
                <a:latin typeface="+mn-lt"/>
                <a:ea typeface="+mn-ea"/>
                <a:cs typeface="+mn-cs"/>
              </a:rPr>
              <a:t> </a:t>
            </a:r>
          </a:p>
          <a:p>
            <a:pPr lvl="0"/>
            <a:r>
              <a:rPr lang="en-US" sz="1200" kern="1200">
                <a:solidFill>
                  <a:schemeClr val="tx1"/>
                </a:solidFill>
                <a:effectLst/>
                <a:latin typeface="+mn-lt"/>
                <a:ea typeface="+mn-ea"/>
                <a:cs typeface="+mn-cs"/>
              </a:rPr>
              <a:t>Cortana Intelligence is Microsoft’s fully managed </a:t>
            </a:r>
            <a:r>
              <a:rPr lang="en-US" sz="1200" b="1" kern="1200">
                <a:solidFill>
                  <a:schemeClr val="tx1"/>
                </a:solidFill>
                <a:effectLst/>
                <a:latin typeface="+mn-lt"/>
                <a:ea typeface="+mn-ea"/>
                <a:cs typeface="+mn-cs"/>
              </a:rPr>
              <a:t>intelligent, big data and advanced analytics</a:t>
            </a:r>
            <a:r>
              <a:rPr lang="en-US" sz="1200" kern="1200">
                <a:solidFill>
                  <a:schemeClr val="tx1"/>
                </a:solidFill>
                <a:effectLst/>
                <a:latin typeface="+mn-lt"/>
                <a:ea typeface="+mn-ea"/>
                <a:cs typeface="+mn-cs"/>
              </a:rPr>
              <a:t> offering in the cloud, designed to help you </a:t>
            </a:r>
            <a:r>
              <a:rPr lang="en-US" sz="1200" b="1" kern="1200">
                <a:solidFill>
                  <a:schemeClr val="tx1"/>
                </a:solidFill>
                <a:effectLst/>
                <a:latin typeface="+mn-lt"/>
                <a:ea typeface="+mn-ea"/>
                <a:cs typeface="+mn-cs"/>
              </a:rPr>
              <a:t>transform your data into intelligent action.  </a:t>
            </a:r>
            <a:r>
              <a:rPr lang="en-US" sz="1200" kern="1200">
                <a:solidFill>
                  <a:schemeClr val="tx1"/>
                </a:solidFill>
                <a:effectLst/>
                <a:latin typeface="+mn-lt"/>
                <a:ea typeface="+mn-ea"/>
                <a:cs typeface="+mn-cs"/>
              </a:rPr>
              <a:t>It is a comprehensive suite that brings together technologies throughout Microsoft. It provides fast and flexible deployment, with a simple monthly subscription to reduce time and cost challenges &lt;click&gt;</a:t>
            </a:r>
          </a:p>
          <a:p>
            <a:r>
              <a:rPr lang="en-US" sz="1200" kern="1200">
                <a:solidFill>
                  <a:schemeClr val="tx1"/>
                </a:solidFill>
                <a:effectLst/>
                <a:latin typeface="+mn-lt"/>
                <a:ea typeface="+mn-ea"/>
                <a:cs typeface="+mn-cs"/>
              </a:rPr>
              <a:t> </a:t>
            </a:r>
          </a:p>
          <a:p>
            <a:r>
              <a:rPr lang="en-US" sz="1200" b="1" kern="1200">
                <a:solidFill>
                  <a:schemeClr val="tx1"/>
                </a:solidFill>
                <a:effectLst/>
                <a:latin typeface="+mn-lt"/>
                <a:ea typeface="+mn-ea"/>
                <a:cs typeface="+mn-cs"/>
              </a:rPr>
              <a:t>Data Security</a:t>
            </a:r>
            <a:endParaRPr lang="en-US" sz="1200" kern="1200">
              <a:solidFill>
                <a:schemeClr val="tx1"/>
              </a:solidFill>
              <a:effectLst/>
              <a:latin typeface="+mn-lt"/>
              <a:ea typeface="+mn-ea"/>
              <a:cs typeface="+mn-cs"/>
            </a:endParaRPr>
          </a:p>
          <a:p>
            <a:pPr lvl="0"/>
            <a:r>
              <a:rPr lang="en-US" sz="1200" kern="1200">
                <a:solidFill>
                  <a:schemeClr val="tx1"/>
                </a:solidFill>
                <a:effectLst/>
                <a:latin typeface="+mn-lt"/>
                <a:ea typeface="+mn-ea"/>
                <a:cs typeface="+mn-cs"/>
              </a:rPr>
              <a:t>In addition to all the security we’re building into our services, we are also investing heavily to provide you deliver the most comprehensive compliance coverage of any cloud provider. </a:t>
            </a:r>
          </a:p>
          <a:p>
            <a:pPr lvl="0"/>
            <a:r>
              <a:rPr lang="en-US" sz="1200" b="1" kern="1200">
                <a:solidFill>
                  <a:schemeClr val="tx1"/>
                </a:solidFill>
                <a:effectLst/>
                <a:latin typeface="+mn-lt"/>
                <a:ea typeface="+mn-ea"/>
                <a:cs typeface="+mn-cs"/>
              </a:rPr>
              <a:t>When it comes to compliance certifications Azure has more certifications than any other cloud provider e.g. </a:t>
            </a:r>
            <a:r>
              <a:rPr lang="en-US" sz="1200" b="1" kern="1200" err="1">
                <a:solidFill>
                  <a:schemeClr val="tx1"/>
                </a:solidFill>
                <a:effectLst/>
                <a:latin typeface="+mn-lt"/>
                <a:ea typeface="+mn-ea"/>
                <a:cs typeface="+mn-cs"/>
              </a:rPr>
              <a:t>FedRAMP</a:t>
            </a:r>
            <a:r>
              <a:rPr lang="en-US" sz="1200" b="1" kern="1200">
                <a:solidFill>
                  <a:schemeClr val="tx1"/>
                </a:solidFill>
                <a:effectLst/>
                <a:latin typeface="+mn-lt"/>
                <a:ea typeface="+mn-ea"/>
                <a:cs typeface="+mn-cs"/>
              </a:rPr>
              <a:t>, FERPA, SOC1-3 etc.</a:t>
            </a:r>
            <a:endParaRPr lang="en-US" sz="1200" kern="1200">
              <a:solidFill>
                <a:schemeClr val="tx1"/>
              </a:solidFill>
              <a:effectLst/>
              <a:latin typeface="+mn-lt"/>
              <a:ea typeface="+mn-ea"/>
              <a:cs typeface="+mn-cs"/>
            </a:endParaRPr>
          </a:p>
          <a:p>
            <a:pPr lvl="0"/>
            <a:r>
              <a:rPr lang="en-US" sz="1200" kern="1200">
                <a:solidFill>
                  <a:schemeClr val="tx1"/>
                </a:solidFill>
                <a:effectLst/>
                <a:latin typeface="+mn-lt"/>
                <a:ea typeface="+mn-ea"/>
                <a:cs typeface="+mn-cs"/>
              </a:rPr>
              <a:t> We understand that for you—our enterprise customer—to realize the benefits of the cloud, you must be willing to entrust your cloud provider with one of your most valuable assets—your data. </a:t>
            </a:r>
          </a:p>
          <a:p>
            <a:pPr lvl="0"/>
            <a:r>
              <a:rPr lang="en-US" sz="1200" kern="1200">
                <a:solidFill>
                  <a:schemeClr val="tx1"/>
                </a:solidFill>
                <a:effectLst/>
                <a:latin typeface="+mn-lt"/>
                <a:ea typeface="+mn-ea"/>
                <a:cs typeface="+mn-cs"/>
              </a:rPr>
              <a:t>Rigorous third-party audits, such as by the British Standards Institute, verify Azure’s adherence to the strict security controls these standards mandate. </a:t>
            </a:r>
          </a:p>
          <a:p>
            <a:r>
              <a:rPr lang="en-US" sz="1200" kern="1200">
                <a:solidFill>
                  <a:schemeClr val="tx1"/>
                </a:solidFill>
                <a:effectLst/>
                <a:latin typeface="+mn-lt"/>
                <a:ea typeface="+mn-ea"/>
                <a:cs typeface="+mn-cs"/>
              </a:rPr>
              <a:t>&lt;click&gt;</a:t>
            </a:r>
          </a:p>
          <a:p>
            <a:r>
              <a:rPr lang="en-US" sz="1200" kern="1200">
                <a:solidFill>
                  <a:schemeClr val="tx1"/>
                </a:solidFill>
                <a:effectLst/>
                <a:latin typeface="+mn-lt"/>
                <a:ea typeface="+mn-ea"/>
                <a:cs typeface="+mn-cs"/>
              </a:rPr>
              <a:t> </a:t>
            </a:r>
          </a:p>
          <a:p>
            <a:r>
              <a:rPr lang="en-US" sz="1200" b="1" kern="1200">
                <a:solidFill>
                  <a:schemeClr val="tx1"/>
                </a:solidFill>
                <a:effectLst/>
                <a:latin typeface="+mn-lt"/>
                <a:ea typeface="+mn-ea"/>
                <a:cs typeface="+mn-cs"/>
              </a:rPr>
              <a:t>Flexibility</a:t>
            </a:r>
            <a:endParaRPr lang="en-US" sz="1200" kern="1200">
              <a:solidFill>
                <a:schemeClr val="tx1"/>
              </a:solidFill>
              <a:effectLst/>
              <a:latin typeface="+mn-lt"/>
              <a:ea typeface="+mn-ea"/>
              <a:cs typeface="+mn-cs"/>
            </a:endParaRPr>
          </a:p>
          <a:p>
            <a:pPr lvl="0"/>
            <a:r>
              <a:rPr lang="en-US" sz="1200" kern="1200">
                <a:solidFill>
                  <a:schemeClr val="tx1"/>
                </a:solidFill>
                <a:effectLst/>
                <a:latin typeface="+mn-lt"/>
                <a:ea typeface="+mn-ea"/>
                <a:cs typeface="+mn-cs"/>
              </a:rPr>
              <a:t>Now that you see the scope of what SQL Server and Azure can address from a workloads perspective, also that only Microsoft can provide a consistent experience for all these workloads, from on-premises to the cloud.  </a:t>
            </a:r>
            <a:r>
              <a:rPr lang="en-US" sz="1200" b="1" kern="1200">
                <a:solidFill>
                  <a:schemeClr val="tx1"/>
                </a:solidFill>
                <a:effectLst/>
                <a:latin typeface="+mn-lt"/>
                <a:ea typeface="+mn-ea"/>
                <a:cs typeface="+mn-cs"/>
              </a:rPr>
              <a:t>Any language, any platform, anywhere.</a:t>
            </a:r>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 </a:t>
            </a:r>
          </a:p>
          <a:p>
            <a:r>
              <a:rPr lang="en-US" sz="1200" kern="1200">
                <a:solidFill>
                  <a:schemeClr val="tx1"/>
                </a:solidFill>
                <a:effectLst/>
                <a:latin typeface="+mn-lt"/>
                <a:ea typeface="+mn-ea"/>
                <a:cs typeface="+mn-cs"/>
              </a:rPr>
              <a:t>So how do these different, complementary products work to solve the issues of managing your diverse data estate?</a:t>
            </a:r>
          </a:p>
          <a:p>
            <a:r>
              <a:rPr lang="en-US" sz="1200" kern="1200">
                <a:solidFill>
                  <a:schemeClr val="tx1"/>
                </a:solidFill>
                <a:effectLst/>
                <a:latin typeface="+mn-lt"/>
                <a:ea typeface="+mn-ea"/>
                <a:cs typeface="+mn-cs"/>
              </a:rPr>
              <a:t>&lt;click&gt;</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525D1A-9CA5-4E94-B922-48D4C7E4CB4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9333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a:solidFill>
                  <a:schemeClr val="tx1"/>
                </a:solidFill>
                <a:effectLst/>
                <a:latin typeface="+mn-lt"/>
                <a:ea typeface="+mn-ea"/>
                <a:cs typeface="+mn-cs"/>
              </a:rPr>
              <a:t>Power your entire data estate with SQL Server 2017 and Azure Data Services</a:t>
            </a:r>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Now we’ll look at all the reasons why Azure Data Services, along with SQL Server, are the right data management and analytics solutions for your cloud data estate. </a:t>
            </a: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Data Sources</a:t>
            </a:r>
            <a:endParaRPr lang="en-US" sz="1200" kern="1200">
              <a:solidFill>
                <a:schemeClr val="tx1"/>
              </a:solidFill>
              <a:effectLst/>
              <a:latin typeface="+mn-lt"/>
              <a:ea typeface="+mn-ea"/>
              <a:cs typeface="+mn-cs"/>
            </a:endParaRPr>
          </a:p>
          <a:p>
            <a:pPr lvl="0"/>
            <a:r>
              <a:rPr lang="en-US" sz="1200" kern="1200">
                <a:solidFill>
                  <a:schemeClr val="tx1"/>
                </a:solidFill>
                <a:effectLst/>
                <a:latin typeface="+mn-lt"/>
                <a:ea typeface="+mn-ea"/>
                <a:cs typeface="+mn-cs"/>
              </a:rPr>
              <a:t>Azure Data Services has a variety of data management and analytics tools for all your data needs.  It can store structured and unstructured data, whether it’s born in the cloud like sensor and social, or perhaps different data altogether like media.</a:t>
            </a:r>
          </a:p>
          <a:p>
            <a:r>
              <a:rPr lang="en-US" sz="1200" kern="1200">
                <a:solidFill>
                  <a:schemeClr val="tx1"/>
                </a:solidFill>
                <a:effectLst/>
                <a:latin typeface="+mn-lt"/>
                <a:ea typeface="+mn-ea"/>
                <a:cs typeface="+mn-cs"/>
              </a:rPr>
              <a:t>&lt;click&gt;</a:t>
            </a: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Data Management</a:t>
            </a:r>
            <a:endParaRPr lang="en-US" sz="1200" kern="1200">
              <a:solidFill>
                <a:schemeClr val="tx1"/>
              </a:solidFill>
              <a:effectLst/>
              <a:latin typeface="+mn-lt"/>
              <a:ea typeface="+mn-ea"/>
              <a:cs typeface="+mn-cs"/>
            </a:endParaRPr>
          </a:p>
          <a:p>
            <a:pPr lvl="0"/>
            <a:r>
              <a:rPr lang="en-US" sz="1200" b="1" kern="1200">
                <a:solidFill>
                  <a:schemeClr val="tx1"/>
                </a:solidFill>
                <a:effectLst/>
                <a:latin typeface="+mn-lt"/>
                <a:ea typeface="+mn-ea"/>
                <a:cs typeface="+mn-cs"/>
              </a:rPr>
              <a:t>Azure SQL Database </a:t>
            </a:r>
            <a:r>
              <a:rPr lang="en-US" sz="1200" kern="1200">
                <a:solidFill>
                  <a:schemeClr val="tx1"/>
                </a:solidFill>
                <a:effectLst/>
                <a:latin typeface="+mn-lt"/>
                <a:ea typeface="+mn-ea"/>
                <a:cs typeface="+mn-cs"/>
              </a:rPr>
              <a:t>is the cloud answer to managing your operational data, with the ability to achieve </a:t>
            </a:r>
            <a:r>
              <a:rPr lang="en-US" sz="1200" b="1" kern="1200">
                <a:solidFill>
                  <a:schemeClr val="tx1"/>
                </a:solidFill>
                <a:effectLst/>
                <a:latin typeface="+mn-lt"/>
                <a:ea typeface="+mn-ea"/>
                <a:cs typeface="+mn-cs"/>
              </a:rPr>
              <a:t>infinite scale.  </a:t>
            </a:r>
            <a:r>
              <a:rPr lang="en-US" sz="1200" kern="1200">
                <a:solidFill>
                  <a:schemeClr val="tx1"/>
                </a:solidFill>
                <a:effectLst/>
                <a:latin typeface="+mn-lt"/>
                <a:ea typeface="+mn-ea"/>
                <a:cs typeface="+mn-cs"/>
              </a:rPr>
              <a:t>It’s built on SQL Server, so your existing applications and skills transfer.  And as a managed database service, it can save you time and money in both set-up and administration</a:t>
            </a:r>
            <a:r>
              <a:rPr lang="en-US" sz="1200" b="1" kern="1200">
                <a:solidFill>
                  <a:schemeClr val="tx1"/>
                </a:solidFill>
                <a:effectLst/>
                <a:latin typeface="+mn-lt"/>
                <a:ea typeface="+mn-ea"/>
                <a:cs typeface="+mn-cs"/>
              </a:rPr>
              <a:t>.</a:t>
            </a:r>
            <a:endParaRPr lang="en-US" sz="1200" kern="1200">
              <a:solidFill>
                <a:schemeClr val="tx1"/>
              </a:solidFill>
              <a:effectLst/>
              <a:latin typeface="+mn-lt"/>
              <a:ea typeface="+mn-ea"/>
              <a:cs typeface="+mn-cs"/>
            </a:endParaRPr>
          </a:p>
          <a:p>
            <a:pPr lvl="0"/>
            <a:r>
              <a:rPr lang="en-US" sz="1200" b="1" kern="1200">
                <a:solidFill>
                  <a:schemeClr val="tx1"/>
                </a:solidFill>
                <a:effectLst/>
                <a:latin typeface="+mn-lt"/>
                <a:ea typeface="+mn-ea"/>
                <a:cs typeface="+mn-cs"/>
              </a:rPr>
              <a:t>Azure Cosmos DB is a database</a:t>
            </a:r>
            <a:r>
              <a:rPr lang="en-US" sz="1200" b="1" kern="1200" baseline="0">
                <a:solidFill>
                  <a:schemeClr val="tx1"/>
                </a:solidFill>
                <a:effectLst/>
                <a:latin typeface="+mn-lt"/>
                <a:ea typeface="+mn-ea"/>
                <a:cs typeface="+mn-cs"/>
              </a:rPr>
              <a:t> </a:t>
            </a:r>
            <a:r>
              <a:rPr lang="en-US" sz="1200" kern="1200">
                <a:solidFill>
                  <a:schemeClr val="tx1"/>
                </a:solidFill>
                <a:effectLst/>
                <a:latin typeface="+mn-lt"/>
                <a:ea typeface="+mn-ea"/>
                <a:cs typeface="+mn-cs"/>
              </a:rPr>
              <a:t>designed for modern mobile and web applications. It is also a database-as-a-service, fully managed by Microsoft Azure.  Azure Cosmos DB </a:t>
            </a:r>
            <a:r>
              <a:rPr lang="en-US" sz="1200" b="1" kern="1200">
                <a:solidFill>
                  <a:schemeClr val="tx1"/>
                </a:solidFill>
                <a:effectLst/>
                <a:latin typeface="+mn-lt"/>
                <a:ea typeface="+mn-ea"/>
                <a:cs typeface="+mn-cs"/>
              </a:rPr>
              <a:t>delivers consistently fast reads and writes, schema flexibility, and the ability to easily scale a database up and down on demand</a:t>
            </a:r>
            <a:endParaRPr lang="en-US" sz="1200" kern="1200">
              <a:solidFill>
                <a:schemeClr val="tx1"/>
              </a:solidFill>
              <a:effectLst/>
              <a:latin typeface="+mn-lt"/>
              <a:ea typeface="+mn-ea"/>
              <a:cs typeface="+mn-cs"/>
            </a:endParaRPr>
          </a:p>
          <a:p>
            <a:pPr lvl="0"/>
            <a:r>
              <a:rPr lang="en-US" sz="1200" b="1" kern="1200">
                <a:solidFill>
                  <a:schemeClr val="tx1"/>
                </a:solidFill>
                <a:effectLst/>
                <a:latin typeface="+mn-lt"/>
                <a:ea typeface="+mn-ea"/>
                <a:cs typeface="+mn-cs"/>
              </a:rPr>
              <a:t>Azure SQL Data Warehouse </a:t>
            </a:r>
            <a:r>
              <a:rPr lang="en-US" sz="1200" kern="1200">
                <a:solidFill>
                  <a:schemeClr val="tx1"/>
                </a:solidFill>
                <a:effectLst/>
                <a:latin typeface="+mn-lt"/>
                <a:ea typeface="+mn-ea"/>
                <a:cs typeface="+mn-cs"/>
              </a:rPr>
              <a:t>is the industry’s first enterprise-class cloud data warehouse that can grow, shrink, and pause in seconds.  Based on the proven SQL Server relational database engine, it gives petabyte scalability with massive parallel-processing architecture that enables distributed processing to handle the rigors of modern data realities.  It independently scales compute and storage in seconds.</a:t>
            </a:r>
          </a:p>
          <a:p>
            <a:r>
              <a:rPr lang="en-US" sz="1200" kern="1200">
                <a:solidFill>
                  <a:schemeClr val="tx1"/>
                </a:solidFill>
                <a:effectLst/>
                <a:latin typeface="+mn-lt"/>
                <a:ea typeface="+mn-ea"/>
                <a:cs typeface="+mn-cs"/>
              </a:rPr>
              <a:t>SQL Data Warehouse works seamlessly with Power BI, Azure Machine Learning, HDInsight, and Azure Data Factory.</a:t>
            </a:r>
          </a:p>
          <a:p>
            <a:pPr lvl="0"/>
            <a:r>
              <a:rPr lang="en-US" sz="1200" b="1" kern="1200">
                <a:solidFill>
                  <a:schemeClr val="tx1"/>
                </a:solidFill>
                <a:effectLst/>
                <a:latin typeface="+mn-lt"/>
                <a:ea typeface="+mn-ea"/>
                <a:cs typeface="+mn-cs"/>
              </a:rPr>
              <a:t>Azure Data Lake - </a:t>
            </a:r>
            <a:r>
              <a:rPr lang="en-US" sz="1200" kern="1200">
                <a:solidFill>
                  <a:schemeClr val="tx1"/>
                </a:solidFill>
                <a:effectLst/>
                <a:latin typeface="+mn-lt"/>
                <a:ea typeface="+mn-ea"/>
                <a:cs typeface="+mn-cs"/>
              </a:rPr>
              <a:t>Offers data management and analytics at scale to customers, as Azure Data Lake.  It is composed of three parts: </a:t>
            </a:r>
            <a:r>
              <a:rPr lang="en-US" sz="1200" b="1" kern="1200">
                <a:solidFill>
                  <a:schemeClr val="tx1"/>
                </a:solidFill>
                <a:effectLst/>
                <a:latin typeface="+mn-lt"/>
                <a:ea typeface="+mn-ea"/>
                <a:cs typeface="+mn-cs"/>
              </a:rPr>
              <a:t>Azure Data Lake Store, Azure Data Lake Analytics, and HD Insight.  </a:t>
            </a:r>
            <a:r>
              <a:rPr lang="en-US" sz="1200" kern="1200">
                <a:solidFill>
                  <a:schemeClr val="tx1"/>
                </a:solidFill>
                <a:effectLst/>
                <a:latin typeface="+mn-lt"/>
                <a:ea typeface="+mn-ea"/>
                <a:cs typeface="+mn-cs"/>
              </a:rPr>
              <a:t>Together with these products, you can store big data of any size and type, and analyze it with familiar open-source tools – all while getting a leading, enterprise-class SLA.</a:t>
            </a: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&lt;click&gt;</a:t>
            </a:r>
          </a:p>
          <a:p>
            <a:r>
              <a:rPr lang="en-US" sz="1200" kern="1200">
                <a:solidFill>
                  <a:schemeClr val="tx1"/>
                </a:solidFill>
                <a:effectLst/>
                <a:latin typeface="+mn-lt"/>
                <a:ea typeface="+mn-ea"/>
                <a:cs typeface="+mn-cs"/>
              </a:rPr>
              <a:t> </a:t>
            </a:r>
          </a:p>
          <a:p>
            <a:r>
              <a:rPr lang="en-US" sz="1200" b="1" kern="1200">
                <a:solidFill>
                  <a:schemeClr val="tx1"/>
                </a:solidFill>
                <a:effectLst/>
                <a:latin typeface="+mn-lt"/>
                <a:ea typeface="+mn-ea"/>
                <a:cs typeface="+mn-cs"/>
              </a:rPr>
              <a:t>Data Insights</a:t>
            </a:r>
            <a:endParaRPr lang="en-US" sz="1200" kern="1200">
              <a:solidFill>
                <a:schemeClr val="tx1"/>
              </a:solidFill>
              <a:effectLst/>
              <a:latin typeface="+mn-lt"/>
              <a:ea typeface="+mn-ea"/>
              <a:cs typeface="+mn-cs"/>
            </a:endParaRPr>
          </a:p>
          <a:p>
            <a:pPr lvl="0"/>
            <a:r>
              <a:rPr lang="en-US" sz="1200" b="1" kern="1200">
                <a:solidFill>
                  <a:schemeClr val="tx1"/>
                </a:solidFill>
                <a:effectLst/>
                <a:latin typeface="+mn-lt"/>
                <a:ea typeface="+mn-ea"/>
                <a:cs typeface="+mn-cs"/>
              </a:rPr>
              <a:t>Power BI</a:t>
            </a:r>
            <a:r>
              <a:rPr lang="en-US" sz="1200" kern="1200">
                <a:solidFill>
                  <a:schemeClr val="tx1"/>
                </a:solidFill>
                <a:effectLst/>
                <a:latin typeface="+mn-lt"/>
                <a:ea typeface="+mn-ea"/>
                <a:cs typeface="+mn-cs"/>
              </a:rPr>
              <a:t>, our </a:t>
            </a:r>
            <a:r>
              <a:rPr lang="en-US" sz="1200" b="1" kern="1200">
                <a:solidFill>
                  <a:schemeClr val="tx1"/>
                </a:solidFill>
                <a:effectLst/>
                <a:latin typeface="+mn-lt"/>
                <a:ea typeface="+mn-ea"/>
                <a:cs typeface="+mn-cs"/>
              </a:rPr>
              <a:t>cloud-based business analytics service</a:t>
            </a:r>
            <a:r>
              <a:rPr lang="en-US" sz="1200" kern="1200">
                <a:solidFill>
                  <a:schemeClr val="tx1"/>
                </a:solidFill>
                <a:effectLst/>
                <a:latin typeface="+mn-lt"/>
                <a:ea typeface="+mn-ea"/>
                <a:cs typeface="+mn-cs"/>
              </a:rPr>
              <a:t> that enables anyone to visualize and analyze data with greater speed, efficiency, and understanding, you can connect users to a broad range of live data through easy-to-use dashboards, interactive reports, and compelling visualizations –all </a:t>
            </a:r>
            <a:r>
              <a:rPr lang="en-US" sz="1200" b="1" kern="1200">
                <a:solidFill>
                  <a:schemeClr val="tx1"/>
                </a:solidFill>
                <a:effectLst/>
                <a:latin typeface="+mn-lt"/>
                <a:ea typeface="+mn-ea"/>
                <a:cs typeface="+mn-cs"/>
              </a:rPr>
              <a:t>at a fraction of the cost of our competitors.</a:t>
            </a:r>
            <a:endParaRPr lang="en-US" sz="1200" kern="1200">
              <a:solidFill>
                <a:schemeClr val="tx1"/>
              </a:solidFill>
              <a:effectLst/>
              <a:latin typeface="+mn-lt"/>
              <a:ea typeface="+mn-ea"/>
              <a:cs typeface="+mn-cs"/>
            </a:endParaRPr>
          </a:p>
          <a:p>
            <a:pPr lvl="0"/>
            <a:r>
              <a:rPr lang="en-US" sz="1200" kern="1200">
                <a:solidFill>
                  <a:schemeClr val="tx1"/>
                </a:solidFill>
                <a:effectLst/>
                <a:latin typeface="+mn-lt"/>
                <a:ea typeface="+mn-ea"/>
                <a:cs typeface="+mn-cs"/>
              </a:rPr>
              <a:t>And with </a:t>
            </a:r>
            <a:r>
              <a:rPr lang="en-US" sz="1200" b="1" kern="1200">
                <a:solidFill>
                  <a:schemeClr val="tx1"/>
                </a:solidFill>
                <a:effectLst/>
                <a:latin typeface="+mn-lt"/>
                <a:ea typeface="+mn-ea"/>
                <a:cs typeface="+mn-cs"/>
              </a:rPr>
              <a:t>Power BI Embedded</a:t>
            </a:r>
            <a:r>
              <a:rPr lang="en-US" sz="1200" kern="1200">
                <a:solidFill>
                  <a:schemeClr val="tx1"/>
                </a:solidFill>
                <a:effectLst/>
                <a:latin typeface="+mn-lt"/>
                <a:ea typeface="+mn-ea"/>
                <a:cs typeface="+mn-cs"/>
              </a:rPr>
              <a:t>, developers can add these rich reports to their applications.</a:t>
            </a:r>
          </a:p>
          <a:p>
            <a:r>
              <a:rPr lang="en-US" sz="1200" kern="1200">
                <a:solidFill>
                  <a:schemeClr val="tx1"/>
                </a:solidFill>
                <a:effectLst/>
                <a:latin typeface="+mn-lt"/>
                <a:ea typeface="+mn-ea"/>
                <a:cs typeface="+mn-cs"/>
              </a:rPr>
              <a:t> </a:t>
            </a:r>
          </a:p>
          <a:p>
            <a:pPr lvl="0"/>
            <a:r>
              <a:rPr lang="en-US" sz="1200" kern="1200">
                <a:solidFill>
                  <a:schemeClr val="tx1"/>
                </a:solidFill>
                <a:effectLst/>
                <a:latin typeface="+mn-lt"/>
                <a:ea typeface="+mn-ea"/>
                <a:cs typeface="+mn-cs"/>
              </a:rPr>
              <a:t>Cortana Intelligence is Microsoft’s fully managed </a:t>
            </a:r>
            <a:r>
              <a:rPr lang="en-US" sz="1200" b="1" kern="1200">
                <a:solidFill>
                  <a:schemeClr val="tx1"/>
                </a:solidFill>
                <a:effectLst/>
                <a:latin typeface="+mn-lt"/>
                <a:ea typeface="+mn-ea"/>
                <a:cs typeface="+mn-cs"/>
              </a:rPr>
              <a:t>intelligent, big data and advanced analytics</a:t>
            </a:r>
            <a:r>
              <a:rPr lang="en-US" sz="1200" kern="1200">
                <a:solidFill>
                  <a:schemeClr val="tx1"/>
                </a:solidFill>
                <a:effectLst/>
                <a:latin typeface="+mn-lt"/>
                <a:ea typeface="+mn-ea"/>
                <a:cs typeface="+mn-cs"/>
              </a:rPr>
              <a:t> offering in the cloud, designed to help you </a:t>
            </a:r>
            <a:r>
              <a:rPr lang="en-US" sz="1200" b="1" kern="1200">
                <a:solidFill>
                  <a:schemeClr val="tx1"/>
                </a:solidFill>
                <a:effectLst/>
                <a:latin typeface="+mn-lt"/>
                <a:ea typeface="+mn-ea"/>
                <a:cs typeface="+mn-cs"/>
              </a:rPr>
              <a:t>transform your data into intelligent action.  </a:t>
            </a:r>
            <a:r>
              <a:rPr lang="en-US" sz="1200" kern="1200">
                <a:solidFill>
                  <a:schemeClr val="tx1"/>
                </a:solidFill>
                <a:effectLst/>
                <a:latin typeface="+mn-lt"/>
                <a:ea typeface="+mn-ea"/>
                <a:cs typeface="+mn-cs"/>
              </a:rPr>
              <a:t>It is a comprehensive suite that brings together technologies throughout Microsoft. It provides fast and flexible deployment, with a simple monthly subscription to reduce time and cost challenges &lt;click&gt;</a:t>
            </a:r>
          </a:p>
          <a:p>
            <a:r>
              <a:rPr lang="en-US" sz="1200" kern="1200">
                <a:solidFill>
                  <a:schemeClr val="tx1"/>
                </a:solidFill>
                <a:effectLst/>
                <a:latin typeface="+mn-lt"/>
                <a:ea typeface="+mn-ea"/>
                <a:cs typeface="+mn-cs"/>
              </a:rPr>
              <a:t> </a:t>
            </a:r>
          </a:p>
          <a:p>
            <a:r>
              <a:rPr lang="en-US" sz="1200" b="1" kern="1200">
                <a:solidFill>
                  <a:schemeClr val="tx1"/>
                </a:solidFill>
                <a:effectLst/>
                <a:latin typeface="+mn-lt"/>
                <a:ea typeface="+mn-ea"/>
                <a:cs typeface="+mn-cs"/>
              </a:rPr>
              <a:t>Data Security</a:t>
            </a:r>
            <a:endParaRPr lang="en-US" sz="1200" kern="1200">
              <a:solidFill>
                <a:schemeClr val="tx1"/>
              </a:solidFill>
              <a:effectLst/>
              <a:latin typeface="+mn-lt"/>
              <a:ea typeface="+mn-ea"/>
              <a:cs typeface="+mn-cs"/>
            </a:endParaRPr>
          </a:p>
          <a:p>
            <a:pPr lvl="0"/>
            <a:r>
              <a:rPr lang="en-US" sz="1200" kern="1200">
                <a:solidFill>
                  <a:schemeClr val="tx1"/>
                </a:solidFill>
                <a:effectLst/>
                <a:latin typeface="+mn-lt"/>
                <a:ea typeface="+mn-ea"/>
                <a:cs typeface="+mn-cs"/>
              </a:rPr>
              <a:t>In addition to all the security we’re building into our services, we are also investing heavily to provide you deliver the most comprehensive compliance coverage of any cloud provider. </a:t>
            </a:r>
          </a:p>
          <a:p>
            <a:pPr lvl="0"/>
            <a:r>
              <a:rPr lang="en-US" sz="1200" b="1" kern="1200">
                <a:solidFill>
                  <a:schemeClr val="tx1"/>
                </a:solidFill>
                <a:effectLst/>
                <a:latin typeface="+mn-lt"/>
                <a:ea typeface="+mn-ea"/>
                <a:cs typeface="+mn-cs"/>
              </a:rPr>
              <a:t>When it comes to compliance certifications Azure has more certifications than any other cloud provider e.g. </a:t>
            </a:r>
            <a:r>
              <a:rPr lang="en-US" sz="1200" b="1" kern="1200" err="1">
                <a:solidFill>
                  <a:schemeClr val="tx1"/>
                </a:solidFill>
                <a:effectLst/>
                <a:latin typeface="+mn-lt"/>
                <a:ea typeface="+mn-ea"/>
                <a:cs typeface="+mn-cs"/>
              </a:rPr>
              <a:t>FedRAMP</a:t>
            </a:r>
            <a:r>
              <a:rPr lang="en-US" sz="1200" b="1" kern="1200">
                <a:solidFill>
                  <a:schemeClr val="tx1"/>
                </a:solidFill>
                <a:effectLst/>
                <a:latin typeface="+mn-lt"/>
                <a:ea typeface="+mn-ea"/>
                <a:cs typeface="+mn-cs"/>
              </a:rPr>
              <a:t>, FERPA, SOC1-3 etc.</a:t>
            </a:r>
            <a:endParaRPr lang="en-US" sz="1200" kern="1200">
              <a:solidFill>
                <a:schemeClr val="tx1"/>
              </a:solidFill>
              <a:effectLst/>
              <a:latin typeface="+mn-lt"/>
              <a:ea typeface="+mn-ea"/>
              <a:cs typeface="+mn-cs"/>
            </a:endParaRPr>
          </a:p>
          <a:p>
            <a:pPr lvl="0"/>
            <a:r>
              <a:rPr lang="en-US" sz="1200" kern="1200">
                <a:solidFill>
                  <a:schemeClr val="tx1"/>
                </a:solidFill>
                <a:effectLst/>
                <a:latin typeface="+mn-lt"/>
                <a:ea typeface="+mn-ea"/>
                <a:cs typeface="+mn-cs"/>
              </a:rPr>
              <a:t> We understand that for you—our enterprise customer—to realize the benefits of the cloud, you must be willing to entrust your cloud provider with one of your most valuable assets—your data. </a:t>
            </a:r>
          </a:p>
          <a:p>
            <a:pPr lvl="0"/>
            <a:r>
              <a:rPr lang="en-US" sz="1200" kern="1200">
                <a:solidFill>
                  <a:schemeClr val="tx1"/>
                </a:solidFill>
                <a:effectLst/>
                <a:latin typeface="+mn-lt"/>
                <a:ea typeface="+mn-ea"/>
                <a:cs typeface="+mn-cs"/>
              </a:rPr>
              <a:t>Rigorous third-party audits, such as by the British Standards Institute, verify Azure’s adherence to the strict security controls these standards mandate. </a:t>
            </a:r>
          </a:p>
          <a:p>
            <a:r>
              <a:rPr lang="en-US" sz="1200" kern="1200">
                <a:solidFill>
                  <a:schemeClr val="tx1"/>
                </a:solidFill>
                <a:effectLst/>
                <a:latin typeface="+mn-lt"/>
                <a:ea typeface="+mn-ea"/>
                <a:cs typeface="+mn-cs"/>
              </a:rPr>
              <a:t>&lt;click&gt;</a:t>
            </a:r>
          </a:p>
          <a:p>
            <a:r>
              <a:rPr lang="en-US" sz="1200" kern="1200">
                <a:solidFill>
                  <a:schemeClr val="tx1"/>
                </a:solidFill>
                <a:effectLst/>
                <a:latin typeface="+mn-lt"/>
                <a:ea typeface="+mn-ea"/>
                <a:cs typeface="+mn-cs"/>
              </a:rPr>
              <a:t> </a:t>
            </a:r>
          </a:p>
          <a:p>
            <a:r>
              <a:rPr lang="en-US" sz="1200" b="1" kern="1200">
                <a:solidFill>
                  <a:schemeClr val="tx1"/>
                </a:solidFill>
                <a:effectLst/>
                <a:latin typeface="+mn-lt"/>
                <a:ea typeface="+mn-ea"/>
                <a:cs typeface="+mn-cs"/>
              </a:rPr>
              <a:t>Flexibility</a:t>
            </a:r>
            <a:endParaRPr lang="en-US" sz="1200" kern="1200">
              <a:solidFill>
                <a:schemeClr val="tx1"/>
              </a:solidFill>
              <a:effectLst/>
              <a:latin typeface="+mn-lt"/>
              <a:ea typeface="+mn-ea"/>
              <a:cs typeface="+mn-cs"/>
            </a:endParaRPr>
          </a:p>
          <a:p>
            <a:pPr lvl="0"/>
            <a:r>
              <a:rPr lang="en-US" sz="1200" kern="1200">
                <a:solidFill>
                  <a:schemeClr val="tx1"/>
                </a:solidFill>
                <a:effectLst/>
                <a:latin typeface="+mn-lt"/>
                <a:ea typeface="+mn-ea"/>
                <a:cs typeface="+mn-cs"/>
              </a:rPr>
              <a:t>Now that you see the scope of what SQL Server and Azure can address from a workloads perspective, also that only Microsoft can provide a consistent experience for all these workloads, from on-premises to the cloud.  </a:t>
            </a:r>
            <a:r>
              <a:rPr lang="en-US" sz="1200" b="1" kern="1200">
                <a:solidFill>
                  <a:schemeClr val="tx1"/>
                </a:solidFill>
                <a:effectLst/>
                <a:latin typeface="+mn-lt"/>
                <a:ea typeface="+mn-ea"/>
                <a:cs typeface="+mn-cs"/>
              </a:rPr>
              <a:t>Any language, any platform, anywhere.</a:t>
            </a:r>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 </a:t>
            </a:r>
          </a:p>
          <a:p>
            <a:r>
              <a:rPr lang="en-US" sz="1200" kern="1200">
                <a:solidFill>
                  <a:schemeClr val="tx1"/>
                </a:solidFill>
                <a:effectLst/>
                <a:latin typeface="+mn-lt"/>
                <a:ea typeface="+mn-ea"/>
                <a:cs typeface="+mn-cs"/>
              </a:rPr>
              <a:t>So how do these different, complementary products work to solve the issues of managing your diverse data estate?</a:t>
            </a:r>
          </a:p>
          <a:p>
            <a:r>
              <a:rPr lang="en-US" sz="1200" kern="1200">
                <a:solidFill>
                  <a:schemeClr val="tx1"/>
                </a:solidFill>
                <a:effectLst/>
                <a:latin typeface="+mn-lt"/>
                <a:ea typeface="+mn-ea"/>
                <a:cs typeface="+mn-cs"/>
              </a:rPr>
              <a:t>&lt;click&gt;</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525D1A-9CA5-4E94-B922-48D4C7E4CB4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386654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a:solidFill>
                  <a:schemeClr val="tx1"/>
                </a:solidFill>
                <a:effectLst/>
                <a:latin typeface="+mn-lt"/>
                <a:ea typeface="+mn-ea"/>
                <a:cs typeface="+mn-cs"/>
              </a:rPr>
              <a:t>Power your entire data estate with SQL Server 2017 and Azure Data Services</a:t>
            </a:r>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Now we’ll look at all the reasons why Azure Data Services, along with SQL Server, are the right data management and analytics solutions for your cloud data estate. </a:t>
            </a: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Data Sources</a:t>
            </a:r>
            <a:endParaRPr lang="en-US" sz="1200" kern="1200">
              <a:solidFill>
                <a:schemeClr val="tx1"/>
              </a:solidFill>
              <a:effectLst/>
              <a:latin typeface="+mn-lt"/>
              <a:ea typeface="+mn-ea"/>
              <a:cs typeface="+mn-cs"/>
            </a:endParaRPr>
          </a:p>
          <a:p>
            <a:pPr lvl="0"/>
            <a:r>
              <a:rPr lang="en-US" sz="1200" kern="1200">
                <a:solidFill>
                  <a:schemeClr val="tx1"/>
                </a:solidFill>
                <a:effectLst/>
                <a:latin typeface="+mn-lt"/>
                <a:ea typeface="+mn-ea"/>
                <a:cs typeface="+mn-cs"/>
              </a:rPr>
              <a:t>Azure Data Services has a variety of data management and analytics tools for all your data needs.  It can store structured and unstructured data, whether it’s born in the cloud like sensor and social, or perhaps different data altogether like media.</a:t>
            </a:r>
          </a:p>
          <a:p>
            <a:r>
              <a:rPr lang="en-US" sz="1200" kern="1200">
                <a:solidFill>
                  <a:schemeClr val="tx1"/>
                </a:solidFill>
                <a:effectLst/>
                <a:latin typeface="+mn-lt"/>
                <a:ea typeface="+mn-ea"/>
                <a:cs typeface="+mn-cs"/>
              </a:rPr>
              <a:t>&lt;click&gt;</a:t>
            </a: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Data Management</a:t>
            </a:r>
            <a:endParaRPr lang="en-US" sz="1200" kern="1200">
              <a:solidFill>
                <a:schemeClr val="tx1"/>
              </a:solidFill>
              <a:effectLst/>
              <a:latin typeface="+mn-lt"/>
              <a:ea typeface="+mn-ea"/>
              <a:cs typeface="+mn-cs"/>
            </a:endParaRPr>
          </a:p>
          <a:p>
            <a:pPr lvl="0"/>
            <a:r>
              <a:rPr lang="en-US" sz="1200" b="1" kern="1200">
                <a:solidFill>
                  <a:schemeClr val="tx1"/>
                </a:solidFill>
                <a:effectLst/>
                <a:latin typeface="+mn-lt"/>
                <a:ea typeface="+mn-ea"/>
                <a:cs typeface="+mn-cs"/>
              </a:rPr>
              <a:t>Azure SQL Database </a:t>
            </a:r>
            <a:r>
              <a:rPr lang="en-US" sz="1200" kern="1200">
                <a:solidFill>
                  <a:schemeClr val="tx1"/>
                </a:solidFill>
                <a:effectLst/>
                <a:latin typeface="+mn-lt"/>
                <a:ea typeface="+mn-ea"/>
                <a:cs typeface="+mn-cs"/>
              </a:rPr>
              <a:t>is the cloud answer to managing your operational data, with the ability to achieve </a:t>
            </a:r>
            <a:r>
              <a:rPr lang="en-US" sz="1200" b="1" kern="1200">
                <a:solidFill>
                  <a:schemeClr val="tx1"/>
                </a:solidFill>
                <a:effectLst/>
                <a:latin typeface="+mn-lt"/>
                <a:ea typeface="+mn-ea"/>
                <a:cs typeface="+mn-cs"/>
              </a:rPr>
              <a:t>infinite scale.  </a:t>
            </a:r>
            <a:r>
              <a:rPr lang="en-US" sz="1200" kern="1200">
                <a:solidFill>
                  <a:schemeClr val="tx1"/>
                </a:solidFill>
                <a:effectLst/>
                <a:latin typeface="+mn-lt"/>
                <a:ea typeface="+mn-ea"/>
                <a:cs typeface="+mn-cs"/>
              </a:rPr>
              <a:t>It’s built on SQL Server, so your existing applications and skills transfer.  And as a managed database service, it can save you time and money in both set-up and administration</a:t>
            </a:r>
            <a:r>
              <a:rPr lang="en-US" sz="1200" b="1" kern="1200">
                <a:solidFill>
                  <a:schemeClr val="tx1"/>
                </a:solidFill>
                <a:effectLst/>
                <a:latin typeface="+mn-lt"/>
                <a:ea typeface="+mn-ea"/>
                <a:cs typeface="+mn-cs"/>
              </a:rPr>
              <a:t>.</a:t>
            </a:r>
            <a:endParaRPr lang="en-US" sz="1200" kern="1200">
              <a:solidFill>
                <a:schemeClr val="tx1"/>
              </a:solidFill>
              <a:effectLst/>
              <a:latin typeface="+mn-lt"/>
              <a:ea typeface="+mn-ea"/>
              <a:cs typeface="+mn-cs"/>
            </a:endParaRPr>
          </a:p>
          <a:p>
            <a:pPr lvl="0"/>
            <a:r>
              <a:rPr lang="en-US" sz="1200" b="1" kern="1200">
                <a:solidFill>
                  <a:schemeClr val="tx1"/>
                </a:solidFill>
                <a:effectLst/>
                <a:latin typeface="+mn-lt"/>
                <a:ea typeface="+mn-ea"/>
                <a:cs typeface="+mn-cs"/>
              </a:rPr>
              <a:t>Azure Cosmos DB is a database</a:t>
            </a:r>
            <a:r>
              <a:rPr lang="en-US" sz="1200" b="1" kern="1200" baseline="0">
                <a:solidFill>
                  <a:schemeClr val="tx1"/>
                </a:solidFill>
                <a:effectLst/>
                <a:latin typeface="+mn-lt"/>
                <a:ea typeface="+mn-ea"/>
                <a:cs typeface="+mn-cs"/>
              </a:rPr>
              <a:t> </a:t>
            </a:r>
            <a:r>
              <a:rPr lang="en-US" sz="1200" kern="1200">
                <a:solidFill>
                  <a:schemeClr val="tx1"/>
                </a:solidFill>
                <a:effectLst/>
                <a:latin typeface="+mn-lt"/>
                <a:ea typeface="+mn-ea"/>
                <a:cs typeface="+mn-cs"/>
              </a:rPr>
              <a:t>designed for modern mobile and web applications. It is also a database-as-a-service, fully managed by Microsoft Azure.  Azure Cosmos DB </a:t>
            </a:r>
            <a:r>
              <a:rPr lang="en-US" sz="1200" b="1" kern="1200">
                <a:solidFill>
                  <a:schemeClr val="tx1"/>
                </a:solidFill>
                <a:effectLst/>
                <a:latin typeface="+mn-lt"/>
                <a:ea typeface="+mn-ea"/>
                <a:cs typeface="+mn-cs"/>
              </a:rPr>
              <a:t>delivers consistently fast reads and writes, schema flexibility, and the ability to easily scale a database up and down on demand</a:t>
            </a:r>
            <a:endParaRPr lang="en-US" sz="1200" kern="1200">
              <a:solidFill>
                <a:schemeClr val="tx1"/>
              </a:solidFill>
              <a:effectLst/>
              <a:latin typeface="+mn-lt"/>
              <a:ea typeface="+mn-ea"/>
              <a:cs typeface="+mn-cs"/>
            </a:endParaRPr>
          </a:p>
          <a:p>
            <a:pPr lvl="0"/>
            <a:r>
              <a:rPr lang="en-US" sz="1200" b="1" kern="1200">
                <a:solidFill>
                  <a:schemeClr val="tx1"/>
                </a:solidFill>
                <a:effectLst/>
                <a:latin typeface="+mn-lt"/>
                <a:ea typeface="+mn-ea"/>
                <a:cs typeface="+mn-cs"/>
              </a:rPr>
              <a:t>Azure SQL Data Warehouse </a:t>
            </a:r>
            <a:r>
              <a:rPr lang="en-US" sz="1200" kern="1200">
                <a:solidFill>
                  <a:schemeClr val="tx1"/>
                </a:solidFill>
                <a:effectLst/>
                <a:latin typeface="+mn-lt"/>
                <a:ea typeface="+mn-ea"/>
                <a:cs typeface="+mn-cs"/>
              </a:rPr>
              <a:t>is the industry’s first enterprise-class cloud data warehouse that can grow, shrink, and pause in seconds.  Based on the proven SQL Server relational database engine, it gives petabyte scalability with massive parallel-processing architecture that enables distributed processing to handle the rigors of modern data realities.  It independently scales compute and storage in seconds.</a:t>
            </a:r>
          </a:p>
          <a:p>
            <a:r>
              <a:rPr lang="en-US" sz="1200" kern="1200">
                <a:solidFill>
                  <a:schemeClr val="tx1"/>
                </a:solidFill>
                <a:effectLst/>
                <a:latin typeface="+mn-lt"/>
                <a:ea typeface="+mn-ea"/>
                <a:cs typeface="+mn-cs"/>
              </a:rPr>
              <a:t>SQL Data Warehouse works seamlessly with Power BI, Azure Machine Learning, HDInsight, and Azure Data Factory.</a:t>
            </a:r>
          </a:p>
          <a:p>
            <a:pPr lvl="0"/>
            <a:r>
              <a:rPr lang="en-US" sz="1200" b="1" kern="1200">
                <a:solidFill>
                  <a:schemeClr val="tx1"/>
                </a:solidFill>
                <a:effectLst/>
                <a:latin typeface="+mn-lt"/>
                <a:ea typeface="+mn-ea"/>
                <a:cs typeface="+mn-cs"/>
              </a:rPr>
              <a:t>Azure Data Lake - </a:t>
            </a:r>
            <a:r>
              <a:rPr lang="en-US" sz="1200" kern="1200">
                <a:solidFill>
                  <a:schemeClr val="tx1"/>
                </a:solidFill>
                <a:effectLst/>
                <a:latin typeface="+mn-lt"/>
                <a:ea typeface="+mn-ea"/>
                <a:cs typeface="+mn-cs"/>
              </a:rPr>
              <a:t>Offers data management and analytics at scale to customers, as Azure Data Lake.  It is composed of three parts: </a:t>
            </a:r>
            <a:r>
              <a:rPr lang="en-US" sz="1200" b="1" kern="1200">
                <a:solidFill>
                  <a:schemeClr val="tx1"/>
                </a:solidFill>
                <a:effectLst/>
                <a:latin typeface="+mn-lt"/>
                <a:ea typeface="+mn-ea"/>
                <a:cs typeface="+mn-cs"/>
              </a:rPr>
              <a:t>Azure Data Lake Store, Azure Data Lake Analytics, and HD Insight.  </a:t>
            </a:r>
            <a:r>
              <a:rPr lang="en-US" sz="1200" kern="1200">
                <a:solidFill>
                  <a:schemeClr val="tx1"/>
                </a:solidFill>
                <a:effectLst/>
                <a:latin typeface="+mn-lt"/>
                <a:ea typeface="+mn-ea"/>
                <a:cs typeface="+mn-cs"/>
              </a:rPr>
              <a:t>Together with these products, you can store big data of any size and type, and analyze it with familiar open-source tools – all while getting a leading, enterprise-class SLA.</a:t>
            </a: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&lt;click&gt;</a:t>
            </a:r>
          </a:p>
          <a:p>
            <a:r>
              <a:rPr lang="en-US" sz="1200" kern="1200">
                <a:solidFill>
                  <a:schemeClr val="tx1"/>
                </a:solidFill>
                <a:effectLst/>
                <a:latin typeface="+mn-lt"/>
                <a:ea typeface="+mn-ea"/>
                <a:cs typeface="+mn-cs"/>
              </a:rPr>
              <a:t> </a:t>
            </a:r>
          </a:p>
          <a:p>
            <a:r>
              <a:rPr lang="en-US" sz="1200" b="1" kern="1200">
                <a:solidFill>
                  <a:schemeClr val="tx1"/>
                </a:solidFill>
                <a:effectLst/>
                <a:latin typeface="+mn-lt"/>
                <a:ea typeface="+mn-ea"/>
                <a:cs typeface="+mn-cs"/>
              </a:rPr>
              <a:t>Data Insights</a:t>
            </a:r>
            <a:endParaRPr lang="en-US" sz="1200" kern="1200">
              <a:solidFill>
                <a:schemeClr val="tx1"/>
              </a:solidFill>
              <a:effectLst/>
              <a:latin typeface="+mn-lt"/>
              <a:ea typeface="+mn-ea"/>
              <a:cs typeface="+mn-cs"/>
            </a:endParaRPr>
          </a:p>
          <a:p>
            <a:pPr lvl="0"/>
            <a:r>
              <a:rPr lang="en-US" sz="1200" b="1" kern="1200">
                <a:solidFill>
                  <a:schemeClr val="tx1"/>
                </a:solidFill>
                <a:effectLst/>
                <a:latin typeface="+mn-lt"/>
                <a:ea typeface="+mn-ea"/>
                <a:cs typeface="+mn-cs"/>
              </a:rPr>
              <a:t>Power BI</a:t>
            </a:r>
            <a:r>
              <a:rPr lang="en-US" sz="1200" kern="1200">
                <a:solidFill>
                  <a:schemeClr val="tx1"/>
                </a:solidFill>
                <a:effectLst/>
                <a:latin typeface="+mn-lt"/>
                <a:ea typeface="+mn-ea"/>
                <a:cs typeface="+mn-cs"/>
              </a:rPr>
              <a:t>, our </a:t>
            </a:r>
            <a:r>
              <a:rPr lang="en-US" sz="1200" b="1" kern="1200">
                <a:solidFill>
                  <a:schemeClr val="tx1"/>
                </a:solidFill>
                <a:effectLst/>
                <a:latin typeface="+mn-lt"/>
                <a:ea typeface="+mn-ea"/>
                <a:cs typeface="+mn-cs"/>
              </a:rPr>
              <a:t>cloud-based business analytics service</a:t>
            </a:r>
            <a:r>
              <a:rPr lang="en-US" sz="1200" kern="1200">
                <a:solidFill>
                  <a:schemeClr val="tx1"/>
                </a:solidFill>
                <a:effectLst/>
                <a:latin typeface="+mn-lt"/>
                <a:ea typeface="+mn-ea"/>
                <a:cs typeface="+mn-cs"/>
              </a:rPr>
              <a:t> that enables anyone to visualize and analyze data with greater speed, efficiency, and understanding, you can connect users to a broad range of live data through easy-to-use dashboards, interactive reports, and compelling visualizations –all </a:t>
            </a:r>
            <a:r>
              <a:rPr lang="en-US" sz="1200" b="1" kern="1200">
                <a:solidFill>
                  <a:schemeClr val="tx1"/>
                </a:solidFill>
                <a:effectLst/>
                <a:latin typeface="+mn-lt"/>
                <a:ea typeface="+mn-ea"/>
                <a:cs typeface="+mn-cs"/>
              </a:rPr>
              <a:t>at a fraction of the cost of our competitors.</a:t>
            </a:r>
            <a:endParaRPr lang="en-US" sz="1200" kern="1200">
              <a:solidFill>
                <a:schemeClr val="tx1"/>
              </a:solidFill>
              <a:effectLst/>
              <a:latin typeface="+mn-lt"/>
              <a:ea typeface="+mn-ea"/>
              <a:cs typeface="+mn-cs"/>
            </a:endParaRPr>
          </a:p>
          <a:p>
            <a:pPr lvl="0"/>
            <a:r>
              <a:rPr lang="en-US" sz="1200" kern="1200">
                <a:solidFill>
                  <a:schemeClr val="tx1"/>
                </a:solidFill>
                <a:effectLst/>
                <a:latin typeface="+mn-lt"/>
                <a:ea typeface="+mn-ea"/>
                <a:cs typeface="+mn-cs"/>
              </a:rPr>
              <a:t>And with </a:t>
            </a:r>
            <a:r>
              <a:rPr lang="en-US" sz="1200" b="1" kern="1200">
                <a:solidFill>
                  <a:schemeClr val="tx1"/>
                </a:solidFill>
                <a:effectLst/>
                <a:latin typeface="+mn-lt"/>
                <a:ea typeface="+mn-ea"/>
                <a:cs typeface="+mn-cs"/>
              </a:rPr>
              <a:t>Power BI Embedded</a:t>
            </a:r>
            <a:r>
              <a:rPr lang="en-US" sz="1200" kern="1200">
                <a:solidFill>
                  <a:schemeClr val="tx1"/>
                </a:solidFill>
                <a:effectLst/>
                <a:latin typeface="+mn-lt"/>
                <a:ea typeface="+mn-ea"/>
                <a:cs typeface="+mn-cs"/>
              </a:rPr>
              <a:t>, developers can add these rich reports to their applications.</a:t>
            </a:r>
          </a:p>
          <a:p>
            <a:r>
              <a:rPr lang="en-US" sz="1200" kern="1200">
                <a:solidFill>
                  <a:schemeClr val="tx1"/>
                </a:solidFill>
                <a:effectLst/>
                <a:latin typeface="+mn-lt"/>
                <a:ea typeface="+mn-ea"/>
                <a:cs typeface="+mn-cs"/>
              </a:rPr>
              <a:t> </a:t>
            </a:r>
          </a:p>
          <a:p>
            <a:pPr lvl="0"/>
            <a:r>
              <a:rPr lang="en-US" sz="1200" kern="1200">
                <a:solidFill>
                  <a:schemeClr val="tx1"/>
                </a:solidFill>
                <a:effectLst/>
                <a:latin typeface="+mn-lt"/>
                <a:ea typeface="+mn-ea"/>
                <a:cs typeface="+mn-cs"/>
              </a:rPr>
              <a:t>Cortana Intelligence is Microsoft’s fully managed </a:t>
            </a:r>
            <a:r>
              <a:rPr lang="en-US" sz="1200" b="1" kern="1200">
                <a:solidFill>
                  <a:schemeClr val="tx1"/>
                </a:solidFill>
                <a:effectLst/>
                <a:latin typeface="+mn-lt"/>
                <a:ea typeface="+mn-ea"/>
                <a:cs typeface="+mn-cs"/>
              </a:rPr>
              <a:t>intelligent, big data and advanced analytics</a:t>
            </a:r>
            <a:r>
              <a:rPr lang="en-US" sz="1200" kern="1200">
                <a:solidFill>
                  <a:schemeClr val="tx1"/>
                </a:solidFill>
                <a:effectLst/>
                <a:latin typeface="+mn-lt"/>
                <a:ea typeface="+mn-ea"/>
                <a:cs typeface="+mn-cs"/>
              </a:rPr>
              <a:t> offering in the cloud, designed to help you </a:t>
            </a:r>
            <a:r>
              <a:rPr lang="en-US" sz="1200" b="1" kern="1200">
                <a:solidFill>
                  <a:schemeClr val="tx1"/>
                </a:solidFill>
                <a:effectLst/>
                <a:latin typeface="+mn-lt"/>
                <a:ea typeface="+mn-ea"/>
                <a:cs typeface="+mn-cs"/>
              </a:rPr>
              <a:t>transform your data into intelligent action.  </a:t>
            </a:r>
            <a:r>
              <a:rPr lang="en-US" sz="1200" kern="1200">
                <a:solidFill>
                  <a:schemeClr val="tx1"/>
                </a:solidFill>
                <a:effectLst/>
                <a:latin typeface="+mn-lt"/>
                <a:ea typeface="+mn-ea"/>
                <a:cs typeface="+mn-cs"/>
              </a:rPr>
              <a:t>It is a comprehensive suite that brings together technologies throughout Microsoft. It provides fast and flexible deployment, with a simple monthly subscription to reduce time and cost challenges &lt;click&gt;</a:t>
            </a:r>
          </a:p>
          <a:p>
            <a:r>
              <a:rPr lang="en-US" sz="1200" kern="1200">
                <a:solidFill>
                  <a:schemeClr val="tx1"/>
                </a:solidFill>
                <a:effectLst/>
                <a:latin typeface="+mn-lt"/>
                <a:ea typeface="+mn-ea"/>
                <a:cs typeface="+mn-cs"/>
              </a:rPr>
              <a:t> </a:t>
            </a:r>
          </a:p>
          <a:p>
            <a:r>
              <a:rPr lang="en-US" sz="1200" b="1" kern="1200">
                <a:solidFill>
                  <a:schemeClr val="tx1"/>
                </a:solidFill>
                <a:effectLst/>
                <a:latin typeface="+mn-lt"/>
                <a:ea typeface="+mn-ea"/>
                <a:cs typeface="+mn-cs"/>
              </a:rPr>
              <a:t>Data Security</a:t>
            </a:r>
            <a:endParaRPr lang="en-US" sz="1200" kern="1200">
              <a:solidFill>
                <a:schemeClr val="tx1"/>
              </a:solidFill>
              <a:effectLst/>
              <a:latin typeface="+mn-lt"/>
              <a:ea typeface="+mn-ea"/>
              <a:cs typeface="+mn-cs"/>
            </a:endParaRPr>
          </a:p>
          <a:p>
            <a:pPr lvl="0"/>
            <a:r>
              <a:rPr lang="en-US" sz="1200" kern="1200">
                <a:solidFill>
                  <a:schemeClr val="tx1"/>
                </a:solidFill>
                <a:effectLst/>
                <a:latin typeface="+mn-lt"/>
                <a:ea typeface="+mn-ea"/>
                <a:cs typeface="+mn-cs"/>
              </a:rPr>
              <a:t>In addition to all the security we’re building into our services, we are also investing heavily to provide you deliver the most comprehensive compliance coverage of any cloud provider. </a:t>
            </a:r>
          </a:p>
          <a:p>
            <a:pPr lvl="0"/>
            <a:r>
              <a:rPr lang="en-US" sz="1200" b="1" kern="1200">
                <a:solidFill>
                  <a:schemeClr val="tx1"/>
                </a:solidFill>
                <a:effectLst/>
                <a:latin typeface="+mn-lt"/>
                <a:ea typeface="+mn-ea"/>
                <a:cs typeface="+mn-cs"/>
              </a:rPr>
              <a:t>When it comes to compliance certifications Azure has more certifications than any other cloud provider e.g. </a:t>
            </a:r>
            <a:r>
              <a:rPr lang="en-US" sz="1200" b="1" kern="1200" err="1">
                <a:solidFill>
                  <a:schemeClr val="tx1"/>
                </a:solidFill>
                <a:effectLst/>
                <a:latin typeface="+mn-lt"/>
                <a:ea typeface="+mn-ea"/>
                <a:cs typeface="+mn-cs"/>
              </a:rPr>
              <a:t>FedRAMP</a:t>
            </a:r>
            <a:r>
              <a:rPr lang="en-US" sz="1200" b="1" kern="1200">
                <a:solidFill>
                  <a:schemeClr val="tx1"/>
                </a:solidFill>
                <a:effectLst/>
                <a:latin typeface="+mn-lt"/>
                <a:ea typeface="+mn-ea"/>
                <a:cs typeface="+mn-cs"/>
              </a:rPr>
              <a:t>, FERPA, SOC1-3 etc.</a:t>
            </a:r>
            <a:endParaRPr lang="en-US" sz="1200" kern="1200">
              <a:solidFill>
                <a:schemeClr val="tx1"/>
              </a:solidFill>
              <a:effectLst/>
              <a:latin typeface="+mn-lt"/>
              <a:ea typeface="+mn-ea"/>
              <a:cs typeface="+mn-cs"/>
            </a:endParaRPr>
          </a:p>
          <a:p>
            <a:pPr lvl="0"/>
            <a:r>
              <a:rPr lang="en-US" sz="1200" kern="1200">
                <a:solidFill>
                  <a:schemeClr val="tx1"/>
                </a:solidFill>
                <a:effectLst/>
                <a:latin typeface="+mn-lt"/>
                <a:ea typeface="+mn-ea"/>
                <a:cs typeface="+mn-cs"/>
              </a:rPr>
              <a:t> We understand that for you—our enterprise customer—to realize the benefits of the cloud, you must be willing to entrust your cloud provider with one of your most valuable assets—your data. </a:t>
            </a:r>
          </a:p>
          <a:p>
            <a:pPr lvl="0"/>
            <a:r>
              <a:rPr lang="en-US" sz="1200" kern="1200">
                <a:solidFill>
                  <a:schemeClr val="tx1"/>
                </a:solidFill>
                <a:effectLst/>
                <a:latin typeface="+mn-lt"/>
                <a:ea typeface="+mn-ea"/>
                <a:cs typeface="+mn-cs"/>
              </a:rPr>
              <a:t>Rigorous third-party audits, such as by the British Standards Institute, verify Azure’s adherence to the strict security controls these standards mandate. </a:t>
            </a:r>
          </a:p>
          <a:p>
            <a:r>
              <a:rPr lang="en-US" sz="1200" kern="1200">
                <a:solidFill>
                  <a:schemeClr val="tx1"/>
                </a:solidFill>
                <a:effectLst/>
                <a:latin typeface="+mn-lt"/>
                <a:ea typeface="+mn-ea"/>
                <a:cs typeface="+mn-cs"/>
              </a:rPr>
              <a:t>&lt;click&gt;</a:t>
            </a:r>
          </a:p>
          <a:p>
            <a:r>
              <a:rPr lang="en-US" sz="1200" kern="1200">
                <a:solidFill>
                  <a:schemeClr val="tx1"/>
                </a:solidFill>
                <a:effectLst/>
                <a:latin typeface="+mn-lt"/>
                <a:ea typeface="+mn-ea"/>
                <a:cs typeface="+mn-cs"/>
              </a:rPr>
              <a:t> </a:t>
            </a:r>
          </a:p>
          <a:p>
            <a:r>
              <a:rPr lang="en-US" sz="1200" b="1" kern="1200">
                <a:solidFill>
                  <a:schemeClr val="tx1"/>
                </a:solidFill>
                <a:effectLst/>
                <a:latin typeface="+mn-lt"/>
                <a:ea typeface="+mn-ea"/>
                <a:cs typeface="+mn-cs"/>
              </a:rPr>
              <a:t>Flexibility</a:t>
            </a:r>
            <a:endParaRPr lang="en-US" sz="1200" kern="1200">
              <a:solidFill>
                <a:schemeClr val="tx1"/>
              </a:solidFill>
              <a:effectLst/>
              <a:latin typeface="+mn-lt"/>
              <a:ea typeface="+mn-ea"/>
              <a:cs typeface="+mn-cs"/>
            </a:endParaRPr>
          </a:p>
          <a:p>
            <a:pPr lvl="0"/>
            <a:r>
              <a:rPr lang="en-US" sz="1200" kern="1200">
                <a:solidFill>
                  <a:schemeClr val="tx1"/>
                </a:solidFill>
                <a:effectLst/>
                <a:latin typeface="+mn-lt"/>
                <a:ea typeface="+mn-ea"/>
                <a:cs typeface="+mn-cs"/>
              </a:rPr>
              <a:t>Now that you see the scope of what SQL Server and Azure can address from a workloads perspective, also that only Microsoft can provide a consistent experience for all these workloads, from on-premises to the cloud.  </a:t>
            </a:r>
            <a:r>
              <a:rPr lang="en-US" sz="1200" b="1" kern="1200">
                <a:solidFill>
                  <a:schemeClr val="tx1"/>
                </a:solidFill>
                <a:effectLst/>
                <a:latin typeface="+mn-lt"/>
                <a:ea typeface="+mn-ea"/>
                <a:cs typeface="+mn-cs"/>
              </a:rPr>
              <a:t>Any language, any platform, anywhere.</a:t>
            </a:r>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 </a:t>
            </a:r>
          </a:p>
          <a:p>
            <a:r>
              <a:rPr lang="en-US" sz="1200" kern="1200">
                <a:solidFill>
                  <a:schemeClr val="tx1"/>
                </a:solidFill>
                <a:effectLst/>
                <a:latin typeface="+mn-lt"/>
                <a:ea typeface="+mn-ea"/>
                <a:cs typeface="+mn-cs"/>
              </a:rPr>
              <a:t>So how do these different, complementary products work to solve the issues of managing your diverse data estate?</a:t>
            </a:r>
          </a:p>
          <a:p>
            <a:r>
              <a:rPr lang="en-US" sz="1200" kern="1200">
                <a:solidFill>
                  <a:schemeClr val="tx1"/>
                </a:solidFill>
                <a:effectLst/>
                <a:latin typeface="+mn-lt"/>
                <a:ea typeface="+mn-ea"/>
                <a:cs typeface="+mn-cs"/>
              </a:rPr>
              <a:t>&lt;click&gt;</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525D1A-9CA5-4E94-B922-48D4C7E4CB4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208665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a:solidFill>
                  <a:schemeClr val="tx1"/>
                </a:solidFill>
                <a:effectLst/>
                <a:latin typeface="+mn-lt"/>
                <a:ea typeface="+mn-ea"/>
                <a:cs typeface="+mn-cs"/>
              </a:rPr>
              <a:t>Power your entire data estate with SQL Server 2017 and Azure Data Services</a:t>
            </a:r>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Now we’ll look at all the reasons why Azure Data Services, along with SQL Server, are the right data management and analytics solutions for your cloud data estate. </a:t>
            </a: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Data Sources</a:t>
            </a:r>
            <a:endParaRPr lang="en-US" sz="1200" kern="1200">
              <a:solidFill>
                <a:schemeClr val="tx1"/>
              </a:solidFill>
              <a:effectLst/>
              <a:latin typeface="+mn-lt"/>
              <a:ea typeface="+mn-ea"/>
              <a:cs typeface="+mn-cs"/>
            </a:endParaRPr>
          </a:p>
          <a:p>
            <a:pPr lvl="0"/>
            <a:r>
              <a:rPr lang="en-US" sz="1200" kern="1200">
                <a:solidFill>
                  <a:schemeClr val="tx1"/>
                </a:solidFill>
                <a:effectLst/>
                <a:latin typeface="+mn-lt"/>
                <a:ea typeface="+mn-ea"/>
                <a:cs typeface="+mn-cs"/>
              </a:rPr>
              <a:t>Azure Data Services has a variety of data management and analytics tools for all your data needs.  It can store structured and unstructured data, whether it’s born in the cloud like sensor and social, or perhaps different data altogether like media.</a:t>
            </a:r>
          </a:p>
          <a:p>
            <a:r>
              <a:rPr lang="en-US" sz="1200" kern="1200">
                <a:solidFill>
                  <a:schemeClr val="tx1"/>
                </a:solidFill>
                <a:effectLst/>
                <a:latin typeface="+mn-lt"/>
                <a:ea typeface="+mn-ea"/>
                <a:cs typeface="+mn-cs"/>
              </a:rPr>
              <a:t>&lt;click&gt;</a:t>
            </a: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Data Management</a:t>
            </a:r>
            <a:endParaRPr lang="en-US" sz="1200" kern="1200">
              <a:solidFill>
                <a:schemeClr val="tx1"/>
              </a:solidFill>
              <a:effectLst/>
              <a:latin typeface="+mn-lt"/>
              <a:ea typeface="+mn-ea"/>
              <a:cs typeface="+mn-cs"/>
            </a:endParaRPr>
          </a:p>
          <a:p>
            <a:pPr lvl="0"/>
            <a:r>
              <a:rPr lang="en-US" sz="1200" b="1" kern="1200">
                <a:solidFill>
                  <a:schemeClr val="tx1"/>
                </a:solidFill>
                <a:effectLst/>
                <a:latin typeface="+mn-lt"/>
                <a:ea typeface="+mn-ea"/>
                <a:cs typeface="+mn-cs"/>
              </a:rPr>
              <a:t>Azure SQL Database </a:t>
            </a:r>
            <a:r>
              <a:rPr lang="en-US" sz="1200" kern="1200">
                <a:solidFill>
                  <a:schemeClr val="tx1"/>
                </a:solidFill>
                <a:effectLst/>
                <a:latin typeface="+mn-lt"/>
                <a:ea typeface="+mn-ea"/>
                <a:cs typeface="+mn-cs"/>
              </a:rPr>
              <a:t>is the cloud answer to managing your operational data, with the ability to achieve </a:t>
            </a:r>
            <a:r>
              <a:rPr lang="en-US" sz="1200" b="1" kern="1200">
                <a:solidFill>
                  <a:schemeClr val="tx1"/>
                </a:solidFill>
                <a:effectLst/>
                <a:latin typeface="+mn-lt"/>
                <a:ea typeface="+mn-ea"/>
                <a:cs typeface="+mn-cs"/>
              </a:rPr>
              <a:t>infinite scale.  </a:t>
            </a:r>
            <a:r>
              <a:rPr lang="en-US" sz="1200" kern="1200">
                <a:solidFill>
                  <a:schemeClr val="tx1"/>
                </a:solidFill>
                <a:effectLst/>
                <a:latin typeface="+mn-lt"/>
                <a:ea typeface="+mn-ea"/>
                <a:cs typeface="+mn-cs"/>
              </a:rPr>
              <a:t>It’s built on SQL Server, so your existing applications and skills transfer.  And as a managed database service, it can save you time and money in both set-up and administration</a:t>
            </a:r>
            <a:r>
              <a:rPr lang="en-US" sz="1200" b="1" kern="1200">
                <a:solidFill>
                  <a:schemeClr val="tx1"/>
                </a:solidFill>
                <a:effectLst/>
                <a:latin typeface="+mn-lt"/>
                <a:ea typeface="+mn-ea"/>
                <a:cs typeface="+mn-cs"/>
              </a:rPr>
              <a:t>.</a:t>
            </a:r>
            <a:endParaRPr lang="en-US" sz="1200" kern="1200">
              <a:solidFill>
                <a:schemeClr val="tx1"/>
              </a:solidFill>
              <a:effectLst/>
              <a:latin typeface="+mn-lt"/>
              <a:ea typeface="+mn-ea"/>
              <a:cs typeface="+mn-cs"/>
            </a:endParaRPr>
          </a:p>
          <a:p>
            <a:pPr lvl="0"/>
            <a:r>
              <a:rPr lang="en-US" sz="1200" b="1" kern="1200">
                <a:solidFill>
                  <a:schemeClr val="tx1"/>
                </a:solidFill>
                <a:effectLst/>
                <a:latin typeface="+mn-lt"/>
                <a:ea typeface="+mn-ea"/>
                <a:cs typeface="+mn-cs"/>
              </a:rPr>
              <a:t>Azure Cosmos DB is a database</a:t>
            </a:r>
            <a:r>
              <a:rPr lang="en-US" sz="1200" b="1" kern="1200" baseline="0">
                <a:solidFill>
                  <a:schemeClr val="tx1"/>
                </a:solidFill>
                <a:effectLst/>
                <a:latin typeface="+mn-lt"/>
                <a:ea typeface="+mn-ea"/>
                <a:cs typeface="+mn-cs"/>
              </a:rPr>
              <a:t> </a:t>
            </a:r>
            <a:r>
              <a:rPr lang="en-US" sz="1200" kern="1200">
                <a:solidFill>
                  <a:schemeClr val="tx1"/>
                </a:solidFill>
                <a:effectLst/>
                <a:latin typeface="+mn-lt"/>
                <a:ea typeface="+mn-ea"/>
                <a:cs typeface="+mn-cs"/>
              </a:rPr>
              <a:t>designed for modern mobile and web applications. It is also a database-as-a-service, fully managed by Microsoft Azure.  Azure Cosmos DB </a:t>
            </a:r>
            <a:r>
              <a:rPr lang="en-US" sz="1200" b="1" kern="1200">
                <a:solidFill>
                  <a:schemeClr val="tx1"/>
                </a:solidFill>
                <a:effectLst/>
                <a:latin typeface="+mn-lt"/>
                <a:ea typeface="+mn-ea"/>
                <a:cs typeface="+mn-cs"/>
              </a:rPr>
              <a:t>delivers consistently fast reads and writes, schema flexibility, and the ability to easily scale a database up and down on demand</a:t>
            </a:r>
            <a:endParaRPr lang="en-US" sz="1200" kern="1200">
              <a:solidFill>
                <a:schemeClr val="tx1"/>
              </a:solidFill>
              <a:effectLst/>
              <a:latin typeface="+mn-lt"/>
              <a:ea typeface="+mn-ea"/>
              <a:cs typeface="+mn-cs"/>
            </a:endParaRPr>
          </a:p>
          <a:p>
            <a:pPr lvl="0"/>
            <a:r>
              <a:rPr lang="en-US" sz="1200" b="1" kern="1200">
                <a:solidFill>
                  <a:schemeClr val="tx1"/>
                </a:solidFill>
                <a:effectLst/>
                <a:latin typeface="+mn-lt"/>
                <a:ea typeface="+mn-ea"/>
                <a:cs typeface="+mn-cs"/>
              </a:rPr>
              <a:t>Azure SQL Data Warehouse </a:t>
            </a:r>
            <a:r>
              <a:rPr lang="en-US" sz="1200" kern="1200">
                <a:solidFill>
                  <a:schemeClr val="tx1"/>
                </a:solidFill>
                <a:effectLst/>
                <a:latin typeface="+mn-lt"/>
                <a:ea typeface="+mn-ea"/>
                <a:cs typeface="+mn-cs"/>
              </a:rPr>
              <a:t>is the industry’s first enterprise-class cloud data warehouse that can grow, shrink, and pause in seconds.  Based on the proven SQL Server relational database engine, it gives petabyte scalability with massive parallel-processing architecture that enables distributed processing to handle the rigors of modern data realities.  It independently scales compute and storage in seconds.</a:t>
            </a:r>
          </a:p>
          <a:p>
            <a:r>
              <a:rPr lang="en-US" sz="1200" kern="1200">
                <a:solidFill>
                  <a:schemeClr val="tx1"/>
                </a:solidFill>
                <a:effectLst/>
                <a:latin typeface="+mn-lt"/>
                <a:ea typeface="+mn-ea"/>
                <a:cs typeface="+mn-cs"/>
              </a:rPr>
              <a:t>SQL Data Warehouse works seamlessly with Power BI, Azure Machine Learning, HDInsight, and Azure Data Factory.</a:t>
            </a:r>
          </a:p>
          <a:p>
            <a:pPr lvl="0"/>
            <a:r>
              <a:rPr lang="en-US" sz="1200" b="1" kern="1200">
                <a:solidFill>
                  <a:schemeClr val="tx1"/>
                </a:solidFill>
                <a:effectLst/>
                <a:latin typeface="+mn-lt"/>
                <a:ea typeface="+mn-ea"/>
                <a:cs typeface="+mn-cs"/>
              </a:rPr>
              <a:t>Azure Data Lake - </a:t>
            </a:r>
            <a:r>
              <a:rPr lang="en-US" sz="1200" kern="1200">
                <a:solidFill>
                  <a:schemeClr val="tx1"/>
                </a:solidFill>
                <a:effectLst/>
                <a:latin typeface="+mn-lt"/>
                <a:ea typeface="+mn-ea"/>
                <a:cs typeface="+mn-cs"/>
              </a:rPr>
              <a:t>Offers data management and analytics at scale to customers, as Azure Data Lake.  It is composed of three parts: </a:t>
            </a:r>
            <a:r>
              <a:rPr lang="en-US" sz="1200" b="1" kern="1200">
                <a:solidFill>
                  <a:schemeClr val="tx1"/>
                </a:solidFill>
                <a:effectLst/>
                <a:latin typeface="+mn-lt"/>
                <a:ea typeface="+mn-ea"/>
                <a:cs typeface="+mn-cs"/>
              </a:rPr>
              <a:t>Azure Data Lake Store, Azure Data Lake Analytics, and HD Insight.  </a:t>
            </a:r>
            <a:r>
              <a:rPr lang="en-US" sz="1200" kern="1200">
                <a:solidFill>
                  <a:schemeClr val="tx1"/>
                </a:solidFill>
                <a:effectLst/>
                <a:latin typeface="+mn-lt"/>
                <a:ea typeface="+mn-ea"/>
                <a:cs typeface="+mn-cs"/>
              </a:rPr>
              <a:t>Together with these products, you can store big data of any size and type, and analyze it with familiar open-source tools – all while getting a leading, enterprise-class SLA.</a:t>
            </a: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&lt;click&gt;</a:t>
            </a:r>
          </a:p>
          <a:p>
            <a:r>
              <a:rPr lang="en-US" sz="1200" kern="1200">
                <a:solidFill>
                  <a:schemeClr val="tx1"/>
                </a:solidFill>
                <a:effectLst/>
                <a:latin typeface="+mn-lt"/>
                <a:ea typeface="+mn-ea"/>
                <a:cs typeface="+mn-cs"/>
              </a:rPr>
              <a:t> </a:t>
            </a:r>
          </a:p>
          <a:p>
            <a:r>
              <a:rPr lang="en-US" sz="1200" b="1" kern="1200">
                <a:solidFill>
                  <a:schemeClr val="tx1"/>
                </a:solidFill>
                <a:effectLst/>
                <a:latin typeface="+mn-lt"/>
                <a:ea typeface="+mn-ea"/>
                <a:cs typeface="+mn-cs"/>
              </a:rPr>
              <a:t>Data Insights</a:t>
            </a:r>
            <a:endParaRPr lang="en-US" sz="1200" kern="1200">
              <a:solidFill>
                <a:schemeClr val="tx1"/>
              </a:solidFill>
              <a:effectLst/>
              <a:latin typeface="+mn-lt"/>
              <a:ea typeface="+mn-ea"/>
              <a:cs typeface="+mn-cs"/>
            </a:endParaRPr>
          </a:p>
          <a:p>
            <a:pPr lvl="0"/>
            <a:r>
              <a:rPr lang="en-US" sz="1200" b="1" kern="1200">
                <a:solidFill>
                  <a:schemeClr val="tx1"/>
                </a:solidFill>
                <a:effectLst/>
                <a:latin typeface="+mn-lt"/>
                <a:ea typeface="+mn-ea"/>
                <a:cs typeface="+mn-cs"/>
              </a:rPr>
              <a:t>Power BI</a:t>
            </a:r>
            <a:r>
              <a:rPr lang="en-US" sz="1200" kern="1200">
                <a:solidFill>
                  <a:schemeClr val="tx1"/>
                </a:solidFill>
                <a:effectLst/>
                <a:latin typeface="+mn-lt"/>
                <a:ea typeface="+mn-ea"/>
                <a:cs typeface="+mn-cs"/>
              </a:rPr>
              <a:t>, our </a:t>
            </a:r>
            <a:r>
              <a:rPr lang="en-US" sz="1200" b="1" kern="1200">
                <a:solidFill>
                  <a:schemeClr val="tx1"/>
                </a:solidFill>
                <a:effectLst/>
                <a:latin typeface="+mn-lt"/>
                <a:ea typeface="+mn-ea"/>
                <a:cs typeface="+mn-cs"/>
              </a:rPr>
              <a:t>cloud-based business analytics service</a:t>
            </a:r>
            <a:r>
              <a:rPr lang="en-US" sz="1200" kern="1200">
                <a:solidFill>
                  <a:schemeClr val="tx1"/>
                </a:solidFill>
                <a:effectLst/>
                <a:latin typeface="+mn-lt"/>
                <a:ea typeface="+mn-ea"/>
                <a:cs typeface="+mn-cs"/>
              </a:rPr>
              <a:t> that enables anyone to visualize and analyze data with greater speed, efficiency, and understanding, you can connect users to a broad range of live data through easy-to-use dashboards, interactive reports, and compelling visualizations –all </a:t>
            </a:r>
            <a:r>
              <a:rPr lang="en-US" sz="1200" b="1" kern="1200">
                <a:solidFill>
                  <a:schemeClr val="tx1"/>
                </a:solidFill>
                <a:effectLst/>
                <a:latin typeface="+mn-lt"/>
                <a:ea typeface="+mn-ea"/>
                <a:cs typeface="+mn-cs"/>
              </a:rPr>
              <a:t>at a fraction of the cost of our competitors.</a:t>
            </a:r>
            <a:endParaRPr lang="en-US" sz="1200" kern="1200">
              <a:solidFill>
                <a:schemeClr val="tx1"/>
              </a:solidFill>
              <a:effectLst/>
              <a:latin typeface="+mn-lt"/>
              <a:ea typeface="+mn-ea"/>
              <a:cs typeface="+mn-cs"/>
            </a:endParaRPr>
          </a:p>
          <a:p>
            <a:pPr lvl="0"/>
            <a:r>
              <a:rPr lang="en-US" sz="1200" kern="1200">
                <a:solidFill>
                  <a:schemeClr val="tx1"/>
                </a:solidFill>
                <a:effectLst/>
                <a:latin typeface="+mn-lt"/>
                <a:ea typeface="+mn-ea"/>
                <a:cs typeface="+mn-cs"/>
              </a:rPr>
              <a:t>And with </a:t>
            </a:r>
            <a:r>
              <a:rPr lang="en-US" sz="1200" b="1" kern="1200">
                <a:solidFill>
                  <a:schemeClr val="tx1"/>
                </a:solidFill>
                <a:effectLst/>
                <a:latin typeface="+mn-lt"/>
                <a:ea typeface="+mn-ea"/>
                <a:cs typeface="+mn-cs"/>
              </a:rPr>
              <a:t>Power BI Embedded</a:t>
            </a:r>
            <a:r>
              <a:rPr lang="en-US" sz="1200" kern="1200">
                <a:solidFill>
                  <a:schemeClr val="tx1"/>
                </a:solidFill>
                <a:effectLst/>
                <a:latin typeface="+mn-lt"/>
                <a:ea typeface="+mn-ea"/>
                <a:cs typeface="+mn-cs"/>
              </a:rPr>
              <a:t>, developers can add these rich reports to their applications.</a:t>
            </a:r>
          </a:p>
          <a:p>
            <a:r>
              <a:rPr lang="en-US" sz="1200" kern="1200">
                <a:solidFill>
                  <a:schemeClr val="tx1"/>
                </a:solidFill>
                <a:effectLst/>
                <a:latin typeface="+mn-lt"/>
                <a:ea typeface="+mn-ea"/>
                <a:cs typeface="+mn-cs"/>
              </a:rPr>
              <a:t> </a:t>
            </a:r>
          </a:p>
          <a:p>
            <a:pPr lvl="0"/>
            <a:r>
              <a:rPr lang="en-US" sz="1200" kern="1200">
                <a:solidFill>
                  <a:schemeClr val="tx1"/>
                </a:solidFill>
                <a:effectLst/>
                <a:latin typeface="+mn-lt"/>
                <a:ea typeface="+mn-ea"/>
                <a:cs typeface="+mn-cs"/>
              </a:rPr>
              <a:t>Cortana Intelligence is Microsoft’s fully managed </a:t>
            </a:r>
            <a:r>
              <a:rPr lang="en-US" sz="1200" b="1" kern="1200">
                <a:solidFill>
                  <a:schemeClr val="tx1"/>
                </a:solidFill>
                <a:effectLst/>
                <a:latin typeface="+mn-lt"/>
                <a:ea typeface="+mn-ea"/>
                <a:cs typeface="+mn-cs"/>
              </a:rPr>
              <a:t>intelligent, big data and advanced analytics</a:t>
            </a:r>
            <a:r>
              <a:rPr lang="en-US" sz="1200" kern="1200">
                <a:solidFill>
                  <a:schemeClr val="tx1"/>
                </a:solidFill>
                <a:effectLst/>
                <a:latin typeface="+mn-lt"/>
                <a:ea typeface="+mn-ea"/>
                <a:cs typeface="+mn-cs"/>
              </a:rPr>
              <a:t> offering in the cloud, designed to help you </a:t>
            </a:r>
            <a:r>
              <a:rPr lang="en-US" sz="1200" b="1" kern="1200">
                <a:solidFill>
                  <a:schemeClr val="tx1"/>
                </a:solidFill>
                <a:effectLst/>
                <a:latin typeface="+mn-lt"/>
                <a:ea typeface="+mn-ea"/>
                <a:cs typeface="+mn-cs"/>
              </a:rPr>
              <a:t>transform your data into intelligent action.  </a:t>
            </a:r>
            <a:r>
              <a:rPr lang="en-US" sz="1200" kern="1200">
                <a:solidFill>
                  <a:schemeClr val="tx1"/>
                </a:solidFill>
                <a:effectLst/>
                <a:latin typeface="+mn-lt"/>
                <a:ea typeface="+mn-ea"/>
                <a:cs typeface="+mn-cs"/>
              </a:rPr>
              <a:t>It is a comprehensive suite that brings together technologies throughout Microsoft. It provides fast and flexible deployment, with a simple monthly subscription to reduce time and cost challenges &lt;click&gt;</a:t>
            </a:r>
          </a:p>
          <a:p>
            <a:r>
              <a:rPr lang="en-US" sz="1200" kern="1200">
                <a:solidFill>
                  <a:schemeClr val="tx1"/>
                </a:solidFill>
                <a:effectLst/>
                <a:latin typeface="+mn-lt"/>
                <a:ea typeface="+mn-ea"/>
                <a:cs typeface="+mn-cs"/>
              </a:rPr>
              <a:t> </a:t>
            </a:r>
          </a:p>
          <a:p>
            <a:r>
              <a:rPr lang="en-US" sz="1200" b="1" kern="1200">
                <a:solidFill>
                  <a:schemeClr val="tx1"/>
                </a:solidFill>
                <a:effectLst/>
                <a:latin typeface="+mn-lt"/>
                <a:ea typeface="+mn-ea"/>
                <a:cs typeface="+mn-cs"/>
              </a:rPr>
              <a:t>Data Security</a:t>
            </a:r>
            <a:endParaRPr lang="en-US" sz="1200" kern="1200">
              <a:solidFill>
                <a:schemeClr val="tx1"/>
              </a:solidFill>
              <a:effectLst/>
              <a:latin typeface="+mn-lt"/>
              <a:ea typeface="+mn-ea"/>
              <a:cs typeface="+mn-cs"/>
            </a:endParaRPr>
          </a:p>
          <a:p>
            <a:pPr lvl="0"/>
            <a:r>
              <a:rPr lang="en-US" sz="1200" kern="1200">
                <a:solidFill>
                  <a:schemeClr val="tx1"/>
                </a:solidFill>
                <a:effectLst/>
                <a:latin typeface="+mn-lt"/>
                <a:ea typeface="+mn-ea"/>
                <a:cs typeface="+mn-cs"/>
              </a:rPr>
              <a:t>In addition to all the security we’re building into our services, we are also investing heavily to provide you deliver the most comprehensive compliance coverage of any cloud provider. </a:t>
            </a:r>
          </a:p>
          <a:p>
            <a:pPr lvl="0"/>
            <a:r>
              <a:rPr lang="en-US" sz="1200" b="1" kern="1200">
                <a:solidFill>
                  <a:schemeClr val="tx1"/>
                </a:solidFill>
                <a:effectLst/>
                <a:latin typeface="+mn-lt"/>
                <a:ea typeface="+mn-ea"/>
                <a:cs typeface="+mn-cs"/>
              </a:rPr>
              <a:t>When it comes to compliance certifications Azure has more certifications than any other cloud provider e.g. </a:t>
            </a:r>
            <a:r>
              <a:rPr lang="en-US" sz="1200" b="1" kern="1200" err="1">
                <a:solidFill>
                  <a:schemeClr val="tx1"/>
                </a:solidFill>
                <a:effectLst/>
                <a:latin typeface="+mn-lt"/>
                <a:ea typeface="+mn-ea"/>
                <a:cs typeface="+mn-cs"/>
              </a:rPr>
              <a:t>FedRAMP</a:t>
            </a:r>
            <a:r>
              <a:rPr lang="en-US" sz="1200" b="1" kern="1200">
                <a:solidFill>
                  <a:schemeClr val="tx1"/>
                </a:solidFill>
                <a:effectLst/>
                <a:latin typeface="+mn-lt"/>
                <a:ea typeface="+mn-ea"/>
                <a:cs typeface="+mn-cs"/>
              </a:rPr>
              <a:t>, FERPA, SOC1-3 etc.</a:t>
            </a:r>
            <a:endParaRPr lang="en-US" sz="1200" kern="1200">
              <a:solidFill>
                <a:schemeClr val="tx1"/>
              </a:solidFill>
              <a:effectLst/>
              <a:latin typeface="+mn-lt"/>
              <a:ea typeface="+mn-ea"/>
              <a:cs typeface="+mn-cs"/>
            </a:endParaRPr>
          </a:p>
          <a:p>
            <a:pPr lvl="0"/>
            <a:r>
              <a:rPr lang="en-US" sz="1200" kern="1200">
                <a:solidFill>
                  <a:schemeClr val="tx1"/>
                </a:solidFill>
                <a:effectLst/>
                <a:latin typeface="+mn-lt"/>
                <a:ea typeface="+mn-ea"/>
                <a:cs typeface="+mn-cs"/>
              </a:rPr>
              <a:t> We understand that for you—our enterprise customer—to realize the benefits of the cloud, you must be willing to entrust your cloud provider with one of your most valuable assets—your data. </a:t>
            </a:r>
          </a:p>
          <a:p>
            <a:pPr lvl="0"/>
            <a:r>
              <a:rPr lang="en-US" sz="1200" kern="1200">
                <a:solidFill>
                  <a:schemeClr val="tx1"/>
                </a:solidFill>
                <a:effectLst/>
                <a:latin typeface="+mn-lt"/>
                <a:ea typeface="+mn-ea"/>
                <a:cs typeface="+mn-cs"/>
              </a:rPr>
              <a:t>Rigorous third-party audits, such as by the British Standards Institute, verify Azure’s adherence to the strict security controls these standards mandate. </a:t>
            </a:r>
          </a:p>
          <a:p>
            <a:r>
              <a:rPr lang="en-US" sz="1200" kern="1200">
                <a:solidFill>
                  <a:schemeClr val="tx1"/>
                </a:solidFill>
                <a:effectLst/>
                <a:latin typeface="+mn-lt"/>
                <a:ea typeface="+mn-ea"/>
                <a:cs typeface="+mn-cs"/>
              </a:rPr>
              <a:t>&lt;click&gt;</a:t>
            </a:r>
          </a:p>
          <a:p>
            <a:r>
              <a:rPr lang="en-US" sz="1200" kern="1200">
                <a:solidFill>
                  <a:schemeClr val="tx1"/>
                </a:solidFill>
                <a:effectLst/>
                <a:latin typeface="+mn-lt"/>
                <a:ea typeface="+mn-ea"/>
                <a:cs typeface="+mn-cs"/>
              </a:rPr>
              <a:t> </a:t>
            </a:r>
          </a:p>
          <a:p>
            <a:r>
              <a:rPr lang="en-US" sz="1200" b="1" kern="1200">
                <a:solidFill>
                  <a:schemeClr val="tx1"/>
                </a:solidFill>
                <a:effectLst/>
                <a:latin typeface="+mn-lt"/>
                <a:ea typeface="+mn-ea"/>
                <a:cs typeface="+mn-cs"/>
              </a:rPr>
              <a:t>Flexibility</a:t>
            </a:r>
            <a:endParaRPr lang="en-US" sz="1200" kern="1200">
              <a:solidFill>
                <a:schemeClr val="tx1"/>
              </a:solidFill>
              <a:effectLst/>
              <a:latin typeface="+mn-lt"/>
              <a:ea typeface="+mn-ea"/>
              <a:cs typeface="+mn-cs"/>
            </a:endParaRPr>
          </a:p>
          <a:p>
            <a:pPr lvl="0"/>
            <a:r>
              <a:rPr lang="en-US" sz="1200" kern="1200">
                <a:solidFill>
                  <a:schemeClr val="tx1"/>
                </a:solidFill>
                <a:effectLst/>
                <a:latin typeface="+mn-lt"/>
                <a:ea typeface="+mn-ea"/>
                <a:cs typeface="+mn-cs"/>
              </a:rPr>
              <a:t>Now that you see the scope of what SQL Server and Azure can address from a workloads perspective, also that only Microsoft can provide a consistent experience for all these workloads, from on-premises to the cloud.  </a:t>
            </a:r>
            <a:r>
              <a:rPr lang="en-US" sz="1200" b="1" kern="1200">
                <a:solidFill>
                  <a:schemeClr val="tx1"/>
                </a:solidFill>
                <a:effectLst/>
                <a:latin typeface="+mn-lt"/>
                <a:ea typeface="+mn-ea"/>
                <a:cs typeface="+mn-cs"/>
              </a:rPr>
              <a:t>Any language, any platform, anywhere.</a:t>
            </a:r>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 </a:t>
            </a:r>
          </a:p>
          <a:p>
            <a:r>
              <a:rPr lang="en-US" sz="1200" kern="1200">
                <a:solidFill>
                  <a:schemeClr val="tx1"/>
                </a:solidFill>
                <a:effectLst/>
                <a:latin typeface="+mn-lt"/>
                <a:ea typeface="+mn-ea"/>
                <a:cs typeface="+mn-cs"/>
              </a:rPr>
              <a:t>So how do these different, complementary products work to solve the issues of managing your diverse data estate?</a:t>
            </a:r>
          </a:p>
          <a:p>
            <a:r>
              <a:rPr lang="en-US" sz="1200" kern="1200">
                <a:solidFill>
                  <a:schemeClr val="tx1"/>
                </a:solidFill>
                <a:effectLst/>
                <a:latin typeface="+mn-lt"/>
                <a:ea typeface="+mn-ea"/>
                <a:cs typeface="+mn-cs"/>
              </a:rPr>
              <a:t>&lt;click&gt;</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525D1A-9CA5-4E94-B922-48D4C7E4CB4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208789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bwMode="gray">
      <p:bgRef idx="1001">
        <a:schemeClr val="bg2"/>
      </p:bgRef>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4CB9D2F-F5F8-42D4-BF59-2CA4DB9E49E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4" name="Rectangle 3">
            <a:extLst>
              <a:ext uri="{FF2B5EF4-FFF2-40B4-BE49-F238E27FC236}">
                <a16:creationId xmlns:a16="http://schemas.microsoft.com/office/drawing/2014/main" id="{E6DB8C22-FB56-485D-B4F9-E8FC084E9ED0}"/>
              </a:ext>
            </a:extLst>
          </p:cNvPr>
          <p:cNvSpPr/>
          <p:nvPr userDrawn="1"/>
        </p:nvSpPr>
        <p:spPr bwMode="auto">
          <a:xfrm>
            <a:off x="269303" y="2759102"/>
            <a:ext cx="6545155" cy="3586713"/>
          </a:xfrm>
          <a:prstGeom prst="rect">
            <a:avLst/>
          </a:prstGeom>
          <a:solidFill>
            <a:schemeClr val="bg2">
              <a:alpha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gray">
          <a:xfrm>
            <a:off x="269303" y="2759101"/>
            <a:ext cx="6545155" cy="1793090"/>
          </a:xfrm>
          <a:noFill/>
        </p:spPr>
        <p:txBody>
          <a:bodyPr lIns="146304" tIns="91440" rIns="146304" bIns="91440" anchor="t" anchorCtr="0"/>
          <a:lstStyle>
            <a:lvl1pPr algn="l">
              <a:defRPr sz="5292" cap="none" spc="-98" baseline="0">
                <a:solidFill>
                  <a:schemeClr val="tx1"/>
                </a:solidFill>
                <a:latin typeface="+mj-lt"/>
              </a:defRPr>
            </a:lvl1pPr>
          </a:lstStyle>
          <a:p>
            <a:r>
              <a:rPr lang="en-US"/>
              <a:t>Presentation title</a:t>
            </a:r>
          </a:p>
        </p:txBody>
      </p:sp>
      <p:sp>
        <p:nvSpPr>
          <p:cNvPr id="5" name="Text Placeholder 4"/>
          <p:cNvSpPr>
            <a:spLocks noGrp="1"/>
          </p:cNvSpPr>
          <p:nvPr>
            <p:ph type="body" sz="quarter" idx="12" hasCustomPrompt="1"/>
          </p:nvPr>
        </p:nvSpPr>
        <p:spPr bwMode="gray">
          <a:xfrm>
            <a:off x="269303" y="4553489"/>
            <a:ext cx="6545155" cy="1792326"/>
          </a:xfrm>
          <a:noFill/>
        </p:spPr>
        <p:txBody>
          <a:bodyPr lIns="146304" tIns="109728" rIns="146304" bIns="109728">
            <a:noAutofit/>
          </a:bodyPr>
          <a:lstStyle>
            <a:lvl1pPr marL="0" indent="0">
              <a:spcBef>
                <a:spcPts val="0"/>
              </a:spcBef>
              <a:buNone/>
              <a:defRPr sz="3135" spc="0" baseline="0">
                <a:gradFill>
                  <a:gsLst>
                    <a:gs pos="91000">
                      <a:schemeClr val="tx1"/>
                    </a:gs>
                    <a:gs pos="0">
                      <a:schemeClr val="tx1"/>
                    </a:gs>
                  </a:gsLst>
                  <a:lin ang="5400000" scaled="0"/>
                </a:gradFill>
                <a:latin typeface="+mj-lt"/>
              </a:defRPr>
            </a:lvl1pPr>
          </a:lstStyle>
          <a:p>
            <a:pPr lvl="0"/>
            <a:r>
              <a:rPr lang="en-US"/>
              <a:t>Speaker Name</a:t>
            </a:r>
          </a:p>
        </p:txBody>
      </p:sp>
      <p:pic>
        <p:nvPicPr>
          <p:cNvPr id="8" name="MS logo white - EMF">
            <a:extLst>
              <a:ext uri="{FF2B5EF4-FFF2-40B4-BE49-F238E27FC236}">
                <a16:creationId xmlns:a16="http://schemas.microsoft.com/office/drawing/2014/main" id="{4B2448B7-4736-40F6-B6E5-8B83FDA251F3}"/>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51634" y="470067"/>
            <a:ext cx="1423303" cy="304828"/>
          </a:xfrm>
          <a:prstGeom prst="rect">
            <a:avLst/>
          </a:prstGeom>
        </p:spPr>
      </p:pic>
    </p:spTree>
    <p:extLst>
      <p:ext uri="{BB962C8B-B14F-4D97-AF65-F5344CB8AC3E}">
        <p14:creationId xmlns:p14="http://schemas.microsoft.com/office/powerpoint/2010/main" val="79560493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3" y="1189178"/>
            <a:ext cx="5378548" cy="1977279"/>
          </a:xfrm>
        </p:spPr>
        <p:txBody>
          <a:bodyPr wrap="square">
            <a:spAutoFit/>
          </a:bodyPr>
          <a:lstStyle>
            <a:lvl1pPr marL="281569" indent="-281569">
              <a:spcBef>
                <a:spcPts val="1200"/>
              </a:spcBef>
              <a:buClr>
                <a:schemeClr val="tx1"/>
              </a:buClr>
              <a:buFont typeface="Arial" pitchFamily="34" charset="0"/>
              <a:buChar char="•"/>
              <a:defRPr sz="3135"/>
            </a:lvl1pPr>
            <a:lvl2pPr marL="520502" indent="-228513">
              <a:defRPr sz="2353"/>
            </a:lvl2pPr>
            <a:lvl3pPr marL="685539" indent="-165038">
              <a:tabLst/>
              <a:defRPr sz="1961"/>
            </a:lvl3pPr>
            <a:lvl4pPr marL="863271" indent="-177733">
              <a:defRPr/>
            </a:lvl4pPr>
            <a:lvl5pPr marL="1028308" indent="-165038">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8"/>
            <a:ext cx="5378548" cy="1977279"/>
          </a:xfrm>
        </p:spPr>
        <p:txBody>
          <a:bodyPr wrap="square">
            <a:spAutoFit/>
          </a:bodyPr>
          <a:lstStyle>
            <a:lvl1pPr marL="281569" indent="-281569">
              <a:spcBef>
                <a:spcPts val="1200"/>
              </a:spcBef>
              <a:buClr>
                <a:schemeClr val="tx1"/>
              </a:buClr>
              <a:buFont typeface="Arial" pitchFamily="34" charset="0"/>
              <a:buChar char="•"/>
              <a:defRPr sz="3135"/>
            </a:lvl1pPr>
            <a:lvl2pPr marL="520502" indent="-228513">
              <a:defRPr sz="2353"/>
            </a:lvl2pPr>
            <a:lvl3pPr marL="685539" indent="-165038">
              <a:tabLst/>
              <a:defRPr sz="1961"/>
            </a:lvl3pPr>
            <a:lvl4pPr marL="863271" indent="-177733">
              <a:defRPr/>
            </a:lvl4pPr>
            <a:lvl5pPr marL="1028308" indent="-165038">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29436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4137119"/>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tage">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2"/>
            <a:ext cx="11655840" cy="899665"/>
          </a:xfrm>
        </p:spPr>
        <p:txBody>
          <a:bodyPr/>
          <a:lstStyle>
            <a:lvl1pPr algn="l">
              <a:defRPr/>
            </a:lvl1pPr>
          </a:lstStyle>
          <a:p>
            <a:r>
              <a:rPr lang="en-US"/>
              <a:t>Click to edit Master title style</a:t>
            </a:r>
          </a:p>
        </p:txBody>
      </p:sp>
      <p:sp>
        <p:nvSpPr>
          <p:cNvPr id="3" name="Rectangle 2">
            <a:extLst>
              <a:ext uri="{FF2B5EF4-FFF2-40B4-BE49-F238E27FC236}">
                <a16:creationId xmlns:a16="http://schemas.microsoft.com/office/drawing/2014/main" id="{E8FBB2BD-846C-4813-B494-1EA4319C74C7}"/>
              </a:ext>
            </a:extLst>
          </p:cNvPr>
          <p:cNvSpPr/>
          <p:nvPr userDrawn="1"/>
        </p:nvSpPr>
        <p:spPr>
          <a:xfrm>
            <a:off x="0" y="1189176"/>
            <a:ext cx="12192000" cy="5676058"/>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Text Placeholder 5">
            <a:extLst>
              <a:ext uri="{FF2B5EF4-FFF2-40B4-BE49-F238E27FC236}">
                <a16:creationId xmlns:a16="http://schemas.microsoft.com/office/drawing/2014/main" id="{D51B25BF-04D3-438D-B22A-D496C649A19B}"/>
              </a:ext>
            </a:extLst>
          </p:cNvPr>
          <p:cNvSpPr>
            <a:spLocks noGrp="1"/>
          </p:cNvSpPr>
          <p:nvPr>
            <p:ph type="body" sz="quarter" idx="10"/>
          </p:nvPr>
        </p:nvSpPr>
        <p:spPr>
          <a:xfrm>
            <a:off x="269240" y="1925686"/>
            <a:ext cx="11655839" cy="312073"/>
          </a:xfrm>
          <a:noFill/>
        </p:spPr>
        <p:txBody>
          <a:bodyPr wrap="square" lIns="91440" tIns="45720" rIns="91440" bIns="45720" rtlCol="0">
            <a:spAutoFit/>
          </a:bodyPr>
          <a:lstStyle>
            <a:lvl1pPr marL="0" indent="0">
              <a:buNone/>
              <a:defRPr lang="en-US" sz="1400" b="1" dirty="0" smtClean="0">
                <a:solidFill>
                  <a:schemeClr val="tx2"/>
                </a:solidFill>
                <a:latin typeface="Segoe UI Semibold" charset="0"/>
                <a:ea typeface="Segoe UI Semibold" charset="0"/>
                <a:cs typeface="Segoe UI Semibold" charset="0"/>
              </a:defRPr>
            </a:lvl1pPr>
          </a:lstStyle>
          <a:p>
            <a:pPr marL="0" lvl="0" defTabSz="914225"/>
            <a:r>
              <a:rPr lang="en-US"/>
              <a:t>Click to edit Master text styles</a:t>
            </a:r>
          </a:p>
        </p:txBody>
      </p:sp>
    </p:spTree>
    <p:extLst>
      <p:ext uri="{BB962C8B-B14F-4D97-AF65-F5344CB8AC3E}">
        <p14:creationId xmlns:p14="http://schemas.microsoft.com/office/powerpoint/2010/main" val="188030927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stage">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2"/>
            <a:ext cx="11655840" cy="899665"/>
          </a:xfrm>
        </p:spPr>
        <p:txBody>
          <a:bodyPr/>
          <a:lstStyle>
            <a:lvl1pPr algn="l">
              <a:defRPr/>
            </a:lvl1pPr>
          </a:lstStyle>
          <a:p>
            <a:r>
              <a:rPr lang="en-US"/>
              <a:t>Click to edit Master title style</a:t>
            </a:r>
          </a:p>
        </p:txBody>
      </p:sp>
      <p:sp>
        <p:nvSpPr>
          <p:cNvPr id="3" name="Rectangle 2">
            <a:extLst>
              <a:ext uri="{FF2B5EF4-FFF2-40B4-BE49-F238E27FC236}">
                <a16:creationId xmlns:a16="http://schemas.microsoft.com/office/drawing/2014/main" id="{E8FBB2BD-846C-4813-B494-1EA4319C74C7}"/>
              </a:ext>
            </a:extLst>
          </p:cNvPr>
          <p:cNvSpPr/>
          <p:nvPr userDrawn="1"/>
        </p:nvSpPr>
        <p:spPr>
          <a:xfrm>
            <a:off x="0" y="1469984"/>
            <a:ext cx="12192000" cy="5395249"/>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Text Placeholder 5">
            <a:extLst>
              <a:ext uri="{FF2B5EF4-FFF2-40B4-BE49-F238E27FC236}">
                <a16:creationId xmlns:a16="http://schemas.microsoft.com/office/drawing/2014/main" id="{D51B25BF-04D3-438D-B22A-D496C649A19B}"/>
              </a:ext>
            </a:extLst>
          </p:cNvPr>
          <p:cNvSpPr>
            <a:spLocks noGrp="1"/>
          </p:cNvSpPr>
          <p:nvPr>
            <p:ph type="body" sz="quarter" idx="10"/>
          </p:nvPr>
        </p:nvSpPr>
        <p:spPr>
          <a:xfrm>
            <a:off x="269240" y="1925686"/>
            <a:ext cx="11655839" cy="312073"/>
          </a:xfrm>
          <a:noFill/>
        </p:spPr>
        <p:txBody>
          <a:bodyPr wrap="square" lIns="91440" tIns="45720" rIns="91440" bIns="45720" rtlCol="0">
            <a:spAutoFit/>
          </a:bodyPr>
          <a:lstStyle>
            <a:lvl1pPr marL="0" indent="0">
              <a:buNone/>
              <a:defRPr lang="en-US" sz="1400" b="1" dirty="0" smtClean="0">
                <a:solidFill>
                  <a:schemeClr val="tx2"/>
                </a:solidFill>
                <a:latin typeface="Segoe UI Semibold" charset="0"/>
                <a:ea typeface="Segoe UI Semibold" charset="0"/>
                <a:cs typeface="Segoe UI Semibold" charset="0"/>
              </a:defRPr>
            </a:lvl1pPr>
          </a:lstStyle>
          <a:p>
            <a:pPr marL="0" lvl="0" defTabSz="914225"/>
            <a:r>
              <a:rPr lang="en-US"/>
              <a:t>Click to edit Master text styles</a:t>
            </a:r>
          </a:p>
        </p:txBody>
      </p:sp>
    </p:spTree>
    <p:extLst>
      <p:ext uri="{BB962C8B-B14F-4D97-AF65-F5344CB8AC3E}">
        <p14:creationId xmlns:p14="http://schemas.microsoft.com/office/powerpoint/2010/main" val="313117323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723EC-4AC1-42C1-8097-95B60B661E1A}"/>
              </a:ext>
            </a:extLst>
          </p:cNvPr>
          <p:cNvSpPr>
            <a:spLocks noGrp="1"/>
          </p:cNvSpPr>
          <p:nvPr>
            <p:ph type="title"/>
          </p:nvPr>
        </p:nvSpPr>
        <p:spPr>
          <a:xfrm>
            <a:off x="269241" y="289511"/>
            <a:ext cx="5021217" cy="1046440"/>
          </a:xfrm>
        </p:spPr>
        <p:txBody>
          <a:bodyPr vert="horz" wrap="square" lIns="146304" tIns="91440" rIns="146304" bIns="91440" rtlCol="0" anchor="t">
            <a:noAutofit/>
          </a:bodyPr>
          <a:lstStyle>
            <a:lvl1pPr algn="l">
              <a:defRPr lang="en-US" sz="2800" cap="all" spc="500">
                <a:solidFill>
                  <a:schemeClr val="tx2"/>
                </a:solidFill>
                <a:latin typeface="Segoe UI Semilight" charset="0"/>
                <a:cs typeface="Segoe UI Semilight" charset="0"/>
              </a:defRPr>
            </a:lvl1pPr>
          </a:lstStyle>
          <a:p>
            <a:pPr marL="0" lvl="0" defTabSz="914225">
              <a:lnSpc>
                <a:spcPct val="100000"/>
              </a:lnSpc>
            </a:pPr>
            <a:r>
              <a:rPr lang="en-US"/>
              <a:t>Click to edit Master title style</a:t>
            </a:r>
          </a:p>
        </p:txBody>
      </p:sp>
    </p:spTree>
    <p:extLst>
      <p:ext uri="{BB962C8B-B14F-4D97-AF65-F5344CB8AC3E}">
        <p14:creationId xmlns:p14="http://schemas.microsoft.com/office/powerpoint/2010/main" val="2848275606"/>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6" name="Pentagon 684"/>
          <p:cNvSpPr/>
          <p:nvPr userDrawn="1"/>
        </p:nvSpPr>
        <p:spPr>
          <a:xfrm>
            <a:off x="1" y="0"/>
            <a:ext cx="534706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93990" y="1995715"/>
            <a:ext cx="4147828" cy="2866570"/>
          </a:xfrm>
        </p:spPr>
        <p:txBody>
          <a:bodyPr anchor="ctr">
            <a:normAutofit/>
          </a:bodyPr>
          <a:lstStyle>
            <a:lvl1pPr algn="l">
              <a:lnSpc>
                <a:spcPct val="100000"/>
              </a:lnSpc>
              <a:defRPr lang="en-US" sz="3200" kern="1200" cap="all" spc="500" dirty="0">
                <a:ln w="3175">
                  <a:noFill/>
                </a:ln>
                <a:solidFill>
                  <a:srgbClr val="FFFFFF"/>
                </a:solidFill>
                <a:latin typeface="Segoe UI Semilight" charset="0"/>
                <a:ea typeface="+mn-ea"/>
                <a:cs typeface="Segoe UI Semilight" charset="0"/>
              </a:defRPr>
            </a:lvl1pPr>
          </a:lstStyle>
          <a:p>
            <a:r>
              <a:rPr lang="en-US"/>
              <a:t>Click to edit Master title style</a:t>
            </a:r>
          </a:p>
        </p:txBody>
      </p:sp>
    </p:spTree>
    <p:extLst>
      <p:ext uri="{BB962C8B-B14F-4D97-AF65-F5344CB8AC3E}">
        <p14:creationId xmlns:p14="http://schemas.microsoft.com/office/powerpoint/2010/main" val="198102995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ase study">
    <p:bg>
      <p:bgRef idx="1001">
        <a:schemeClr val="bg1"/>
      </p:bgRef>
    </p:bg>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269240" y="2197703"/>
            <a:ext cx="5265119" cy="1994065"/>
          </a:xfrm>
        </p:spPr>
        <p:txBody>
          <a:bodyPr/>
          <a:lstStyle>
            <a:lvl1pPr marL="0" indent="0">
              <a:spcAft>
                <a:spcPts val="1800"/>
              </a:spcAft>
              <a:buNone/>
              <a:defRPr sz="2400" spc="100" baseline="0">
                <a:solidFill>
                  <a:schemeClr val="tx1"/>
                </a:solidFill>
              </a:defRPr>
            </a:lvl1pPr>
            <a:lvl2pPr marL="159989" indent="-159989" algn="l" defTabSz="761854" rtl="0" eaLnBrk="1" latinLnBrk="0" hangingPunct="1">
              <a:lnSpc>
                <a:spcPct val="107000"/>
              </a:lnSpc>
              <a:spcBef>
                <a:spcPts val="0"/>
              </a:spcBef>
              <a:spcAft>
                <a:spcPts val="600"/>
              </a:spcAft>
              <a:buClr>
                <a:schemeClr val="tx2"/>
              </a:buClr>
              <a:buFont typeface="Arial" panose="020B0604020202020204" pitchFamily="34" charset="0"/>
              <a:buChar char="•"/>
              <a:defRPr lang="en-US" sz="2000" kern="1200" spc="100" baseline="0" dirty="0" smtClean="0">
                <a:solidFill>
                  <a:schemeClr val="tx1"/>
                </a:solidFill>
                <a:latin typeface="+mn-lt"/>
                <a:ea typeface="+mn-ea"/>
                <a:cs typeface="Times New Roman" panose="02020603050405020304" pitchFamily="18" charset="0"/>
              </a:defRPr>
            </a:lvl2pPr>
            <a:lvl3pPr marL="569803" indent="-228556" defTabSz="761854">
              <a:buClr>
                <a:schemeClr val="tx2"/>
              </a:buClr>
              <a:defRPr spc="100" baseline="0">
                <a:solidFill>
                  <a:schemeClr val="tx1"/>
                </a:solidFill>
              </a:defRPr>
            </a:lvl3pPr>
            <a:lvl4pPr marL="914225" indent="-228556" defTabSz="761854">
              <a:buClr>
                <a:schemeClr val="tx2"/>
              </a:buClr>
              <a:defRPr spc="100" baseline="0">
                <a:solidFill>
                  <a:schemeClr val="tx1"/>
                </a:solidFill>
              </a:defRPr>
            </a:lvl4pPr>
            <a:lvl5pPr marL="1258646" indent="-228556" defTabSz="761854">
              <a:buClr>
                <a:schemeClr val="tx2"/>
              </a:buClr>
              <a:defRPr spc="100" baseline="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3D3ED6A4-84B5-4E0F-AACB-5DDD65A08580}"/>
              </a:ext>
            </a:extLst>
          </p:cNvPr>
          <p:cNvSpPr/>
          <p:nvPr userDrawn="1"/>
        </p:nvSpPr>
        <p:spPr>
          <a:xfrm>
            <a:off x="6253843" y="1"/>
            <a:ext cx="5938157" cy="6865234"/>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Title 7">
            <a:extLst>
              <a:ext uri="{FF2B5EF4-FFF2-40B4-BE49-F238E27FC236}">
                <a16:creationId xmlns:a16="http://schemas.microsoft.com/office/drawing/2014/main" id="{146F0AFE-AADD-4A6A-8100-DF623625BB3F}"/>
              </a:ext>
            </a:extLst>
          </p:cNvPr>
          <p:cNvSpPr>
            <a:spLocks noGrp="1"/>
          </p:cNvSpPr>
          <p:nvPr>
            <p:ph type="title"/>
          </p:nvPr>
        </p:nvSpPr>
        <p:spPr>
          <a:xfrm>
            <a:off x="269240" y="289511"/>
            <a:ext cx="5265119" cy="1617666"/>
          </a:xfrm>
        </p:spPr>
        <p:txBody>
          <a:bodyPr/>
          <a:lstStyle>
            <a:lvl1pPr algn="l">
              <a:defRPr/>
            </a:lvl1pPr>
          </a:lstStyle>
          <a:p>
            <a:r>
              <a:rPr lang="en-US"/>
              <a:t>Click to edit Master title style</a:t>
            </a:r>
          </a:p>
        </p:txBody>
      </p:sp>
    </p:spTree>
    <p:extLst>
      <p:ext uri="{BB962C8B-B14F-4D97-AF65-F5344CB8AC3E}">
        <p14:creationId xmlns:p14="http://schemas.microsoft.com/office/powerpoint/2010/main" val="10795446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ase study">
    <p:bg>
      <p:bgPr>
        <a:solidFill>
          <a:schemeClr val="tx2"/>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269240" y="2197703"/>
            <a:ext cx="5265119" cy="1994065"/>
          </a:xfrm>
        </p:spPr>
        <p:txBody>
          <a:bodyPr/>
          <a:lstStyle>
            <a:lvl1pPr marL="0" indent="0">
              <a:spcAft>
                <a:spcPts val="1800"/>
              </a:spcAft>
              <a:buNone/>
              <a:defRPr sz="2400" spc="100" baseline="0">
                <a:solidFill>
                  <a:schemeClr val="bg1"/>
                </a:solidFill>
              </a:defRPr>
            </a:lvl1pPr>
            <a:lvl2pPr marL="159989" indent="-159989" algn="l" defTabSz="761854" rtl="0" eaLnBrk="1" latinLnBrk="0" hangingPunct="1">
              <a:lnSpc>
                <a:spcPct val="107000"/>
              </a:lnSpc>
              <a:spcBef>
                <a:spcPts val="0"/>
              </a:spcBef>
              <a:spcAft>
                <a:spcPts val="600"/>
              </a:spcAft>
              <a:buClr>
                <a:schemeClr val="tx2"/>
              </a:buClr>
              <a:buFont typeface="Arial" panose="020B0604020202020204" pitchFamily="34" charset="0"/>
              <a:buChar char="•"/>
              <a:defRPr lang="en-US" sz="2000" kern="1200" spc="100" baseline="0" dirty="0" smtClean="0">
                <a:solidFill>
                  <a:schemeClr val="bg1"/>
                </a:solidFill>
                <a:latin typeface="+mn-lt"/>
                <a:ea typeface="+mn-ea"/>
                <a:cs typeface="Times New Roman" panose="02020603050405020304" pitchFamily="18" charset="0"/>
              </a:defRPr>
            </a:lvl2pPr>
            <a:lvl3pPr marL="569803" indent="-228556" defTabSz="761854">
              <a:buClr>
                <a:schemeClr val="tx2"/>
              </a:buClr>
              <a:defRPr spc="100" baseline="0">
                <a:solidFill>
                  <a:schemeClr val="bg1"/>
                </a:solidFill>
              </a:defRPr>
            </a:lvl3pPr>
            <a:lvl4pPr marL="914225" indent="-228556" defTabSz="761854">
              <a:buClr>
                <a:schemeClr val="tx2"/>
              </a:buClr>
              <a:defRPr spc="100" baseline="0">
                <a:solidFill>
                  <a:schemeClr val="bg1"/>
                </a:solidFill>
              </a:defRPr>
            </a:lvl4pPr>
            <a:lvl5pPr marL="1258646" indent="-228556" defTabSz="761854">
              <a:buClr>
                <a:schemeClr val="tx2"/>
              </a:buClr>
              <a:defRPr spc="10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a:extLst>
              <a:ext uri="{FF2B5EF4-FFF2-40B4-BE49-F238E27FC236}">
                <a16:creationId xmlns:a16="http://schemas.microsoft.com/office/drawing/2014/main" id="{146F0AFE-AADD-4A6A-8100-DF623625BB3F}"/>
              </a:ext>
            </a:extLst>
          </p:cNvPr>
          <p:cNvSpPr>
            <a:spLocks noGrp="1"/>
          </p:cNvSpPr>
          <p:nvPr>
            <p:ph type="title"/>
          </p:nvPr>
        </p:nvSpPr>
        <p:spPr>
          <a:xfrm>
            <a:off x="269240" y="289511"/>
            <a:ext cx="5265119" cy="1617666"/>
          </a:xfrm>
        </p:spPr>
        <p:txBody>
          <a:bodyPr/>
          <a:lstStyle>
            <a:lvl1pPr algn="l">
              <a:defRPr>
                <a:solidFill>
                  <a:schemeClr val="bg1"/>
                </a:solidFill>
              </a:defRPr>
            </a:lvl1pPr>
          </a:lstStyle>
          <a:p>
            <a:r>
              <a:rPr lang="en-US"/>
              <a:t>Click to edit Master title style</a:t>
            </a:r>
          </a:p>
        </p:txBody>
      </p:sp>
      <p:sp>
        <p:nvSpPr>
          <p:cNvPr id="5" name="Rectangle 4">
            <a:extLst>
              <a:ext uri="{FF2B5EF4-FFF2-40B4-BE49-F238E27FC236}">
                <a16:creationId xmlns:a16="http://schemas.microsoft.com/office/drawing/2014/main" id="{3D3ED6A4-84B5-4E0F-AACB-5DDD65A08580}"/>
              </a:ext>
            </a:extLst>
          </p:cNvPr>
          <p:cNvSpPr/>
          <p:nvPr userDrawn="1"/>
        </p:nvSpPr>
        <p:spPr>
          <a:xfrm>
            <a:off x="6253843" y="1"/>
            <a:ext cx="5938157" cy="68652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96012962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6404DEB-A2FD-47E2-863C-BC52EB636058}"/>
              </a:ext>
            </a:extLst>
          </p:cNvPr>
          <p:cNvSpPr>
            <a:spLocks noGrp="1"/>
          </p:cNvSpPr>
          <p:nvPr>
            <p:ph type="title" hasCustomPrompt="1"/>
          </p:nvPr>
        </p:nvSpPr>
        <p:spPr>
          <a:xfrm>
            <a:off x="1166442" y="3084533"/>
            <a:ext cx="9859116" cy="738664"/>
          </a:xfrm>
          <a:noFill/>
        </p:spPr>
        <p:txBody>
          <a:bodyPr tIns="91440" bIns="91440" anchor="t" anchorCtr="0">
            <a:spAutoFit/>
          </a:bodyPr>
          <a:lstStyle>
            <a:lvl1pPr algn="ctr">
              <a:defRPr lang="en-US" sz="4000"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Demo title</a:t>
            </a:r>
          </a:p>
        </p:txBody>
      </p:sp>
      <p:sp>
        <p:nvSpPr>
          <p:cNvPr id="2" name="Rectangle 1"/>
          <p:cNvSpPr/>
          <p:nvPr userDrawn="1"/>
        </p:nvSpPr>
        <p:spPr>
          <a:xfrm>
            <a:off x="5541842" y="2715201"/>
            <a:ext cx="1108317" cy="374846"/>
          </a:xfrm>
          <a:prstGeom prst="rect">
            <a:avLst/>
          </a:prstGeom>
        </p:spPr>
        <p:txBody>
          <a:bodyPr wrap="none">
            <a:spAutoFit/>
          </a:bodyPr>
          <a:lstStyle/>
          <a:p>
            <a:pPr algn="ctr">
              <a:spcBef>
                <a:spcPts val="1200"/>
              </a:spcBef>
              <a:defRPr/>
            </a:pPr>
            <a:r>
              <a:rPr lang="en-US" sz="1800" cap="all" spc="500">
                <a:solidFill>
                  <a:srgbClr val="FFFFFF"/>
                </a:solidFill>
                <a:latin typeface="Segoe UI Semilight" charset="0"/>
                <a:ea typeface="Segoe UI Semilight" charset="0"/>
                <a:cs typeface="Segoe UI Semilight" charset="0"/>
              </a:rPr>
              <a:t>DEMO</a:t>
            </a:r>
          </a:p>
        </p:txBody>
      </p:sp>
    </p:spTree>
    <p:extLst>
      <p:ext uri="{BB962C8B-B14F-4D97-AF65-F5344CB8AC3E}">
        <p14:creationId xmlns:p14="http://schemas.microsoft.com/office/powerpoint/2010/main" val="26319063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3084533"/>
            <a:ext cx="9859116" cy="849463"/>
          </a:xfrm>
          <a:noFill/>
        </p:spPr>
        <p:txBody>
          <a:bodyPr tIns="91440" bIns="91440" anchor="t" anchorCtr="0">
            <a:spAutoFit/>
          </a:bodyPr>
          <a:lstStyle>
            <a:lvl1pPr algn="l">
              <a:defRPr lang="en-US" sz="4800"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10375520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bg bwMode="gray">
      <p:bgRef idx="1001">
        <a:schemeClr val="bg2"/>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77" y="0"/>
            <a:ext cx="12187646" cy="6858000"/>
          </a:xfrm>
          <a:prstGeom prst="rect">
            <a:avLst/>
          </a:prstGeom>
        </p:spPr>
      </p:pic>
      <p:sp>
        <p:nvSpPr>
          <p:cNvPr id="6" name="Rectangle 5"/>
          <p:cNvSpPr/>
          <p:nvPr userDrawn="1"/>
        </p:nvSpPr>
        <p:spPr bwMode="auto">
          <a:xfrm>
            <a:off x="-1" y="0"/>
            <a:ext cx="8065827" cy="6858000"/>
          </a:xfrm>
          <a:prstGeom prst="rect">
            <a:avLst/>
          </a:prstGeom>
          <a:gradFill>
            <a:gsLst>
              <a:gs pos="28000">
                <a:srgbClr val="000000">
                  <a:alpha val="56000"/>
                </a:srgbClr>
              </a:gs>
              <a:gs pos="100000">
                <a:srgbClr val="000000">
                  <a:alpha val="0"/>
                </a:srgbClr>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gray">
          <a:xfrm>
            <a:off x="269303" y="1634613"/>
            <a:ext cx="6545155" cy="1793090"/>
          </a:xfrm>
          <a:noFill/>
        </p:spPr>
        <p:txBody>
          <a:bodyPr lIns="146304" tIns="91440" rIns="146304" bIns="91440" anchor="t" anchorCtr="0"/>
          <a:lstStyle>
            <a:lvl1pPr algn="l">
              <a:defRPr sz="5292" cap="none" spc="-98" baseline="0">
                <a:solidFill>
                  <a:schemeClr val="tx1"/>
                </a:solidFill>
                <a:latin typeface="+mj-lt"/>
              </a:defRPr>
            </a:lvl1pPr>
          </a:lstStyle>
          <a:p>
            <a:r>
              <a:rPr lang="en-US"/>
              <a:t>Presentation title</a:t>
            </a:r>
          </a:p>
        </p:txBody>
      </p:sp>
      <p:sp>
        <p:nvSpPr>
          <p:cNvPr id="5" name="Text Placeholder 4"/>
          <p:cNvSpPr>
            <a:spLocks noGrp="1"/>
          </p:cNvSpPr>
          <p:nvPr>
            <p:ph type="body" sz="quarter" idx="12" hasCustomPrompt="1"/>
          </p:nvPr>
        </p:nvSpPr>
        <p:spPr bwMode="gray">
          <a:xfrm>
            <a:off x="269303" y="3429000"/>
            <a:ext cx="6545155" cy="1792326"/>
          </a:xfrm>
          <a:noFill/>
        </p:spPr>
        <p:txBody>
          <a:bodyPr lIns="146304" tIns="109728" rIns="146304" bIns="109728">
            <a:noAutofit/>
          </a:bodyPr>
          <a:lstStyle>
            <a:lvl1pPr marL="0" indent="0">
              <a:spcBef>
                <a:spcPts val="0"/>
              </a:spcBef>
              <a:buNone/>
              <a:defRPr sz="3135" spc="0" baseline="0">
                <a:gradFill>
                  <a:gsLst>
                    <a:gs pos="91000">
                      <a:schemeClr val="tx1"/>
                    </a:gs>
                    <a:gs pos="0">
                      <a:schemeClr val="tx1"/>
                    </a:gs>
                  </a:gsLst>
                  <a:lin ang="5400000" scaled="0"/>
                </a:gradFill>
                <a:latin typeface="+mj-lt"/>
              </a:defRPr>
            </a:lvl1pPr>
          </a:lstStyle>
          <a:p>
            <a:pPr lvl="0"/>
            <a:r>
              <a:rPr lang="en-US"/>
              <a:t>Speaker Name</a:t>
            </a:r>
          </a:p>
        </p:txBody>
      </p:sp>
      <p:pic>
        <p:nvPicPr>
          <p:cNvPr id="8" name="MS logo white - EMF">
            <a:extLst>
              <a:ext uri="{FF2B5EF4-FFF2-40B4-BE49-F238E27FC236}">
                <a16:creationId xmlns:a16="http://schemas.microsoft.com/office/drawing/2014/main" id="{4B2448B7-4736-40F6-B6E5-8B83FDA251F3}"/>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51634" y="470067"/>
            <a:ext cx="1423303" cy="304828"/>
          </a:xfrm>
          <a:prstGeom prst="rect">
            <a:avLst/>
          </a:prstGeom>
        </p:spPr>
      </p:pic>
    </p:spTree>
    <p:extLst>
      <p:ext uri="{BB962C8B-B14F-4D97-AF65-F5344CB8AC3E}">
        <p14:creationId xmlns:p14="http://schemas.microsoft.com/office/powerpoint/2010/main" val="2378310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084174"/>
            <a:ext cx="11653523" cy="1158793"/>
          </a:xfrm>
          <a:noFill/>
        </p:spPr>
        <p:txBody>
          <a:bodyPr tIns="91440" bIns="91440" anchor="t" anchorCtr="0">
            <a:spAutoFit/>
          </a:bodyPr>
          <a:lstStyle>
            <a:lvl1pPr algn="l">
              <a:defRPr sz="7054" cap="none"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157082143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084174"/>
            <a:ext cx="11653523" cy="1158793"/>
          </a:xfrm>
          <a:noFill/>
        </p:spPr>
        <p:txBody>
          <a:bodyPr tIns="91440" bIns="91440" anchor="t" anchorCtr="0">
            <a:spAutoFit/>
          </a:bodyPr>
          <a:lstStyle>
            <a:lvl1pPr algn="l">
              <a:defRPr sz="7054" cap="none"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11895172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ase study diagr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044A0-101A-4FC0-8461-808AD7E0604F}"/>
              </a:ext>
            </a:extLst>
          </p:cNvPr>
          <p:cNvSpPr>
            <a:spLocks noGrp="1"/>
          </p:cNvSpPr>
          <p:nvPr>
            <p:ph type="title"/>
          </p:nvPr>
        </p:nvSpPr>
        <p:spPr>
          <a:xfrm>
            <a:off x="269240" y="289513"/>
            <a:ext cx="5606043" cy="899665"/>
          </a:xfrm>
        </p:spPr>
        <p:txBody>
          <a:bodyPr/>
          <a:lstStyle>
            <a:lvl1pPr algn="l">
              <a:defRPr/>
            </a:lvl1pPr>
          </a:lstStyle>
          <a:p>
            <a:r>
              <a:rPr lang="en-US"/>
              <a:t>Click to edit Master title style</a:t>
            </a:r>
          </a:p>
        </p:txBody>
      </p:sp>
      <p:sp>
        <p:nvSpPr>
          <p:cNvPr id="9" name="Text Placeholder 8">
            <a:extLst>
              <a:ext uri="{FF2B5EF4-FFF2-40B4-BE49-F238E27FC236}">
                <a16:creationId xmlns:a16="http://schemas.microsoft.com/office/drawing/2014/main" id="{90E9AADF-3FC2-4C6C-B73A-4CB1DCC20CFA}"/>
              </a:ext>
            </a:extLst>
          </p:cNvPr>
          <p:cNvSpPr>
            <a:spLocks noGrp="1"/>
          </p:cNvSpPr>
          <p:nvPr>
            <p:ph type="body" sz="quarter" idx="11"/>
          </p:nvPr>
        </p:nvSpPr>
        <p:spPr>
          <a:xfrm>
            <a:off x="269239" y="1858464"/>
            <a:ext cx="5606043" cy="945984"/>
          </a:xfrm>
        </p:spPr>
        <p:txBody>
          <a:bodyPr/>
          <a:lstStyle>
            <a:lvl1pPr marL="0" indent="0">
              <a:spcAft>
                <a:spcPts val="0"/>
              </a:spcAft>
              <a:buNone/>
              <a:defRPr kumimoji="0" lang="en-US" sz="1600" b="0" i="0" u="none" strike="noStrike" kern="1200" cap="none" spc="100" normalizeH="0" baseline="0" dirty="0" smtClean="0">
                <a:ln>
                  <a:noFill/>
                </a:ln>
                <a:solidFill>
                  <a:srgbClr val="0078D7"/>
                </a:solidFill>
                <a:effectLst/>
                <a:uLnTx/>
                <a:uFillTx/>
                <a:latin typeface="Segoe UI Semilight" charset="0"/>
                <a:ea typeface="Segoe UI Semilight" charset="0"/>
                <a:cs typeface="Segoe UI Semilight" charset="0"/>
              </a:defRPr>
            </a:lvl1pPr>
            <a:lvl2pPr marL="0" indent="0">
              <a:spcAft>
                <a:spcPts val="600"/>
              </a:spcAft>
              <a:buClr>
                <a:schemeClr val="tx2"/>
              </a:buClr>
              <a:buFont typeface="Arial" panose="020B0604020202020204" pitchFamily="34" charset="0"/>
              <a:buNone/>
              <a:defRPr kumimoji="0" lang="en-US" sz="1400" b="0" i="0" u="none" strike="noStrike" kern="1200" cap="none" spc="100" normalizeH="0" baseline="0" dirty="0" smtClean="0">
                <a:ln>
                  <a:noFill/>
                </a:ln>
                <a:solidFill>
                  <a:srgbClr val="D2D2D2">
                    <a:lumMod val="10000"/>
                  </a:srgbClr>
                </a:solidFill>
                <a:effectLst/>
                <a:uLnTx/>
                <a:uFillTx/>
                <a:latin typeface="Segoe UI Semilight" charset="0"/>
                <a:ea typeface="Segoe UI Semilight" charset="0"/>
                <a:cs typeface="Segoe UI Semilight" charset="0"/>
              </a:defRPr>
            </a:lvl2pPr>
            <a:lvl3pPr marL="0" indent="0">
              <a:buNone/>
              <a:defRPr kumimoji="0" lang="en-US" sz="1000" b="1" i="0" u="none" strike="noStrike" kern="1200" cap="none" spc="100" normalizeH="0" baseline="0" dirty="0" smtClean="0">
                <a:ln>
                  <a:noFill/>
                </a:ln>
                <a:solidFill>
                  <a:srgbClr val="0078D7"/>
                </a:solidFill>
                <a:effectLst/>
                <a:uLnTx/>
                <a:uFillTx/>
                <a:latin typeface="Segoe UI Semibold" charset="0"/>
                <a:ea typeface="Segoe UI Semibold" charset="0"/>
                <a:cs typeface="Segoe UI Semibold" charset="0"/>
              </a:defRPr>
            </a:lvl3pPr>
          </a:lstStyle>
          <a:p>
            <a:pPr lvl="0"/>
            <a:r>
              <a:rPr lang="en-US"/>
              <a:t>Click to edit Master text styles</a:t>
            </a:r>
          </a:p>
          <a:p>
            <a:pPr lvl="1"/>
            <a:r>
              <a:rPr lang="en-US"/>
              <a:t>Second level</a:t>
            </a:r>
          </a:p>
          <a:p>
            <a:pPr lvl="2"/>
            <a:r>
              <a:rPr lang="en-US"/>
              <a:t>Third level</a:t>
            </a:r>
          </a:p>
        </p:txBody>
      </p:sp>
      <p:sp>
        <p:nvSpPr>
          <p:cNvPr id="4" name="Rectangle 3">
            <a:extLst>
              <a:ext uri="{FF2B5EF4-FFF2-40B4-BE49-F238E27FC236}">
                <a16:creationId xmlns:a16="http://schemas.microsoft.com/office/drawing/2014/main" id="{780E5592-BCF2-4359-A15B-37F10939823B}"/>
              </a:ext>
            </a:extLst>
          </p:cNvPr>
          <p:cNvSpPr/>
          <p:nvPr userDrawn="1"/>
        </p:nvSpPr>
        <p:spPr bwMode="auto">
          <a:xfrm>
            <a:off x="0" y="5566612"/>
            <a:ext cx="12192000" cy="1291389"/>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err="1"/>
          </a:p>
        </p:txBody>
      </p:sp>
    </p:spTree>
    <p:extLst>
      <p:ext uri="{BB962C8B-B14F-4D97-AF65-F5344CB8AC3E}">
        <p14:creationId xmlns:p14="http://schemas.microsoft.com/office/powerpoint/2010/main" val="50720202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1525496"/>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1">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835756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751" fontAlgn="base">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3"/>
            <a:ext cx="11653522" cy="1823566"/>
          </a:xfrm>
        </p:spPr>
        <p:txBody>
          <a:bodyPr/>
          <a:lstStyle>
            <a:lvl1pPr marL="0" indent="0">
              <a:buNone/>
              <a:defRPr sz="3233">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59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2869"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20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2989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5248730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8"/>
            <a:ext cx="11653522" cy="395317"/>
          </a:xfrm>
          <a:prstGeom prst="rect">
            <a:avLst/>
          </a:prstGeom>
          <a:noFill/>
          <a:ln w="12700">
            <a:noFill/>
            <a:miter lim="800000"/>
            <a:headEnd type="none" w="sm" len="sm"/>
            <a:tailEnd type="none" w="sm" len="sm"/>
          </a:ln>
          <a:effectLst/>
        </p:spPr>
        <p:txBody>
          <a:bodyPr vert="horz" wrap="square" lIns="179234" tIns="143387" rIns="179234" bIns="143387" numCol="1" anchor="t" anchorCtr="0" compatLnSpc="1">
            <a:prstTxWarp prst="textNoShape">
              <a:avLst/>
            </a:prstTxWarp>
            <a:spAutoFit/>
          </a:bodyPr>
          <a:lstStyle/>
          <a:p>
            <a:pPr defTabSz="913573" eaLnBrk="0" hangingPunct="0"/>
            <a:r>
              <a:rPr lang="en-US" sz="686">
                <a:gradFill>
                  <a:gsLst>
                    <a:gs pos="0">
                      <a:srgbClr val="505050"/>
                    </a:gs>
                    <a:gs pos="100000">
                      <a:srgbClr val="505050"/>
                    </a:gs>
                  </a:gsLst>
                  <a:lin ang="5400000" scaled="0"/>
                </a:gradFill>
                <a:cs typeface="Segoe UI" pitchFamily="34" charset="0"/>
              </a:rPr>
              <a:t>© 2014 Microsoft Corporation. All rights reserved. </a:t>
            </a:r>
          </a:p>
        </p:txBody>
      </p:sp>
      <p:pic>
        <p:nvPicPr>
          <p:cNvPr id="4" name="Picture 3"/>
          <p:cNvPicPr>
            <a:picLocks noChangeAspect="1"/>
          </p:cNvPicPr>
          <p:nvPr userDrawn="1"/>
        </p:nvPicPr>
        <p:blipFill>
          <a:blip r:embed="rId2"/>
          <a:stretch>
            <a:fillRect/>
          </a:stretch>
        </p:blipFill>
        <p:spPr>
          <a:xfrm>
            <a:off x="450205" y="3083652"/>
            <a:ext cx="3227129" cy="692057"/>
          </a:xfrm>
          <a:prstGeom prst="rect">
            <a:avLst/>
          </a:prstGeom>
        </p:spPr>
      </p:pic>
    </p:spTree>
    <p:extLst>
      <p:ext uri="{BB962C8B-B14F-4D97-AF65-F5344CB8AC3E}">
        <p14:creationId xmlns:p14="http://schemas.microsoft.com/office/powerpoint/2010/main" val="3634250806"/>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8"/>
            <a:ext cx="11653522" cy="395317"/>
          </a:xfrm>
          <a:prstGeom prst="rect">
            <a:avLst/>
          </a:prstGeom>
          <a:noFill/>
          <a:ln w="12700">
            <a:noFill/>
            <a:miter lim="800000"/>
            <a:headEnd type="none" w="sm" len="sm"/>
            <a:tailEnd type="none" w="sm" len="sm"/>
          </a:ln>
          <a:effectLst/>
        </p:spPr>
        <p:txBody>
          <a:bodyPr vert="horz" wrap="square" lIns="179234" tIns="143387" rIns="179234" bIns="143387" numCol="1" anchor="t" anchorCtr="0" compatLnSpc="1">
            <a:prstTxWarp prst="textNoShape">
              <a:avLst/>
            </a:prstTxWarp>
            <a:spAutoFit/>
          </a:bodyPr>
          <a:lstStyle/>
          <a:p>
            <a:pPr defTabSz="913573" eaLnBrk="0" hangingPunct="0"/>
            <a:r>
              <a:rPr lang="en-US" sz="686">
                <a:gradFill>
                  <a:gsLst>
                    <a:gs pos="0">
                      <a:srgbClr val="FFFFFF"/>
                    </a:gs>
                    <a:gs pos="100000">
                      <a:srgbClr val="FFFFFF"/>
                    </a:gs>
                  </a:gsLst>
                  <a:lin ang="5400000" scaled="0"/>
                </a:gradFill>
                <a:cs typeface="Segoe UI" pitchFamily="34" charset="0"/>
              </a:rPr>
              <a:t>© 2014 Microsoft Corporation. All rights reserved. </a:t>
            </a:r>
          </a:p>
        </p:txBody>
      </p:sp>
      <p:pic>
        <p:nvPicPr>
          <p:cNvPr id="4" name="Picture 3"/>
          <p:cNvPicPr>
            <a:picLocks noChangeAspect="1"/>
          </p:cNvPicPr>
          <p:nvPr userDrawn="1"/>
        </p:nvPicPr>
        <p:blipFill>
          <a:blip r:embed="rId2"/>
          <a:stretch>
            <a:fillRect/>
          </a:stretch>
        </p:blipFill>
        <p:spPr>
          <a:xfrm>
            <a:off x="450207" y="3083652"/>
            <a:ext cx="3227129" cy="692059"/>
          </a:xfrm>
          <a:prstGeom prst="rect">
            <a:avLst/>
          </a:prstGeom>
        </p:spPr>
      </p:pic>
    </p:spTree>
    <p:extLst>
      <p:ext uri="{BB962C8B-B14F-4D97-AF65-F5344CB8AC3E}">
        <p14:creationId xmlns:p14="http://schemas.microsoft.com/office/powerpoint/2010/main" val="198841626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41" y="1189178"/>
            <a:ext cx="11653523" cy="5100785"/>
          </a:xfrm>
          <a:prstGeom prst="rect">
            <a:avLst/>
          </a:prstGeom>
        </p:spPr>
        <p:txBody>
          <a:bodyPr/>
          <a:lstStyle>
            <a:lvl1pPr marL="284680" indent="-284680">
              <a:buClr>
                <a:schemeClr val="tx1"/>
              </a:buClr>
              <a:buSzPct val="90000"/>
              <a:buFont typeface="Arial" pitchFamily="34" charset="0"/>
              <a:buChar char="•"/>
              <a:defRPr sz="352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027" indent="-275348">
              <a:buClr>
                <a:schemeClr val="tx1"/>
              </a:buClr>
              <a:buSzPct val="90000"/>
              <a:buFont typeface="Arial" pitchFamily="34" charset="0"/>
              <a:buChar char="•"/>
              <a:defRPr sz="3135">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707" indent="-28468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718" indent="-224011">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727" indent="-224011">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140895495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le and only stage">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lstStyle>
            <a:lvl1pPr algn="l">
              <a:defRPr/>
            </a:lvl1pPr>
          </a:lstStyle>
          <a:p>
            <a:r>
              <a:rPr lang="en-US"/>
              <a:t>Click to edit Master title style</a:t>
            </a:r>
          </a:p>
        </p:txBody>
      </p:sp>
      <p:sp>
        <p:nvSpPr>
          <p:cNvPr id="3" name="Rectangle 2">
            <a:extLst>
              <a:ext uri="{FF2B5EF4-FFF2-40B4-BE49-F238E27FC236}">
                <a16:creationId xmlns:a16="http://schemas.microsoft.com/office/drawing/2014/main" id="{E8FBB2BD-846C-4813-B494-1EA4319C74C7}"/>
              </a:ext>
            </a:extLst>
          </p:cNvPr>
          <p:cNvSpPr/>
          <p:nvPr userDrawn="1"/>
        </p:nvSpPr>
        <p:spPr>
          <a:xfrm>
            <a:off x="0" y="1189176"/>
            <a:ext cx="12192000" cy="5676058"/>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75730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41" y="1189178"/>
            <a:ext cx="11653523" cy="172505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11" indent="0">
              <a:buNone/>
              <a:defRPr/>
            </a:lvl3pPr>
            <a:lvl4pPr marL="448021" indent="0">
              <a:buNone/>
              <a:defRPr/>
            </a:lvl4pPr>
            <a:lvl5pPr marL="672032"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45798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41" y="1189178"/>
            <a:ext cx="11653523" cy="172505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11" indent="0">
              <a:buNone/>
              <a:defRPr/>
            </a:lvl3pPr>
            <a:lvl4pPr marL="448021" indent="0">
              <a:buNone/>
              <a:defRPr/>
            </a:lvl4pPr>
            <a:lvl5pPr marL="672032"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3805013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1" y="1189177"/>
            <a:ext cx="11653523" cy="1929185"/>
          </a:xfrm>
        </p:spPr>
        <p:txBody>
          <a:bodyPr>
            <a:spAutoFit/>
          </a:bodyPr>
          <a:lstStyle>
            <a:lvl1pPr>
              <a:defRPr sz="3919">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7162967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1" y="1189178"/>
            <a:ext cx="11653523" cy="1695314"/>
          </a:xfrm>
        </p:spPr>
        <p:txBody>
          <a:bodyPr>
            <a:spAutoFit/>
          </a:bodyPr>
          <a:lstStyle>
            <a:lvl1pPr>
              <a:defRPr sz="2400">
                <a:latin typeface="Segoe UI Semilight" panose="020B0402040204020203" pitchFamily="34" charset="0"/>
                <a:cs typeface="Segoe UI Semilight" panose="020B0402040204020203" pitchFamily="34" charset="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FA09FA5-87FE-4058-ABAF-64E38F7870C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4599200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3" y="1189176"/>
            <a:ext cx="5378548" cy="1904855"/>
          </a:xfrm>
        </p:spPr>
        <p:txBody>
          <a:bodyPr wrap="square">
            <a:spAutoFit/>
          </a:bodyPr>
          <a:lstStyle>
            <a:lvl1pPr marL="0" indent="0">
              <a:spcBef>
                <a:spcPts val="1200"/>
              </a:spcBef>
              <a:buClr>
                <a:schemeClr val="tx1"/>
              </a:buClr>
              <a:buFont typeface="Wingdings" pitchFamily="2" charset="2"/>
              <a:buNone/>
              <a:defRPr sz="3135">
                <a:gradFill>
                  <a:gsLst>
                    <a:gs pos="1250">
                      <a:schemeClr val="tx2"/>
                    </a:gs>
                    <a:gs pos="99000">
                      <a:schemeClr val="tx2"/>
                    </a:gs>
                  </a:gsLst>
                  <a:lin ang="5400000" scaled="0"/>
                </a:gradFill>
              </a:defRPr>
            </a:lvl1pPr>
            <a:lvl2pPr marL="0" indent="0">
              <a:buNone/>
              <a:defRPr sz="1961"/>
            </a:lvl2pPr>
            <a:lvl3pPr marL="227122" indent="0">
              <a:buNone/>
              <a:tabLst/>
              <a:defRPr sz="1961"/>
            </a:lvl3pPr>
            <a:lvl4pPr marL="451132" indent="0">
              <a:buNone/>
              <a:defRPr/>
            </a:lvl4pPr>
            <a:lvl5pPr marL="672032"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04855"/>
          </a:xfrm>
        </p:spPr>
        <p:txBody>
          <a:bodyPr wrap="square">
            <a:spAutoFit/>
          </a:bodyPr>
          <a:lstStyle>
            <a:lvl1pPr marL="0" indent="0">
              <a:spcBef>
                <a:spcPts val="1200"/>
              </a:spcBef>
              <a:buClr>
                <a:schemeClr val="tx1"/>
              </a:buClr>
              <a:buFont typeface="Wingdings" pitchFamily="2" charset="2"/>
              <a:buNone/>
              <a:defRPr sz="3135">
                <a:gradFill>
                  <a:gsLst>
                    <a:gs pos="1250">
                      <a:schemeClr val="tx2"/>
                    </a:gs>
                    <a:gs pos="99000">
                      <a:schemeClr val="tx2"/>
                    </a:gs>
                  </a:gsLst>
                  <a:lin ang="5400000" scaled="0"/>
                </a:gradFill>
              </a:defRPr>
            </a:lvl1pPr>
            <a:lvl2pPr marL="0" indent="0">
              <a:buNone/>
              <a:defRPr sz="1961"/>
            </a:lvl2pPr>
            <a:lvl3pPr marL="227122" indent="0">
              <a:buNone/>
              <a:tabLst/>
              <a:defRPr sz="1961"/>
            </a:lvl3pPr>
            <a:lvl4pPr marL="451132" indent="0">
              <a:buNone/>
              <a:defRPr/>
            </a:lvl4pPr>
            <a:lvl5pPr marL="672032"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1235888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3" y="1189176"/>
            <a:ext cx="5378548" cy="1904855"/>
          </a:xfrm>
        </p:spPr>
        <p:txBody>
          <a:bodyPr wrap="square">
            <a:spAutoFit/>
          </a:bodyPr>
          <a:lstStyle>
            <a:lvl1pPr marL="0" indent="0">
              <a:spcBef>
                <a:spcPts val="1200"/>
              </a:spcBef>
              <a:buClr>
                <a:schemeClr val="tx1"/>
              </a:buClr>
              <a:buFont typeface="Wingdings" pitchFamily="2" charset="2"/>
              <a:buNone/>
              <a:defRPr sz="3135"/>
            </a:lvl1pPr>
            <a:lvl2pPr marL="0" indent="0">
              <a:buNone/>
              <a:defRPr sz="1961"/>
            </a:lvl2pPr>
            <a:lvl3pPr marL="227122" indent="0">
              <a:buNone/>
              <a:tabLst/>
              <a:defRPr sz="1961"/>
            </a:lvl3pPr>
            <a:lvl4pPr marL="451132" indent="0">
              <a:buNone/>
              <a:defRPr/>
            </a:lvl4pPr>
            <a:lvl5pPr marL="672032"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04855"/>
          </a:xfrm>
        </p:spPr>
        <p:txBody>
          <a:bodyPr wrap="square">
            <a:spAutoFit/>
          </a:bodyPr>
          <a:lstStyle>
            <a:lvl1pPr marL="0" indent="0">
              <a:spcBef>
                <a:spcPts val="1200"/>
              </a:spcBef>
              <a:buClr>
                <a:schemeClr val="tx1"/>
              </a:buClr>
              <a:buFont typeface="Wingdings" pitchFamily="2" charset="2"/>
              <a:buNone/>
              <a:defRPr sz="3135"/>
            </a:lvl1pPr>
            <a:lvl2pPr marL="0" indent="0">
              <a:buNone/>
              <a:defRPr sz="1961"/>
            </a:lvl2pPr>
            <a:lvl3pPr marL="227122" indent="0">
              <a:buNone/>
              <a:tabLst/>
              <a:defRPr sz="1961"/>
            </a:lvl3pPr>
            <a:lvl4pPr marL="451132" indent="0">
              <a:buNone/>
              <a:defRPr/>
            </a:lvl4pPr>
            <a:lvl5pPr marL="672032"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083047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3" y="1189178"/>
            <a:ext cx="5378548" cy="1977279"/>
          </a:xfrm>
        </p:spPr>
        <p:txBody>
          <a:bodyPr wrap="square">
            <a:spAutoFit/>
          </a:bodyPr>
          <a:lstStyle>
            <a:lvl1pPr marL="281569" indent="-281569">
              <a:spcBef>
                <a:spcPts val="1200"/>
              </a:spcBef>
              <a:buClr>
                <a:schemeClr val="tx2"/>
              </a:buClr>
              <a:buFont typeface="Arial" pitchFamily="34" charset="0"/>
              <a:buChar char="•"/>
              <a:defRPr sz="3135">
                <a:gradFill>
                  <a:gsLst>
                    <a:gs pos="1250">
                      <a:schemeClr val="tx2"/>
                    </a:gs>
                    <a:gs pos="99000">
                      <a:schemeClr val="tx2"/>
                    </a:gs>
                  </a:gsLst>
                  <a:lin ang="5400000" scaled="0"/>
                </a:gradFill>
              </a:defRPr>
            </a:lvl1pPr>
            <a:lvl2pPr marL="520502" indent="-228513">
              <a:defRPr sz="2353"/>
            </a:lvl2pPr>
            <a:lvl3pPr marL="685539" indent="-165038">
              <a:tabLst/>
              <a:defRPr sz="1961"/>
            </a:lvl3pPr>
            <a:lvl4pPr marL="863271" indent="-177733">
              <a:defRPr/>
            </a:lvl4pPr>
            <a:lvl5pPr marL="1028308" indent="-165038">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8"/>
            <a:ext cx="5378548" cy="1977279"/>
          </a:xfrm>
        </p:spPr>
        <p:txBody>
          <a:bodyPr wrap="square">
            <a:spAutoFit/>
          </a:bodyPr>
          <a:lstStyle>
            <a:lvl1pPr marL="281569" indent="-281569">
              <a:spcBef>
                <a:spcPts val="1200"/>
              </a:spcBef>
              <a:buClr>
                <a:schemeClr val="tx2"/>
              </a:buClr>
              <a:buFont typeface="Arial" pitchFamily="34" charset="0"/>
              <a:buChar char="•"/>
              <a:defRPr sz="3135">
                <a:gradFill>
                  <a:gsLst>
                    <a:gs pos="1250">
                      <a:schemeClr val="tx2"/>
                    </a:gs>
                    <a:gs pos="99000">
                      <a:schemeClr val="tx2"/>
                    </a:gs>
                  </a:gsLst>
                  <a:lin ang="5400000" scaled="0"/>
                </a:gradFill>
              </a:defRPr>
            </a:lvl1pPr>
            <a:lvl2pPr marL="520502" indent="-228513">
              <a:defRPr sz="2353"/>
            </a:lvl2pPr>
            <a:lvl3pPr marL="685539" indent="-165038">
              <a:tabLst/>
              <a:defRPr sz="1961"/>
            </a:lvl3pPr>
            <a:lvl4pPr marL="863271" indent="-177733">
              <a:defRPr/>
            </a:lvl4pPr>
            <a:lvl5pPr marL="1028308" indent="-165038">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2357425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2"/>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2" y="1189178"/>
            <a:ext cx="11653521" cy="1698927"/>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04533443"/>
      </p:ext>
    </p:extLst>
  </p:cSld>
  <p:clrMap bg1="lt1" tx1="dk1" bg2="lt2" tx2="dk2" accent1="accent1" accent2="accent2" accent3="accent3" accent4="accent4" accent5="accent5" accent6="accent6" hlink="hlink" folHlink="folHlink"/>
  <p:sldLayoutIdLst>
    <p:sldLayoutId id="2147483900" r:id="rId1"/>
    <p:sldLayoutId id="2147483901" r:id="rId2"/>
    <p:sldLayoutId id="2147483902" r:id="rId3"/>
    <p:sldLayoutId id="2147483903" r:id="rId4"/>
    <p:sldLayoutId id="2147483904" r:id="rId5"/>
    <p:sldLayoutId id="2147483905" r:id="rId6"/>
    <p:sldLayoutId id="2147483906" r:id="rId7"/>
    <p:sldLayoutId id="2147483907" r:id="rId8"/>
    <p:sldLayoutId id="2147483908" r:id="rId9"/>
    <p:sldLayoutId id="2147483909" r:id="rId10"/>
    <p:sldLayoutId id="2147483910" r:id="rId11"/>
    <p:sldLayoutId id="2147483911" r:id="rId12"/>
    <p:sldLayoutId id="2147483912" r:id="rId13"/>
    <p:sldLayoutId id="2147483913" r:id="rId14"/>
    <p:sldLayoutId id="2147483914" r:id="rId15"/>
    <p:sldLayoutId id="2147483915" r:id="rId16"/>
    <p:sldLayoutId id="2147483916" r:id="rId17"/>
    <p:sldLayoutId id="2147483917" r:id="rId18"/>
    <p:sldLayoutId id="2147483918" r:id="rId19"/>
    <p:sldLayoutId id="2147483919" r:id="rId20"/>
    <p:sldLayoutId id="2147483920" r:id="rId21"/>
    <p:sldLayoutId id="2147483921" r:id="rId22"/>
    <p:sldLayoutId id="2147483922" r:id="rId23"/>
    <p:sldLayoutId id="2147483923" r:id="rId24"/>
    <p:sldLayoutId id="2147483924" r:id="rId25"/>
    <p:sldLayoutId id="2147483925" r:id="rId26"/>
    <p:sldLayoutId id="2147483926" r:id="rId27"/>
    <p:sldLayoutId id="2147483927" r:id="rId28"/>
    <p:sldLayoutId id="2147483962" r:id="rId29"/>
  </p:sldLayoutIdLst>
  <p:transition>
    <p:fade/>
  </p:transition>
  <p:txStyles>
    <p:titleStyle>
      <a:lvl1pPr algn="ctr" defTabSz="914192" rtl="0" eaLnBrk="1" latinLnBrk="0" hangingPunct="1">
        <a:lnSpc>
          <a:spcPct val="90000"/>
        </a:lnSpc>
        <a:spcBef>
          <a:spcPct val="0"/>
        </a:spcBef>
        <a:buNone/>
        <a:defRPr lang="en-US" sz="2800" b="0" kern="1200" cap="all" spc="500" baseline="0" dirty="0">
          <a:ln w="3175">
            <a:noFill/>
          </a:ln>
          <a:solidFill>
            <a:schemeClr val="tx2"/>
          </a:solidFill>
          <a:effectLst/>
          <a:latin typeface="Segoe UI Semilight" charset="0"/>
          <a:ea typeface="+mn-ea"/>
          <a:cs typeface="Segoe UI Semilight" charset="0"/>
        </a:defRPr>
      </a:lvl1pPr>
    </p:titleStyle>
    <p:bodyStyle>
      <a:lvl1pPr marL="336080" marR="0" indent="-336080" algn="l" defTabSz="914192" rtl="0" eaLnBrk="1" fontAlgn="auto" latinLnBrk="0" hangingPunct="1">
        <a:lnSpc>
          <a:spcPct val="100000"/>
        </a:lnSpc>
        <a:spcBef>
          <a:spcPct val="20000"/>
        </a:spcBef>
        <a:spcAft>
          <a:spcPts val="0"/>
        </a:spcAft>
        <a:buClrTx/>
        <a:buSzPct val="90000"/>
        <a:buFont typeface="Arial" pitchFamily="34" charset="0"/>
        <a:buChar char="•"/>
        <a:tabLst/>
        <a:defRPr sz="2400" kern="1200" spc="0" baseline="0">
          <a:solidFill>
            <a:schemeClr val="tx1"/>
          </a:solidFill>
          <a:latin typeface="+mj-lt"/>
          <a:ea typeface="+mn-ea"/>
          <a:cs typeface="+mn-cs"/>
        </a:defRPr>
      </a:lvl1pPr>
      <a:lvl2pPr marL="572581" marR="0" indent="-236500" algn="l" defTabSz="914192" rtl="0" eaLnBrk="1" fontAlgn="auto" latinLnBrk="0" hangingPunct="1">
        <a:lnSpc>
          <a:spcPct val="100000"/>
        </a:lnSpc>
        <a:spcBef>
          <a:spcPct val="20000"/>
        </a:spcBef>
        <a:spcAft>
          <a:spcPts val="0"/>
        </a:spcAft>
        <a:buClrTx/>
        <a:buSzPct val="90000"/>
        <a:buFont typeface="Arial" pitchFamily="34" charset="0"/>
        <a:buChar char="•"/>
        <a:tabLst/>
        <a:defRPr sz="1800" kern="1200" spc="0" baseline="0">
          <a:solidFill>
            <a:schemeClr val="tx1"/>
          </a:solidFill>
          <a:latin typeface="+mn-lt"/>
          <a:ea typeface="+mn-ea"/>
          <a:cs typeface="+mn-cs"/>
        </a:defRPr>
      </a:lvl2pPr>
      <a:lvl3pPr marL="784187" marR="0" indent="-224054" algn="l" defTabSz="914192" rtl="0" eaLnBrk="1" fontAlgn="auto" latinLnBrk="0" hangingPunct="1">
        <a:lnSpc>
          <a:spcPct val="100000"/>
        </a:lnSpc>
        <a:spcBef>
          <a:spcPct val="20000"/>
        </a:spcBef>
        <a:spcAft>
          <a:spcPts val="0"/>
        </a:spcAft>
        <a:buClrTx/>
        <a:buSzPct val="90000"/>
        <a:buFont typeface="Arial" pitchFamily="34" charset="0"/>
        <a:buChar char="•"/>
        <a:tabLst/>
        <a:defRPr sz="1600" kern="1200" spc="0" baseline="0">
          <a:solidFill>
            <a:schemeClr val="tx1"/>
          </a:solidFill>
          <a:latin typeface="+mn-lt"/>
          <a:ea typeface="+mn-ea"/>
          <a:cs typeface="+mn-cs"/>
        </a:defRPr>
      </a:lvl3pPr>
      <a:lvl4pPr marL="1008241" marR="0" indent="-224054" algn="l" defTabSz="914192"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4pPr>
      <a:lvl5pPr marL="1232294" marR="0" indent="-224054" algn="l" defTabSz="914192"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5pPr>
      <a:lvl6pPr marL="2514026"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123"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219"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315"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192" rtl="0" eaLnBrk="1" latinLnBrk="0" hangingPunct="1">
        <a:defRPr sz="1765" kern="1200">
          <a:solidFill>
            <a:schemeClr val="tx1"/>
          </a:solidFill>
          <a:latin typeface="+mn-lt"/>
          <a:ea typeface="+mn-ea"/>
          <a:cs typeface="+mn-cs"/>
        </a:defRPr>
      </a:lvl1pPr>
      <a:lvl2pPr marL="457095" algn="l" defTabSz="914192" rtl="0" eaLnBrk="1" latinLnBrk="0" hangingPunct="1">
        <a:defRPr sz="1765" kern="1200">
          <a:solidFill>
            <a:schemeClr val="tx1"/>
          </a:solidFill>
          <a:latin typeface="+mn-lt"/>
          <a:ea typeface="+mn-ea"/>
          <a:cs typeface="+mn-cs"/>
        </a:defRPr>
      </a:lvl2pPr>
      <a:lvl3pPr marL="914192" algn="l" defTabSz="914192" rtl="0" eaLnBrk="1" latinLnBrk="0" hangingPunct="1">
        <a:defRPr sz="1765" kern="1200">
          <a:solidFill>
            <a:schemeClr val="tx1"/>
          </a:solidFill>
          <a:latin typeface="+mn-lt"/>
          <a:ea typeface="+mn-ea"/>
          <a:cs typeface="+mn-cs"/>
        </a:defRPr>
      </a:lvl3pPr>
      <a:lvl4pPr marL="1371287" algn="l" defTabSz="914192" rtl="0" eaLnBrk="1" latinLnBrk="0" hangingPunct="1">
        <a:defRPr sz="1765" kern="1200">
          <a:solidFill>
            <a:schemeClr val="tx1"/>
          </a:solidFill>
          <a:latin typeface="+mn-lt"/>
          <a:ea typeface="+mn-ea"/>
          <a:cs typeface="+mn-cs"/>
        </a:defRPr>
      </a:lvl4pPr>
      <a:lvl5pPr marL="1828383" algn="l" defTabSz="914192" rtl="0" eaLnBrk="1" latinLnBrk="0" hangingPunct="1">
        <a:defRPr sz="1765" kern="1200">
          <a:solidFill>
            <a:schemeClr val="tx1"/>
          </a:solidFill>
          <a:latin typeface="+mn-lt"/>
          <a:ea typeface="+mn-ea"/>
          <a:cs typeface="+mn-cs"/>
        </a:defRPr>
      </a:lvl5pPr>
      <a:lvl6pPr marL="2285479" algn="l" defTabSz="914192" rtl="0" eaLnBrk="1" latinLnBrk="0" hangingPunct="1">
        <a:defRPr sz="1765" kern="1200">
          <a:solidFill>
            <a:schemeClr val="tx1"/>
          </a:solidFill>
          <a:latin typeface="+mn-lt"/>
          <a:ea typeface="+mn-ea"/>
          <a:cs typeface="+mn-cs"/>
        </a:defRPr>
      </a:lvl6pPr>
      <a:lvl7pPr marL="2742575" algn="l" defTabSz="914192" rtl="0" eaLnBrk="1" latinLnBrk="0" hangingPunct="1">
        <a:defRPr sz="1765" kern="1200">
          <a:solidFill>
            <a:schemeClr val="tx1"/>
          </a:solidFill>
          <a:latin typeface="+mn-lt"/>
          <a:ea typeface="+mn-ea"/>
          <a:cs typeface="+mn-cs"/>
        </a:defRPr>
      </a:lvl7pPr>
      <a:lvl8pPr marL="3199670" algn="l" defTabSz="914192" rtl="0" eaLnBrk="1" latinLnBrk="0" hangingPunct="1">
        <a:defRPr sz="1765" kern="1200">
          <a:solidFill>
            <a:schemeClr val="tx1"/>
          </a:solidFill>
          <a:latin typeface="+mn-lt"/>
          <a:ea typeface="+mn-ea"/>
          <a:cs typeface="+mn-cs"/>
        </a:defRPr>
      </a:lvl8pPr>
      <a:lvl9pPr marL="3656767" algn="l" defTabSz="914192"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microsoft.com/en-us/sql/integration-services/lift-shift/ssis-azure-connect-to-catalog-database?view=sql-server-2017" TargetMode="External"/><Relationship Id="rId2" Type="http://schemas.openxmlformats.org/officeDocument/2006/relationships/hyperlink" Target="https://docs.microsoft.com/en-us/sql/integration-services/lift-shift/ssis-azure-deploy-run-monitor-tutorial?view=sql-server-2017" TargetMode="Externa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hyperlink" Target="https://docs.microsoft.com/en-us/azure/data-factory/tutorial-deploy-ssis-packages-azure" TargetMode="External"/><Relationship Id="rId2" Type="http://schemas.openxmlformats.org/officeDocument/2006/relationships/notesSlide" Target="../notesSlides/notesSlide4.xml"/><Relationship Id="rId1" Type="http://schemas.openxmlformats.org/officeDocument/2006/relationships/slideLayout" Target="../slideLayouts/slideLayout11.xml"/><Relationship Id="rId5" Type="http://schemas.openxmlformats.org/officeDocument/2006/relationships/hyperlink" Target="https://sqlbits.com/Sessions/Event18/Deeper_Integration_and_New_Transformation_for_SSIS_in_ADF" TargetMode="External"/><Relationship Id="rId4" Type="http://schemas.openxmlformats.org/officeDocument/2006/relationships/hyperlink" Target="https://www.youtube.com/watch?v=YlKwEe_t78Q"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hyperlink" Target="https://docs.microsoft.com/en-us/azure/data-factory/how-to-configure-azure-ssis-ir-custom-setup" TargetMode="External"/><Relationship Id="rId1" Type="http://schemas.openxmlformats.org/officeDocument/2006/relationships/slideLayout" Target="../slideLayouts/slideLayout11.xml"/><Relationship Id="rId6" Type="http://schemas.openxmlformats.org/officeDocument/2006/relationships/image" Target="../media/image10.emf"/><Relationship Id="rId5" Type="http://schemas.openxmlformats.org/officeDocument/2006/relationships/image" Target="../media/image9.emf"/><Relationship Id="rId4" Type="http://schemas.openxmlformats.org/officeDocument/2006/relationships/image" Target="../media/image8.emf"/></Relationships>
</file>

<file path=ppt/slides/_rels/slide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hyperlink" Target="https://docs.microsoft.com/en-us/azure/data-factory/how-to-configure-azure-ssis-ir-custom-setup" TargetMode="External"/><Relationship Id="rId1" Type="http://schemas.openxmlformats.org/officeDocument/2006/relationships/slideLayout" Target="../slideLayouts/slideLayout11.xml"/><Relationship Id="rId6" Type="http://schemas.openxmlformats.org/officeDocument/2006/relationships/image" Target="../media/image10.emf"/><Relationship Id="rId5" Type="http://schemas.openxmlformats.org/officeDocument/2006/relationships/image" Target="../media/image9.emf"/><Relationship Id="rId4" Type="http://schemas.openxmlformats.org/officeDocument/2006/relationships/image" Target="../media/image8.emf"/></Relationships>
</file>

<file path=ppt/slides/_rels/slide6.xml.rels><?xml version="1.0" encoding="UTF-8" standalone="yes"?>
<Relationships xmlns="http://schemas.openxmlformats.org/package/2006/relationships"><Relationship Id="rId3" Type="http://schemas.openxmlformats.org/officeDocument/2006/relationships/hyperlink" Target="https://docs.microsoft.com/en-us/sql/integration-services/integration-services-features-supported-by-the-editions-of-sql-server?view=sql-server-2017" TargetMode="External"/><Relationship Id="rId2" Type="http://schemas.openxmlformats.org/officeDocument/2006/relationships/hyperlink" Target="https://azure.microsoft.com/en-us/pricing/calculator/" TargetMode="External"/><Relationship Id="rId1" Type="http://schemas.openxmlformats.org/officeDocument/2006/relationships/slideLayout" Target="../slideLayouts/slideLayout11.xml"/><Relationship Id="rId4" Type="http://schemas.openxmlformats.org/officeDocument/2006/relationships/hyperlink" Target="https://azure.microsoft.com/en-us/pricing/hybrid-benefit/"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docs.microsoft.com/en-gb/azure/data-factory/tutorial-deploy-ssis-packages-azure" TargetMode="External"/><Relationship Id="rId2" Type="http://schemas.openxmlformats.org/officeDocument/2006/relationships/hyperlink" Target="https://docs.microsoft.com/en-gb/azure/data-factory/introduction" TargetMode="Externa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hyperlink" Target="https://docs.microsoft.com/en-gb/azure/data-factory/tutorial-deploy-ssis-packages-azure#provision-an-azure-ssis-integration-runtime" TargetMode="Externa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hyperlink" Target="https://docs.microsoft.com/en-us/sql/integration-services/install-windows/upgrade-integration-services-packages-using-the-ssis-package-upgrade-wizard?view=sql-server-2017" TargetMode="External"/><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35A3888-611A-4FC3-8A75-2D38F84CB14B}"/>
              </a:ext>
            </a:extLst>
          </p:cNvPr>
          <p:cNvSpPr>
            <a:spLocks noGrp="1"/>
          </p:cNvSpPr>
          <p:nvPr>
            <p:ph type="title"/>
          </p:nvPr>
        </p:nvSpPr>
        <p:spPr/>
        <p:txBody>
          <a:bodyPr/>
          <a:lstStyle/>
          <a:p>
            <a:pPr>
              <a:spcBef>
                <a:spcPts val="1200"/>
              </a:spcBef>
            </a:pPr>
            <a:r>
              <a:rPr lang="en-US" sz="5000" spc="0">
                <a:latin typeface="Segoe UI Semilight" charset="0"/>
                <a:ea typeface="Segoe UI Semilight" charset="0"/>
              </a:rPr>
              <a:t>Moving SSIS to Azure</a:t>
            </a:r>
            <a:br>
              <a:rPr lang="en-US" sz="5000" spc="0">
                <a:latin typeface="Segoe UI Semilight" charset="0"/>
                <a:ea typeface="Segoe UI Semilight" charset="0"/>
              </a:rPr>
            </a:br>
            <a:r>
              <a:rPr lang="en-US" sz="2000" spc="0">
                <a:latin typeface="Segoe UI Semilight" charset="0"/>
                <a:ea typeface="Segoe UI Semilight" charset="0"/>
              </a:rPr>
              <a:t>Migrating SSIS packages to the SSIS Runtime in Data Factory</a:t>
            </a:r>
            <a:endParaRPr lang="en-US" sz="3600" spc="0">
              <a:latin typeface="Segoe UI Semilight" charset="0"/>
              <a:ea typeface="Segoe UI Semilight" charset="0"/>
            </a:endParaRPr>
          </a:p>
        </p:txBody>
      </p:sp>
      <p:sp>
        <p:nvSpPr>
          <p:cNvPr id="9" name="Subtitle 2">
            <a:extLst>
              <a:ext uri="{FF2B5EF4-FFF2-40B4-BE49-F238E27FC236}">
                <a16:creationId xmlns:a16="http://schemas.microsoft.com/office/drawing/2014/main" id="{FA87184D-9D3E-46B5-A5D4-8E1D9812BF43}"/>
              </a:ext>
            </a:extLst>
          </p:cNvPr>
          <p:cNvSpPr>
            <a:spLocks noGrp="1"/>
          </p:cNvSpPr>
          <p:nvPr>
            <p:ph type="body" sz="quarter" idx="12"/>
          </p:nvPr>
        </p:nvSpPr>
        <p:spPr/>
        <p:txBody>
          <a:bodyPr anchor="t"/>
          <a:lstStyle/>
          <a:p>
            <a:endParaRPr lang="en-US" sz="2000" b="1" dirty="0">
              <a:latin typeface="Segoe UI Semibold" charset="0"/>
              <a:ea typeface="Segoe UI Semibold" charset="0"/>
              <a:cs typeface="Segoe UI Semibold" charset="0"/>
            </a:endParaRPr>
          </a:p>
        </p:txBody>
      </p:sp>
    </p:spTree>
    <p:extLst>
      <p:ext uri="{BB962C8B-B14F-4D97-AF65-F5344CB8AC3E}">
        <p14:creationId xmlns:p14="http://schemas.microsoft.com/office/powerpoint/2010/main" val="38055331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10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350"/>
                                        <p:tgtEl>
                                          <p:spTgt spid="8"/>
                                        </p:tgtEl>
                                      </p:cBhvr>
                                    </p:animEffect>
                                    <p:anim calcmode="lin" valueType="num">
                                      <p:cBhvr>
                                        <p:cTn id="8" dur="350" fill="hold"/>
                                        <p:tgtEl>
                                          <p:spTgt spid="8"/>
                                        </p:tgtEl>
                                        <p:attrNameLst>
                                          <p:attrName>ppt_x</p:attrName>
                                        </p:attrNameLst>
                                      </p:cBhvr>
                                      <p:tavLst>
                                        <p:tav tm="0">
                                          <p:val>
                                            <p:strVal val="#ppt_x"/>
                                          </p:val>
                                        </p:tav>
                                        <p:tav tm="100000">
                                          <p:val>
                                            <p:strVal val="#ppt_x"/>
                                          </p:val>
                                        </p:tav>
                                      </p:tavLst>
                                    </p:anim>
                                    <p:anim calcmode="lin" valueType="num">
                                      <p:cBhvr>
                                        <p:cTn id="9" dur="35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nodePh="1">
                                  <p:stCondLst>
                                    <p:cond delay="200"/>
                                  </p:stCondLst>
                                  <p:endCondLst>
                                    <p:cond evt="begin" delay="0">
                                      <p:tn val="10"/>
                                    </p:cond>
                                  </p:end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350"/>
                                        <p:tgtEl>
                                          <p:spTgt spid="9">
                                            <p:txEl>
                                              <p:pRg st="0" end="0"/>
                                            </p:txEl>
                                          </p:spTgt>
                                        </p:tgtEl>
                                      </p:cBhvr>
                                    </p:animEffect>
                                    <p:anim calcmode="lin" valueType="num">
                                      <p:cBhvr>
                                        <p:cTn id="13" dur="35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4" dur="35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03F33-6150-46D9-837A-452622DD711C}"/>
              </a:ext>
            </a:extLst>
          </p:cNvPr>
          <p:cNvSpPr>
            <a:spLocks noGrp="1"/>
          </p:cNvSpPr>
          <p:nvPr>
            <p:ph type="title"/>
          </p:nvPr>
        </p:nvSpPr>
        <p:spPr/>
        <p:txBody>
          <a:bodyPr/>
          <a:lstStyle/>
          <a:p>
            <a:r>
              <a:rPr lang="en-GB"/>
              <a:t>Deploy SSIS package to SSISDB</a:t>
            </a:r>
          </a:p>
        </p:txBody>
      </p:sp>
      <p:sp>
        <p:nvSpPr>
          <p:cNvPr id="3" name="Rectangle 2">
            <a:extLst>
              <a:ext uri="{FF2B5EF4-FFF2-40B4-BE49-F238E27FC236}">
                <a16:creationId xmlns:a16="http://schemas.microsoft.com/office/drawing/2014/main" id="{149B14C0-3430-4CC1-BF12-FE419A0A211C}"/>
              </a:ext>
            </a:extLst>
          </p:cNvPr>
          <p:cNvSpPr/>
          <p:nvPr/>
        </p:nvSpPr>
        <p:spPr>
          <a:xfrm>
            <a:off x="3107104" y="5222329"/>
            <a:ext cx="9753600" cy="1846659"/>
          </a:xfrm>
          <a:prstGeom prst="rect">
            <a:avLst/>
          </a:prstGeom>
        </p:spPr>
        <p:txBody>
          <a:bodyPr wrap="square">
            <a:spAutoFit/>
          </a:bodyPr>
          <a:lstStyle/>
          <a:p>
            <a:r>
              <a:rPr lang="en-GB" sz="1600">
                <a:hlinkClick r:id="rId2"/>
              </a:rPr>
              <a:t>https://docs.microsoft.com/en-us/sql/integration-services/lift-shift/ssis-azure-deploy-run-monitor-tutorial?view=sql-server-2017</a:t>
            </a:r>
            <a:endParaRPr lang="en-GB" sz="1600"/>
          </a:p>
          <a:p>
            <a:endParaRPr lang="en-GB" sz="1600"/>
          </a:p>
          <a:p>
            <a:r>
              <a:rPr lang="en-GB" sz="1600">
                <a:hlinkClick r:id="rId3"/>
              </a:rPr>
              <a:t>https://docs.microsoft.com/en-us/sql/integration-services/lift-shift/ssis-azure-connect-to-catalog-database?view=sql-server-2017</a:t>
            </a:r>
            <a:endParaRPr lang="en-GB" sz="1600"/>
          </a:p>
          <a:p>
            <a:endParaRPr lang="en-GB" sz="1600"/>
          </a:p>
          <a:p>
            <a:endParaRPr lang="en-GB" sz="1600"/>
          </a:p>
        </p:txBody>
      </p:sp>
      <p:sp>
        <p:nvSpPr>
          <p:cNvPr id="4" name="Rectangle 3">
            <a:extLst>
              <a:ext uri="{FF2B5EF4-FFF2-40B4-BE49-F238E27FC236}">
                <a16:creationId xmlns:a16="http://schemas.microsoft.com/office/drawing/2014/main" id="{BC2EC10C-CF94-4C9A-9B3E-9F945E68E2AA}"/>
              </a:ext>
            </a:extLst>
          </p:cNvPr>
          <p:cNvSpPr/>
          <p:nvPr/>
        </p:nvSpPr>
        <p:spPr>
          <a:xfrm>
            <a:off x="858716" y="1283594"/>
            <a:ext cx="6096000" cy="1938992"/>
          </a:xfrm>
          <a:prstGeom prst="rect">
            <a:avLst/>
          </a:prstGeom>
        </p:spPr>
        <p:txBody>
          <a:bodyPr>
            <a:spAutoFit/>
          </a:bodyPr>
          <a:lstStyle/>
          <a:p>
            <a:pPr marL="457200" indent="-457200">
              <a:buFont typeface="+mj-lt"/>
              <a:buAutoNum type="arabicPeriod"/>
            </a:pPr>
            <a:r>
              <a:rPr lang="en-GB" sz="2400"/>
              <a:t>Deploy SSIS Package</a:t>
            </a:r>
          </a:p>
          <a:p>
            <a:pPr marL="914400" lvl="1" indent="-457200">
              <a:buFont typeface="Courier New" panose="02070309020205020404" pitchFamily="49" charset="0"/>
              <a:buChar char="o"/>
            </a:pPr>
            <a:r>
              <a:rPr lang="en-GB"/>
              <a:t>Deploy from Visual Studio using wizard</a:t>
            </a:r>
          </a:p>
          <a:p>
            <a:pPr marL="914400" lvl="1" indent="-457200">
              <a:buFont typeface="Courier New" panose="02070309020205020404" pitchFamily="49" charset="0"/>
              <a:buChar char="o"/>
            </a:pPr>
            <a:endParaRPr lang="en-GB"/>
          </a:p>
          <a:p>
            <a:pPr marL="457200" indent="-457200">
              <a:buFont typeface="+mj-lt"/>
              <a:buAutoNum type="arabicPeriod"/>
            </a:pPr>
            <a:r>
              <a:rPr lang="en-GB" sz="2400"/>
              <a:t>Test package from SSIS Catalog</a:t>
            </a:r>
          </a:p>
          <a:p>
            <a:pPr marL="914400" lvl="1" indent="-457200">
              <a:buFont typeface="Courier New" panose="02070309020205020404" pitchFamily="49" charset="0"/>
              <a:buChar char="o"/>
            </a:pPr>
            <a:endParaRPr lang="en-GB"/>
          </a:p>
          <a:p>
            <a:pPr marL="914400" lvl="1" indent="-457200">
              <a:buFont typeface="Courier New" panose="02070309020205020404" pitchFamily="49" charset="0"/>
              <a:buChar char="o"/>
            </a:pPr>
            <a:endParaRPr lang="en-GB"/>
          </a:p>
        </p:txBody>
      </p:sp>
    </p:spTree>
    <p:extLst>
      <p:ext uri="{BB962C8B-B14F-4D97-AF65-F5344CB8AC3E}">
        <p14:creationId xmlns:p14="http://schemas.microsoft.com/office/powerpoint/2010/main" val="260533678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03F33-6150-46D9-837A-452622DD711C}"/>
              </a:ext>
            </a:extLst>
          </p:cNvPr>
          <p:cNvSpPr>
            <a:spLocks noGrp="1"/>
          </p:cNvSpPr>
          <p:nvPr>
            <p:ph type="title"/>
          </p:nvPr>
        </p:nvSpPr>
        <p:spPr/>
        <p:txBody>
          <a:bodyPr/>
          <a:lstStyle/>
          <a:p>
            <a:r>
              <a:rPr lang="en-GB"/>
              <a:t>Scheduling an SSIS Package </a:t>
            </a:r>
            <a:br>
              <a:rPr lang="en-GB"/>
            </a:br>
            <a:r>
              <a:rPr lang="en-GB"/>
              <a:t>using SQL Jobs</a:t>
            </a:r>
          </a:p>
        </p:txBody>
      </p:sp>
      <p:sp>
        <p:nvSpPr>
          <p:cNvPr id="3" name="Rectangle 2">
            <a:extLst>
              <a:ext uri="{FF2B5EF4-FFF2-40B4-BE49-F238E27FC236}">
                <a16:creationId xmlns:a16="http://schemas.microsoft.com/office/drawing/2014/main" id="{BB20D6EE-B4BD-452F-A95C-191D8F840B69}"/>
              </a:ext>
            </a:extLst>
          </p:cNvPr>
          <p:cNvSpPr/>
          <p:nvPr/>
        </p:nvSpPr>
        <p:spPr>
          <a:xfrm>
            <a:off x="867508" y="1593503"/>
            <a:ext cx="7643446" cy="1384995"/>
          </a:xfrm>
          <a:prstGeom prst="rect">
            <a:avLst/>
          </a:prstGeom>
        </p:spPr>
        <p:txBody>
          <a:bodyPr wrap="square">
            <a:spAutoFit/>
          </a:bodyPr>
          <a:lstStyle/>
          <a:p>
            <a:pPr marL="457200" indent="-457200">
              <a:buFont typeface="+mj-lt"/>
              <a:buAutoNum type="arabicPeriod"/>
            </a:pPr>
            <a:r>
              <a:rPr lang="en-GB" sz="2400"/>
              <a:t>Set up SQL agent job to execute SSIS package on a schedule</a:t>
            </a:r>
          </a:p>
          <a:p>
            <a:pPr marL="914400" lvl="1" indent="-457200">
              <a:buFont typeface="Courier New" panose="02070309020205020404" pitchFamily="49" charset="0"/>
              <a:buChar char="o"/>
            </a:pPr>
            <a:r>
              <a:rPr lang="en-GB"/>
              <a:t>Manually trigger job to test it works</a:t>
            </a:r>
          </a:p>
          <a:p>
            <a:pPr marL="914400" lvl="1" indent="-457200">
              <a:buFont typeface="Courier New" panose="02070309020205020404" pitchFamily="49" charset="0"/>
              <a:buChar char="o"/>
            </a:pPr>
            <a:endParaRPr lang="en-GB"/>
          </a:p>
        </p:txBody>
      </p:sp>
    </p:spTree>
    <p:extLst>
      <p:ext uri="{BB962C8B-B14F-4D97-AF65-F5344CB8AC3E}">
        <p14:creationId xmlns:p14="http://schemas.microsoft.com/office/powerpoint/2010/main" val="31029745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03F33-6150-46D9-837A-452622DD711C}"/>
              </a:ext>
            </a:extLst>
          </p:cNvPr>
          <p:cNvSpPr>
            <a:spLocks noGrp="1"/>
          </p:cNvSpPr>
          <p:nvPr>
            <p:ph type="title"/>
          </p:nvPr>
        </p:nvSpPr>
        <p:spPr/>
        <p:txBody>
          <a:bodyPr/>
          <a:lstStyle/>
          <a:p>
            <a:r>
              <a:rPr lang="en-GB"/>
              <a:t>Scheduling as SSIS Package</a:t>
            </a:r>
            <a:br>
              <a:rPr lang="en-GB"/>
            </a:br>
            <a:r>
              <a:rPr lang="en-GB"/>
              <a:t>USING ADF</a:t>
            </a:r>
          </a:p>
        </p:txBody>
      </p:sp>
      <p:sp>
        <p:nvSpPr>
          <p:cNvPr id="3" name="Rectangle 2">
            <a:extLst>
              <a:ext uri="{FF2B5EF4-FFF2-40B4-BE49-F238E27FC236}">
                <a16:creationId xmlns:a16="http://schemas.microsoft.com/office/drawing/2014/main" id="{E89D457E-08D7-424C-A92F-ABFA6388FC5E}"/>
              </a:ext>
            </a:extLst>
          </p:cNvPr>
          <p:cNvSpPr/>
          <p:nvPr/>
        </p:nvSpPr>
        <p:spPr>
          <a:xfrm>
            <a:off x="955430" y="1635287"/>
            <a:ext cx="7687408" cy="830997"/>
          </a:xfrm>
          <a:prstGeom prst="rect">
            <a:avLst/>
          </a:prstGeom>
        </p:spPr>
        <p:txBody>
          <a:bodyPr wrap="square">
            <a:spAutoFit/>
          </a:bodyPr>
          <a:lstStyle/>
          <a:p>
            <a:pPr marL="457200" indent="-457200">
              <a:buFont typeface="+mj-lt"/>
              <a:buAutoNum type="arabicPeriod"/>
            </a:pPr>
            <a:r>
              <a:rPr lang="en-GB" sz="2400"/>
              <a:t>Set up an ADF pipeline to execute SSIS package on a schedule</a:t>
            </a:r>
          </a:p>
        </p:txBody>
      </p:sp>
    </p:spTree>
    <p:extLst>
      <p:ext uri="{BB962C8B-B14F-4D97-AF65-F5344CB8AC3E}">
        <p14:creationId xmlns:p14="http://schemas.microsoft.com/office/powerpoint/2010/main" val="284034967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 name="Title 1">
            <a:extLst>
              <a:ext uri="{FF2B5EF4-FFF2-40B4-BE49-F238E27FC236}">
                <a16:creationId xmlns:a16="http://schemas.microsoft.com/office/drawing/2014/main" id="{A2F0AB5B-8D51-42FE-B7E5-CB04555EE687}"/>
              </a:ext>
            </a:extLst>
          </p:cNvPr>
          <p:cNvSpPr txBox="1">
            <a:spLocks/>
          </p:cNvSpPr>
          <p:nvPr/>
        </p:nvSpPr>
        <p:spPr>
          <a:xfrm>
            <a:off x="828673" y="123974"/>
            <a:ext cx="10534653" cy="966191"/>
          </a:xfrm>
          <a:prstGeom prst="rect">
            <a:avLst/>
          </a:prstGeom>
        </p:spPr>
        <p:txBody>
          <a:bodyPr lIns="365760" tIns="365760">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spcBef>
                <a:spcPts val="1200"/>
              </a:spcBef>
              <a:defRPr/>
            </a:pPr>
            <a:r>
              <a:rPr lang="en-GB" sz="2800" cap="all" spc="800">
                <a:solidFill>
                  <a:srgbClr val="0078D7"/>
                </a:solidFill>
                <a:latin typeface="Segoe UI Semilight" charset="0"/>
                <a:ea typeface="Segoe UI Semilight" charset="0"/>
                <a:cs typeface="Segoe UI Semilight" charset="0"/>
              </a:rPr>
              <a:t>Useful Links</a:t>
            </a:r>
            <a:endParaRPr sz="2800" cap="all" spc="800">
              <a:solidFill>
                <a:srgbClr val="0078D7"/>
              </a:solidFill>
              <a:latin typeface="Segoe UI Semilight" charset="0"/>
              <a:ea typeface="Segoe UI Semilight" charset="0"/>
              <a:cs typeface="Segoe UI Semilight" charset="0"/>
            </a:endParaRPr>
          </a:p>
        </p:txBody>
      </p:sp>
      <p:sp>
        <p:nvSpPr>
          <p:cNvPr id="2" name="Rectangle 1">
            <a:extLst>
              <a:ext uri="{FF2B5EF4-FFF2-40B4-BE49-F238E27FC236}">
                <a16:creationId xmlns:a16="http://schemas.microsoft.com/office/drawing/2014/main" id="{E7E67B2C-4910-44F8-B1A3-D9C56FB47710}"/>
              </a:ext>
            </a:extLst>
          </p:cNvPr>
          <p:cNvSpPr/>
          <p:nvPr/>
        </p:nvSpPr>
        <p:spPr>
          <a:xfrm>
            <a:off x="644769" y="1398620"/>
            <a:ext cx="8159262" cy="2862322"/>
          </a:xfrm>
          <a:prstGeom prst="rect">
            <a:avLst/>
          </a:prstGeom>
        </p:spPr>
        <p:txBody>
          <a:bodyPr wrap="square">
            <a:spAutoFit/>
          </a:bodyPr>
          <a:lstStyle/>
          <a:p>
            <a:r>
              <a:rPr lang="en-GB">
                <a:hlinkClick r:id="rId3"/>
              </a:rPr>
              <a:t>https://docs.microsoft.com/en-us/azure/data-factory/tutorial-deploy-ssis-packages-azure</a:t>
            </a:r>
            <a:endParaRPr lang="en-GB"/>
          </a:p>
          <a:p>
            <a:endParaRPr lang="en-GB"/>
          </a:p>
          <a:p>
            <a:endParaRPr lang="en-GB"/>
          </a:p>
          <a:p>
            <a:r>
              <a:rPr lang="en-GB">
                <a:hlinkClick r:id="rId4"/>
              </a:rPr>
              <a:t>https://www.youtube.com/watch?v=YlKwEe_t78Q</a:t>
            </a:r>
            <a:endParaRPr lang="en-GB"/>
          </a:p>
          <a:p>
            <a:endParaRPr lang="en-GB"/>
          </a:p>
          <a:p>
            <a:endParaRPr lang="en-GB"/>
          </a:p>
          <a:p>
            <a:r>
              <a:rPr lang="en-GB">
                <a:hlinkClick r:id="rId5"/>
              </a:rPr>
              <a:t>https://sqlbits.com/Sessions/Event18/Deeper_Integration_and_New_Transformation_for_SSIS_in_ADF</a:t>
            </a:r>
            <a:endParaRPr lang="en-GB"/>
          </a:p>
          <a:p>
            <a:endParaRPr lang="en-GB"/>
          </a:p>
        </p:txBody>
      </p:sp>
    </p:spTree>
    <p:extLst>
      <p:ext uri="{BB962C8B-B14F-4D97-AF65-F5344CB8AC3E}">
        <p14:creationId xmlns:p14="http://schemas.microsoft.com/office/powerpoint/2010/main" val="1449126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itle 1">
            <a:extLst>
              <a:ext uri="{FF2B5EF4-FFF2-40B4-BE49-F238E27FC236}">
                <a16:creationId xmlns:a16="http://schemas.microsoft.com/office/drawing/2014/main" id="{A2F0AB5B-8D51-42FE-B7E5-CB04555EE687}"/>
              </a:ext>
            </a:extLst>
          </p:cNvPr>
          <p:cNvSpPr txBox="1">
            <a:spLocks/>
          </p:cNvSpPr>
          <p:nvPr/>
        </p:nvSpPr>
        <p:spPr>
          <a:xfrm>
            <a:off x="828673" y="2717064"/>
            <a:ext cx="10534653" cy="1423872"/>
          </a:xfrm>
          <a:prstGeom prst="rect">
            <a:avLst/>
          </a:prstGeom>
        </p:spPr>
        <p:txBody>
          <a:bodyPr lIns="365760" tIns="365760">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spcBef>
                <a:spcPts val="1200"/>
              </a:spcBef>
              <a:defRPr/>
            </a:pPr>
            <a:r>
              <a:rPr lang="en-GB" sz="4800" cap="all" spc="800">
                <a:solidFill>
                  <a:srgbClr val="0078D7"/>
                </a:solidFill>
                <a:latin typeface="Segoe UI Semilight" charset="0"/>
                <a:ea typeface="Segoe UI Semilight" charset="0"/>
                <a:cs typeface="Segoe UI Semilight" charset="0"/>
              </a:rPr>
              <a:t>HACK TIME!!!</a:t>
            </a:r>
            <a:endParaRPr sz="4800" cap="all" spc="800">
              <a:solidFill>
                <a:srgbClr val="0078D7"/>
              </a:solidFill>
              <a:latin typeface="Segoe UI Semilight" charset="0"/>
              <a:ea typeface="Segoe UI Semilight" charset="0"/>
              <a:cs typeface="Segoe UI Semilight" charset="0"/>
            </a:endParaRPr>
          </a:p>
        </p:txBody>
      </p:sp>
    </p:spTree>
    <p:extLst>
      <p:ext uri="{BB962C8B-B14F-4D97-AF65-F5344CB8AC3E}">
        <p14:creationId xmlns:p14="http://schemas.microsoft.com/office/powerpoint/2010/main" val="2925263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descr="A picture containing sitting, indoor, black&#10;&#10;Description automatically generated">
            <a:extLst>
              <a:ext uri="{FF2B5EF4-FFF2-40B4-BE49-F238E27FC236}">
                <a16:creationId xmlns:a16="http://schemas.microsoft.com/office/drawing/2014/main" id="{A8C8775B-FF6E-4B1F-BBE3-7FE80579C867}"/>
              </a:ext>
            </a:extLst>
          </p:cNvPr>
          <p:cNvPicPr>
            <a:picLocks noChangeAspect="1"/>
          </p:cNvPicPr>
          <p:nvPr/>
        </p:nvPicPr>
        <p:blipFill>
          <a:blip r:embed="rId3">
            <a:alphaModFix amt="12000"/>
            <a:extLst>
              <a:ext uri="{28A0092B-C50C-407E-A947-70E740481C1C}">
                <a14:useLocalDpi xmlns:a14="http://schemas.microsoft.com/office/drawing/2010/main" val="0"/>
              </a:ext>
            </a:extLst>
          </a:blip>
          <a:stretch>
            <a:fillRect/>
          </a:stretch>
        </p:blipFill>
        <p:spPr>
          <a:xfrm>
            <a:off x="2962275" y="410898"/>
            <a:ext cx="5999302" cy="5466335"/>
          </a:xfrm>
          <a:prstGeom prst="rect">
            <a:avLst/>
          </a:prstGeom>
          <a:effectLst>
            <a:innerShdw blurRad="63500" dist="50800" dir="8100000">
              <a:prstClr val="black">
                <a:alpha val="52000"/>
              </a:prstClr>
            </a:innerShdw>
          </a:effectLst>
        </p:spPr>
      </p:pic>
      <p:sp>
        <p:nvSpPr>
          <p:cNvPr id="4" name="Rectangle 3">
            <a:extLst>
              <a:ext uri="{FF2B5EF4-FFF2-40B4-BE49-F238E27FC236}">
                <a16:creationId xmlns:a16="http://schemas.microsoft.com/office/drawing/2014/main" id="{5ACF52B5-DE8D-4578-AA1A-452D650DA33A}"/>
              </a:ext>
            </a:extLst>
          </p:cNvPr>
          <p:cNvSpPr/>
          <p:nvPr/>
        </p:nvSpPr>
        <p:spPr>
          <a:xfrm>
            <a:off x="852110" y="485589"/>
            <a:ext cx="8871439" cy="461665"/>
          </a:xfrm>
          <a:prstGeom prst="rect">
            <a:avLst/>
          </a:prstGeom>
        </p:spPr>
        <p:txBody>
          <a:bodyPr wrap="square" anchor="ctr">
            <a:spAutoFit/>
          </a:bodyPr>
          <a:lstStyle/>
          <a:p>
            <a:r>
              <a:rPr lang="en-GB" sz="2400" b="1"/>
              <a:t>1. Open SSIS Solution using Visual Studio</a:t>
            </a:r>
          </a:p>
        </p:txBody>
      </p:sp>
      <p:sp>
        <p:nvSpPr>
          <p:cNvPr id="7" name="Rectangle 6">
            <a:extLst>
              <a:ext uri="{FF2B5EF4-FFF2-40B4-BE49-F238E27FC236}">
                <a16:creationId xmlns:a16="http://schemas.microsoft.com/office/drawing/2014/main" id="{63EF16C5-20B8-4F03-AD3C-3DD47E8F5197}"/>
              </a:ext>
            </a:extLst>
          </p:cNvPr>
          <p:cNvSpPr/>
          <p:nvPr/>
        </p:nvSpPr>
        <p:spPr>
          <a:xfrm>
            <a:off x="852109" y="4020671"/>
            <a:ext cx="10668950" cy="461665"/>
          </a:xfrm>
          <a:prstGeom prst="rect">
            <a:avLst/>
          </a:prstGeom>
        </p:spPr>
        <p:txBody>
          <a:bodyPr wrap="square" anchor="ctr">
            <a:spAutoFit/>
          </a:bodyPr>
          <a:lstStyle/>
          <a:p>
            <a:r>
              <a:rPr lang="en-GB" sz="2400" b="1"/>
              <a:t>6. Set up a SQL Job called “</a:t>
            </a:r>
            <a:r>
              <a:rPr lang="en-GB" sz="2400" b="1" err="1"/>
              <a:t>test_xxxx</a:t>
            </a:r>
            <a:r>
              <a:rPr lang="en-GB" sz="2400" b="1"/>
              <a:t>” to schedule </a:t>
            </a:r>
            <a:r>
              <a:rPr lang="en-GB" sz="2400" b="1" i="1" u="sng"/>
              <a:t>your</a:t>
            </a:r>
            <a:r>
              <a:rPr lang="en-GB" sz="2400" b="1"/>
              <a:t> SSIS Package</a:t>
            </a:r>
          </a:p>
        </p:txBody>
      </p:sp>
      <p:sp>
        <p:nvSpPr>
          <p:cNvPr id="8" name="Rectangle 7">
            <a:extLst>
              <a:ext uri="{FF2B5EF4-FFF2-40B4-BE49-F238E27FC236}">
                <a16:creationId xmlns:a16="http://schemas.microsoft.com/office/drawing/2014/main" id="{FC024277-DFEB-4FC9-A08B-7721583D787D}"/>
              </a:ext>
            </a:extLst>
          </p:cNvPr>
          <p:cNvSpPr/>
          <p:nvPr/>
        </p:nvSpPr>
        <p:spPr>
          <a:xfrm>
            <a:off x="852110" y="1962435"/>
            <a:ext cx="8871439" cy="461665"/>
          </a:xfrm>
          <a:prstGeom prst="rect">
            <a:avLst/>
          </a:prstGeom>
        </p:spPr>
        <p:txBody>
          <a:bodyPr wrap="square" anchor="ctr">
            <a:spAutoFit/>
          </a:bodyPr>
          <a:lstStyle/>
          <a:p>
            <a:r>
              <a:rPr lang="en-GB" sz="2400" b="1"/>
              <a:t>3. Check and validate the connection string</a:t>
            </a:r>
          </a:p>
        </p:txBody>
      </p:sp>
      <p:sp>
        <p:nvSpPr>
          <p:cNvPr id="9" name="Rectangle 8">
            <a:extLst>
              <a:ext uri="{FF2B5EF4-FFF2-40B4-BE49-F238E27FC236}">
                <a16:creationId xmlns:a16="http://schemas.microsoft.com/office/drawing/2014/main" id="{1C75AB8B-FEB5-4EFC-B0BB-AED2F018F8B7}"/>
              </a:ext>
            </a:extLst>
          </p:cNvPr>
          <p:cNvSpPr/>
          <p:nvPr/>
        </p:nvSpPr>
        <p:spPr>
          <a:xfrm>
            <a:off x="852107" y="2721205"/>
            <a:ext cx="8871439" cy="461665"/>
          </a:xfrm>
          <a:prstGeom prst="rect">
            <a:avLst/>
          </a:prstGeom>
        </p:spPr>
        <p:txBody>
          <a:bodyPr wrap="square" anchor="ctr">
            <a:spAutoFit/>
          </a:bodyPr>
          <a:lstStyle/>
          <a:p>
            <a:r>
              <a:rPr lang="en-GB" sz="2400" b="1"/>
              <a:t>4. Build the solution</a:t>
            </a:r>
          </a:p>
        </p:txBody>
      </p:sp>
      <p:sp>
        <p:nvSpPr>
          <p:cNvPr id="10" name="Rectangle 9">
            <a:extLst>
              <a:ext uri="{FF2B5EF4-FFF2-40B4-BE49-F238E27FC236}">
                <a16:creationId xmlns:a16="http://schemas.microsoft.com/office/drawing/2014/main" id="{097AE5E0-3E88-449C-B6B0-CB17DF781346}"/>
              </a:ext>
            </a:extLst>
          </p:cNvPr>
          <p:cNvSpPr/>
          <p:nvPr/>
        </p:nvSpPr>
        <p:spPr>
          <a:xfrm>
            <a:off x="852111" y="1224085"/>
            <a:ext cx="6890239" cy="461665"/>
          </a:xfrm>
          <a:prstGeom prst="rect">
            <a:avLst/>
          </a:prstGeom>
        </p:spPr>
        <p:txBody>
          <a:bodyPr wrap="square" anchor="ctr">
            <a:spAutoFit/>
          </a:bodyPr>
          <a:lstStyle/>
          <a:p>
            <a:r>
              <a:rPr lang="en-GB" sz="2400" b="1"/>
              <a:t>2. Open the SQL Scripts</a:t>
            </a:r>
          </a:p>
        </p:txBody>
      </p:sp>
      <p:sp>
        <p:nvSpPr>
          <p:cNvPr id="11" name="Rectangle 10">
            <a:extLst>
              <a:ext uri="{FF2B5EF4-FFF2-40B4-BE49-F238E27FC236}">
                <a16:creationId xmlns:a16="http://schemas.microsoft.com/office/drawing/2014/main" id="{02E64C4F-B995-4F7E-B918-B399D4CB1208}"/>
              </a:ext>
            </a:extLst>
          </p:cNvPr>
          <p:cNvSpPr/>
          <p:nvPr/>
        </p:nvSpPr>
        <p:spPr>
          <a:xfrm>
            <a:off x="852108" y="5986043"/>
            <a:ext cx="10668949" cy="461665"/>
          </a:xfrm>
          <a:prstGeom prst="rect">
            <a:avLst/>
          </a:prstGeom>
        </p:spPr>
        <p:txBody>
          <a:bodyPr wrap="square" anchor="ctr">
            <a:spAutoFit/>
          </a:bodyPr>
          <a:lstStyle/>
          <a:p>
            <a:r>
              <a:rPr lang="en-GB" sz="2400" b="1"/>
              <a:t>9. Check </a:t>
            </a:r>
            <a:r>
              <a:rPr lang="en-GB" sz="2400" b="1" i="1" u="sng"/>
              <a:t>your</a:t>
            </a:r>
            <a:r>
              <a:rPr lang="en-GB" sz="2400" b="1"/>
              <a:t> data in the Data warehouse</a:t>
            </a:r>
          </a:p>
        </p:txBody>
      </p:sp>
      <p:sp>
        <p:nvSpPr>
          <p:cNvPr id="12" name="Rectangle 11">
            <a:extLst>
              <a:ext uri="{FF2B5EF4-FFF2-40B4-BE49-F238E27FC236}">
                <a16:creationId xmlns:a16="http://schemas.microsoft.com/office/drawing/2014/main" id="{DC8D425A-B8A5-4D5F-B277-29D7C0999598}"/>
              </a:ext>
            </a:extLst>
          </p:cNvPr>
          <p:cNvSpPr/>
          <p:nvPr/>
        </p:nvSpPr>
        <p:spPr>
          <a:xfrm>
            <a:off x="852107" y="5320137"/>
            <a:ext cx="10220896" cy="461665"/>
          </a:xfrm>
          <a:prstGeom prst="rect">
            <a:avLst/>
          </a:prstGeom>
        </p:spPr>
        <p:txBody>
          <a:bodyPr wrap="square" anchor="ctr">
            <a:spAutoFit/>
          </a:bodyPr>
          <a:lstStyle/>
          <a:p>
            <a:r>
              <a:rPr lang="en-GB" sz="2400" b="1"/>
              <a:t>8. Manually execute </a:t>
            </a:r>
            <a:r>
              <a:rPr lang="en-GB" sz="2400" b="1" i="1" u="sng"/>
              <a:t>your</a:t>
            </a:r>
            <a:r>
              <a:rPr lang="en-GB" sz="2400" b="1"/>
              <a:t> SQL Job</a:t>
            </a:r>
          </a:p>
        </p:txBody>
      </p:sp>
      <p:sp>
        <p:nvSpPr>
          <p:cNvPr id="13" name="Rectangle 12">
            <a:extLst>
              <a:ext uri="{FF2B5EF4-FFF2-40B4-BE49-F238E27FC236}">
                <a16:creationId xmlns:a16="http://schemas.microsoft.com/office/drawing/2014/main" id="{63A5C0F8-592C-46E0-8723-8FB8420758FA}"/>
              </a:ext>
            </a:extLst>
          </p:cNvPr>
          <p:cNvSpPr/>
          <p:nvPr/>
        </p:nvSpPr>
        <p:spPr>
          <a:xfrm>
            <a:off x="852109" y="3356823"/>
            <a:ext cx="10970702" cy="461665"/>
          </a:xfrm>
          <a:prstGeom prst="rect">
            <a:avLst/>
          </a:prstGeom>
        </p:spPr>
        <p:txBody>
          <a:bodyPr wrap="square" anchor="ctr">
            <a:spAutoFit/>
          </a:bodyPr>
          <a:lstStyle/>
          <a:p>
            <a:r>
              <a:rPr lang="en-GB" sz="2400" b="1"/>
              <a:t>5. Deploy the solution to the SSISDB under </a:t>
            </a:r>
            <a:r>
              <a:rPr lang="en-GB" sz="2400" b="1" i="1" u="sng"/>
              <a:t>your</a:t>
            </a:r>
            <a:r>
              <a:rPr lang="en-GB" sz="2400" b="1"/>
              <a:t> folder (same as username)</a:t>
            </a:r>
          </a:p>
        </p:txBody>
      </p:sp>
      <p:sp>
        <p:nvSpPr>
          <p:cNvPr id="6" name="Rectangle 5">
            <a:extLst>
              <a:ext uri="{FF2B5EF4-FFF2-40B4-BE49-F238E27FC236}">
                <a16:creationId xmlns:a16="http://schemas.microsoft.com/office/drawing/2014/main" id="{E8D5E5C5-C2EB-4D9E-849D-7EFD90C75921}"/>
              </a:ext>
            </a:extLst>
          </p:cNvPr>
          <p:cNvSpPr/>
          <p:nvPr/>
        </p:nvSpPr>
        <p:spPr>
          <a:xfrm>
            <a:off x="7358805" y="534435"/>
            <a:ext cx="3379323" cy="369332"/>
          </a:xfrm>
          <a:prstGeom prst="rect">
            <a:avLst/>
          </a:prstGeom>
        </p:spPr>
        <p:txBody>
          <a:bodyPr wrap="none">
            <a:spAutoFit/>
          </a:bodyPr>
          <a:lstStyle/>
          <a:p>
            <a:r>
              <a:rPr lang="en-GB" b="1" i="1">
                <a:solidFill>
                  <a:schemeClr val="bg2">
                    <a:lumMod val="75000"/>
                  </a:schemeClr>
                </a:solidFill>
                <a:ea typeface="Calibri" panose="020F0502020204030204" pitchFamily="34" charset="0"/>
                <a:cs typeface="Times New Roman" panose="02020603050405020304" pitchFamily="18" charset="0"/>
              </a:rPr>
              <a:t>c:\SSISHack\SSISDW\SSISDW.sln</a:t>
            </a:r>
            <a:endParaRPr lang="en-GB" b="1" i="1">
              <a:solidFill>
                <a:schemeClr val="bg2">
                  <a:lumMod val="75000"/>
                </a:schemeClr>
              </a:solidFill>
            </a:endParaRPr>
          </a:p>
        </p:txBody>
      </p:sp>
      <p:sp>
        <p:nvSpPr>
          <p:cNvPr id="15" name="Rectangle 14">
            <a:extLst>
              <a:ext uri="{FF2B5EF4-FFF2-40B4-BE49-F238E27FC236}">
                <a16:creationId xmlns:a16="http://schemas.microsoft.com/office/drawing/2014/main" id="{F7EB1BFF-519F-4545-A18F-441B78067DC2}"/>
              </a:ext>
            </a:extLst>
          </p:cNvPr>
          <p:cNvSpPr/>
          <p:nvPr/>
        </p:nvSpPr>
        <p:spPr>
          <a:xfrm>
            <a:off x="7358805" y="1270251"/>
            <a:ext cx="2863284" cy="369332"/>
          </a:xfrm>
          <a:prstGeom prst="rect">
            <a:avLst/>
          </a:prstGeom>
        </p:spPr>
        <p:txBody>
          <a:bodyPr wrap="square">
            <a:spAutoFit/>
          </a:bodyPr>
          <a:lstStyle/>
          <a:p>
            <a:r>
              <a:rPr lang="en-GB" b="1" i="1">
                <a:solidFill>
                  <a:schemeClr val="bg2">
                    <a:lumMod val="75000"/>
                  </a:schemeClr>
                </a:solidFill>
                <a:ea typeface="Calibri" panose="020F0502020204030204" pitchFamily="34" charset="0"/>
                <a:cs typeface="Times New Roman" panose="02020603050405020304" pitchFamily="18" charset="0"/>
              </a:rPr>
              <a:t>c:\SSISHack\SSISLabSQL.sql</a:t>
            </a:r>
            <a:endParaRPr lang="en-GB" b="1" i="1">
              <a:solidFill>
                <a:schemeClr val="bg2">
                  <a:lumMod val="75000"/>
                </a:schemeClr>
              </a:solidFill>
            </a:endParaRPr>
          </a:p>
        </p:txBody>
      </p:sp>
      <p:sp>
        <p:nvSpPr>
          <p:cNvPr id="14" name="Rectangle 13">
            <a:extLst>
              <a:ext uri="{FF2B5EF4-FFF2-40B4-BE49-F238E27FC236}">
                <a16:creationId xmlns:a16="http://schemas.microsoft.com/office/drawing/2014/main" id="{30AA59D8-84AB-461F-A6F3-15668A217252}"/>
              </a:ext>
            </a:extLst>
          </p:cNvPr>
          <p:cNvSpPr/>
          <p:nvPr/>
        </p:nvSpPr>
        <p:spPr>
          <a:xfrm>
            <a:off x="852107" y="4684519"/>
            <a:ext cx="10668950" cy="461665"/>
          </a:xfrm>
          <a:prstGeom prst="rect">
            <a:avLst/>
          </a:prstGeom>
        </p:spPr>
        <p:txBody>
          <a:bodyPr wrap="square" anchor="ctr">
            <a:spAutoFit/>
          </a:bodyPr>
          <a:lstStyle/>
          <a:p>
            <a:r>
              <a:rPr lang="en-GB" sz="2400" b="1"/>
              <a:t>7. Alter the connection to run under your team’s login</a:t>
            </a:r>
          </a:p>
        </p:txBody>
      </p:sp>
    </p:spTree>
    <p:extLst>
      <p:ext uri="{BB962C8B-B14F-4D97-AF65-F5344CB8AC3E}">
        <p14:creationId xmlns:p14="http://schemas.microsoft.com/office/powerpoint/2010/main" val="300259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fade">
                                      <p:cBhvr>
                                        <p:cTn id="52" dur="500"/>
                                        <p:tgtEl>
                                          <p:spTgt spid="1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fade">
                                      <p:cBhvr>
                                        <p:cTn id="5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9" grpId="0"/>
      <p:bldP spid="10" grpId="0"/>
      <p:bldP spid="11" grpId="0"/>
      <p:bldP spid="12" grpId="0"/>
      <p:bldP spid="13" grpId="0"/>
      <p:bldP spid="6" grpId="0"/>
      <p:bldP spid="15" grpId="0"/>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AFA063E-1B56-4FFE-B622-F0D4EF73C794}"/>
              </a:ext>
            </a:extLst>
          </p:cNvPr>
          <p:cNvPicPr>
            <a:picLocks noChangeAspect="1"/>
          </p:cNvPicPr>
          <p:nvPr/>
        </p:nvPicPr>
        <p:blipFill>
          <a:blip r:embed="rId2"/>
          <a:stretch>
            <a:fillRect/>
          </a:stretch>
        </p:blipFill>
        <p:spPr>
          <a:xfrm>
            <a:off x="1554773" y="773723"/>
            <a:ext cx="9082454" cy="5609491"/>
          </a:xfrm>
          <a:prstGeom prst="rect">
            <a:avLst/>
          </a:prstGeom>
          <a:ln w="6350">
            <a:solidFill>
              <a:schemeClr val="tx1"/>
            </a:solidFill>
          </a:ln>
          <a:effectLst/>
        </p:spPr>
      </p:pic>
      <p:sp>
        <p:nvSpPr>
          <p:cNvPr id="6" name="TextBox 5">
            <a:extLst>
              <a:ext uri="{FF2B5EF4-FFF2-40B4-BE49-F238E27FC236}">
                <a16:creationId xmlns:a16="http://schemas.microsoft.com/office/drawing/2014/main" id="{5D74D73A-4482-4239-88DE-A0853E7F200B}"/>
              </a:ext>
            </a:extLst>
          </p:cNvPr>
          <p:cNvSpPr txBox="1"/>
          <p:nvPr/>
        </p:nvSpPr>
        <p:spPr>
          <a:xfrm>
            <a:off x="3033347" y="110690"/>
            <a:ext cx="5362365" cy="627864"/>
          </a:xfrm>
          <a:prstGeom prst="rect">
            <a:avLst/>
          </a:prstGeom>
          <a:noFill/>
        </p:spPr>
        <p:txBody>
          <a:bodyPr wrap="none" lIns="182880" tIns="146304" rIns="182880" bIns="146304" rtlCol="0">
            <a:spAutoFit/>
          </a:bodyPr>
          <a:lstStyle/>
          <a:p>
            <a:pPr>
              <a:lnSpc>
                <a:spcPct val="90000"/>
              </a:lnSpc>
              <a:spcAft>
                <a:spcPts val="600"/>
              </a:spcAft>
            </a:pPr>
            <a:r>
              <a:rPr lang="en-GB" sz="2400">
                <a:solidFill>
                  <a:schemeClr val="bg2">
                    <a:lumMod val="75000"/>
                  </a:schemeClr>
                </a:solidFill>
              </a:rPr>
              <a:t>We have included a helpful SQL script</a:t>
            </a:r>
          </a:p>
        </p:txBody>
      </p:sp>
    </p:spTree>
    <p:extLst>
      <p:ext uri="{BB962C8B-B14F-4D97-AF65-F5344CB8AC3E}">
        <p14:creationId xmlns:p14="http://schemas.microsoft.com/office/powerpoint/2010/main" val="184972552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descr="A picture containing sitting, indoor, black&#10;&#10;Description automatically generated">
            <a:extLst>
              <a:ext uri="{FF2B5EF4-FFF2-40B4-BE49-F238E27FC236}">
                <a16:creationId xmlns:a16="http://schemas.microsoft.com/office/drawing/2014/main" id="{A8C8775B-FF6E-4B1F-BBE3-7FE80579C867}"/>
              </a:ext>
            </a:extLst>
          </p:cNvPr>
          <p:cNvPicPr>
            <a:picLocks noChangeAspect="1"/>
          </p:cNvPicPr>
          <p:nvPr/>
        </p:nvPicPr>
        <p:blipFill>
          <a:blip r:embed="rId3">
            <a:alphaModFix amt="12000"/>
            <a:extLst>
              <a:ext uri="{28A0092B-C50C-407E-A947-70E740481C1C}">
                <a14:useLocalDpi xmlns:a14="http://schemas.microsoft.com/office/drawing/2010/main" val="0"/>
              </a:ext>
            </a:extLst>
          </a:blip>
          <a:stretch>
            <a:fillRect/>
          </a:stretch>
        </p:blipFill>
        <p:spPr>
          <a:xfrm>
            <a:off x="2971800" y="582348"/>
            <a:ext cx="5999302" cy="5466335"/>
          </a:xfrm>
          <a:prstGeom prst="rect">
            <a:avLst/>
          </a:prstGeom>
          <a:effectLst>
            <a:innerShdw blurRad="63500" dist="50800" dir="8100000">
              <a:prstClr val="black">
                <a:alpha val="52000"/>
              </a:prstClr>
            </a:innerShdw>
          </a:effectLst>
        </p:spPr>
      </p:pic>
      <p:sp>
        <p:nvSpPr>
          <p:cNvPr id="4" name="Rectangle 3">
            <a:extLst>
              <a:ext uri="{FF2B5EF4-FFF2-40B4-BE49-F238E27FC236}">
                <a16:creationId xmlns:a16="http://schemas.microsoft.com/office/drawing/2014/main" id="{5ACF52B5-DE8D-4578-AA1A-452D650DA33A}"/>
              </a:ext>
            </a:extLst>
          </p:cNvPr>
          <p:cNvSpPr/>
          <p:nvPr/>
        </p:nvSpPr>
        <p:spPr>
          <a:xfrm>
            <a:off x="861635" y="657039"/>
            <a:ext cx="8871439" cy="461665"/>
          </a:xfrm>
          <a:prstGeom prst="rect">
            <a:avLst/>
          </a:prstGeom>
        </p:spPr>
        <p:txBody>
          <a:bodyPr wrap="square" anchor="ctr">
            <a:spAutoFit/>
          </a:bodyPr>
          <a:lstStyle/>
          <a:p>
            <a:r>
              <a:rPr lang="en-GB" sz="2400" b="1"/>
              <a:t>1. Open SSIS Solution using Visual Studio</a:t>
            </a:r>
          </a:p>
        </p:txBody>
      </p:sp>
      <p:sp>
        <p:nvSpPr>
          <p:cNvPr id="7" name="Rectangle 6">
            <a:extLst>
              <a:ext uri="{FF2B5EF4-FFF2-40B4-BE49-F238E27FC236}">
                <a16:creationId xmlns:a16="http://schemas.microsoft.com/office/drawing/2014/main" id="{63EF16C5-20B8-4F03-AD3C-3DD47E8F5197}"/>
              </a:ext>
            </a:extLst>
          </p:cNvPr>
          <p:cNvSpPr/>
          <p:nvPr/>
        </p:nvSpPr>
        <p:spPr>
          <a:xfrm>
            <a:off x="861634" y="4192121"/>
            <a:ext cx="10668950" cy="461665"/>
          </a:xfrm>
          <a:prstGeom prst="rect">
            <a:avLst/>
          </a:prstGeom>
        </p:spPr>
        <p:txBody>
          <a:bodyPr wrap="square" anchor="ctr">
            <a:spAutoFit/>
          </a:bodyPr>
          <a:lstStyle/>
          <a:p>
            <a:r>
              <a:rPr lang="en-GB" sz="2400" b="1"/>
              <a:t>6. Set up a SQL Job called “</a:t>
            </a:r>
            <a:r>
              <a:rPr lang="en-GB" sz="2400" b="1" err="1"/>
              <a:t>test_xxxx</a:t>
            </a:r>
            <a:r>
              <a:rPr lang="en-GB" sz="2400" b="1"/>
              <a:t>” to schedule </a:t>
            </a:r>
            <a:r>
              <a:rPr lang="en-GB" sz="2400" b="1" i="1" u="sng"/>
              <a:t>your</a:t>
            </a:r>
            <a:r>
              <a:rPr lang="en-GB" sz="2400" b="1"/>
              <a:t> SSIS Package</a:t>
            </a:r>
          </a:p>
        </p:txBody>
      </p:sp>
      <p:sp>
        <p:nvSpPr>
          <p:cNvPr id="8" name="Rectangle 7">
            <a:extLst>
              <a:ext uri="{FF2B5EF4-FFF2-40B4-BE49-F238E27FC236}">
                <a16:creationId xmlns:a16="http://schemas.microsoft.com/office/drawing/2014/main" id="{FC024277-DFEB-4FC9-A08B-7721583D787D}"/>
              </a:ext>
            </a:extLst>
          </p:cNvPr>
          <p:cNvSpPr/>
          <p:nvPr/>
        </p:nvSpPr>
        <p:spPr>
          <a:xfrm>
            <a:off x="861635" y="2133885"/>
            <a:ext cx="8871439" cy="461665"/>
          </a:xfrm>
          <a:prstGeom prst="rect">
            <a:avLst/>
          </a:prstGeom>
        </p:spPr>
        <p:txBody>
          <a:bodyPr wrap="square" anchor="ctr">
            <a:spAutoFit/>
          </a:bodyPr>
          <a:lstStyle/>
          <a:p>
            <a:r>
              <a:rPr lang="en-GB" sz="2400" b="1"/>
              <a:t>3. Check and validate the connection string</a:t>
            </a:r>
          </a:p>
        </p:txBody>
      </p:sp>
      <p:sp>
        <p:nvSpPr>
          <p:cNvPr id="9" name="Rectangle 8">
            <a:extLst>
              <a:ext uri="{FF2B5EF4-FFF2-40B4-BE49-F238E27FC236}">
                <a16:creationId xmlns:a16="http://schemas.microsoft.com/office/drawing/2014/main" id="{1C75AB8B-FEB5-4EFC-B0BB-AED2F018F8B7}"/>
              </a:ext>
            </a:extLst>
          </p:cNvPr>
          <p:cNvSpPr/>
          <p:nvPr/>
        </p:nvSpPr>
        <p:spPr>
          <a:xfrm>
            <a:off x="861632" y="2892655"/>
            <a:ext cx="8871439" cy="461665"/>
          </a:xfrm>
          <a:prstGeom prst="rect">
            <a:avLst/>
          </a:prstGeom>
        </p:spPr>
        <p:txBody>
          <a:bodyPr wrap="square" anchor="ctr">
            <a:spAutoFit/>
          </a:bodyPr>
          <a:lstStyle/>
          <a:p>
            <a:r>
              <a:rPr lang="en-GB" sz="2400" b="1"/>
              <a:t>4. Build the solution</a:t>
            </a:r>
          </a:p>
        </p:txBody>
      </p:sp>
      <p:sp>
        <p:nvSpPr>
          <p:cNvPr id="10" name="Rectangle 9">
            <a:extLst>
              <a:ext uri="{FF2B5EF4-FFF2-40B4-BE49-F238E27FC236}">
                <a16:creationId xmlns:a16="http://schemas.microsoft.com/office/drawing/2014/main" id="{097AE5E0-3E88-449C-B6B0-CB17DF781346}"/>
              </a:ext>
            </a:extLst>
          </p:cNvPr>
          <p:cNvSpPr/>
          <p:nvPr/>
        </p:nvSpPr>
        <p:spPr>
          <a:xfrm>
            <a:off x="861636" y="1395535"/>
            <a:ext cx="6890239" cy="461665"/>
          </a:xfrm>
          <a:prstGeom prst="rect">
            <a:avLst/>
          </a:prstGeom>
        </p:spPr>
        <p:txBody>
          <a:bodyPr wrap="square" anchor="ctr">
            <a:spAutoFit/>
          </a:bodyPr>
          <a:lstStyle/>
          <a:p>
            <a:r>
              <a:rPr lang="en-GB" sz="2400" b="1"/>
              <a:t>2. Open the SQL Scripts</a:t>
            </a:r>
          </a:p>
        </p:txBody>
      </p:sp>
      <p:sp>
        <p:nvSpPr>
          <p:cNvPr id="11" name="Rectangle 10">
            <a:extLst>
              <a:ext uri="{FF2B5EF4-FFF2-40B4-BE49-F238E27FC236}">
                <a16:creationId xmlns:a16="http://schemas.microsoft.com/office/drawing/2014/main" id="{02E64C4F-B995-4F7E-B918-B399D4CB1208}"/>
              </a:ext>
            </a:extLst>
          </p:cNvPr>
          <p:cNvSpPr/>
          <p:nvPr/>
        </p:nvSpPr>
        <p:spPr>
          <a:xfrm>
            <a:off x="861632" y="5512102"/>
            <a:ext cx="10668949" cy="461665"/>
          </a:xfrm>
          <a:prstGeom prst="rect">
            <a:avLst/>
          </a:prstGeom>
        </p:spPr>
        <p:txBody>
          <a:bodyPr wrap="square" anchor="ctr">
            <a:spAutoFit/>
          </a:bodyPr>
          <a:lstStyle/>
          <a:p>
            <a:r>
              <a:rPr lang="en-GB" sz="2400" b="1"/>
              <a:t>8. Check </a:t>
            </a:r>
            <a:r>
              <a:rPr lang="en-GB" sz="2400" b="1" i="1" u="sng"/>
              <a:t>your</a:t>
            </a:r>
            <a:r>
              <a:rPr lang="en-GB" sz="2400" b="1"/>
              <a:t> data in the Data warehouse</a:t>
            </a:r>
          </a:p>
        </p:txBody>
      </p:sp>
      <p:sp>
        <p:nvSpPr>
          <p:cNvPr id="12" name="Rectangle 11">
            <a:extLst>
              <a:ext uri="{FF2B5EF4-FFF2-40B4-BE49-F238E27FC236}">
                <a16:creationId xmlns:a16="http://schemas.microsoft.com/office/drawing/2014/main" id="{DC8D425A-B8A5-4D5F-B277-29D7C0999598}"/>
              </a:ext>
            </a:extLst>
          </p:cNvPr>
          <p:cNvSpPr/>
          <p:nvPr/>
        </p:nvSpPr>
        <p:spPr>
          <a:xfrm>
            <a:off x="861632" y="4848254"/>
            <a:ext cx="10220896" cy="461665"/>
          </a:xfrm>
          <a:prstGeom prst="rect">
            <a:avLst/>
          </a:prstGeom>
        </p:spPr>
        <p:txBody>
          <a:bodyPr wrap="square" anchor="ctr">
            <a:spAutoFit/>
          </a:bodyPr>
          <a:lstStyle/>
          <a:p>
            <a:r>
              <a:rPr lang="en-GB" sz="2400" b="1"/>
              <a:t>7. Manually execute </a:t>
            </a:r>
            <a:r>
              <a:rPr lang="en-GB" sz="2400" b="1" i="1" u="sng"/>
              <a:t>your</a:t>
            </a:r>
            <a:r>
              <a:rPr lang="en-GB" sz="2400" b="1"/>
              <a:t> SQL Job</a:t>
            </a:r>
          </a:p>
        </p:txBody>
      </p:sp>
      <p:sp>
        <p:nvSpPr>
          <p:cNvPr id="13" name="Rectangle 12">
            <a:extLst>
              <a:ext uri="{FF2B5EF4-FFF2-40B4-BE49-F238E27FC236}">
                <a16:creationId xmlns:a16="http://schemas.microsoft.com/office/drawing/2014/main" id="{63A5C0F8-592C-46E0-8723-8FB8420758FA}"/>
              </a:ext>
            </a:extLst>
          </p:cNvPr>
          <p:cNvSpPr/>
          <p:nvPr/>
        </p:nvSpPr>
        <p:spPr>
          <a:xfrm>
            <a:off x="861634" y="3528273"/>
            <a:ext cx="10970702" cy="461665"/>
          </a:xfrm>
          <a:prstGeom prst="rect">
            <a:avLst/>
          </a:prstGeom>
        </p:spPr>
        <p:txBody>
          <a:bodyPr wrap="square" anchor="ctr">
            <a:spAutoFit/>
          </a:bodyPr>
          <a:lstStyle/>
          <a:p>
            <a:r>
              <a:rPr lang="en-GB" sz="2400" b="1"/>
              <a:t>5. Deploy the solution to the SSISDB under </a:t>
            </a:r>
            <a:r>
              <a:rPr lang="en-GB" sz="2400" b="1" i="1" u="sng"/>
              <a:t>your</a:t>
            </a:r>
            <a:r>
              <a:rPr lang="en-GB" sz="2400" b="1"/>
              <a:t> folder (same as username)</a:t>
            </a:r>
          </a:p>
        </p:txBody>
      </p:sp>
      <p:sp>
        <p:nvSpPr>
          <p:cNvPr id="6" name="Rectangle 5">
            <a:extLst>
              <a:ext uri="{FF2B5EF4-FFF2-40B4-BE49-F238E27FC236}">
                <a16:creationId xmlns:a16="http://schemas.microsoft.com/office/drawing/2014/main" id="{E8D5E5C5-C2EB-4D9E-849D-7EFD90C75921}"/>
              </a:ext>
            </a:extLst>
          </p:cNvPr>
          <p:cNvSpPr/>
          <p:nvPr/>
        </p:nvSpPr>
        <p:spPr>
          <a:xfrm>
            <a:off x="7368330" y="705885"/>
            <a:ext cx="3379323" cy="369332"/>
          </a:xfrm>
          <a:prstGeom prst="rect">
            <a:avLst/>
          </a:prstGeom>
        </p:spPr>
        <p:txBody>
          <a:bodyPr wrap="none">
            <a:spAutoFit/>
          </a:bodyPr>
          <a:lstStyle/>
          <a:p>
            <a:r>
              <a:rPr lang="en-GB" b="1" i="1">
                <a:solidFill>
                  <a:schemeClr val="bg2">
                    <a:lumMod val="75000"/>
                  </a:schemeClr>
                </a:solidFill>
                <a:ea typeface="Calibri" panose="020F0502020204030204" pitchFamily="34" charset="0"/>
                <a:cs typeface="Times New Roman" panose="02020603050405020304" pitchFamily="18" charset="0"/>
              </a:rPr>
              <a:t>c:\SSISHack\SSISDW\SSISDW.sln</a:t>
            </a:r>
            <a:endParaRPr lang="en-GB" b="1" i="1">
              <a:solidFill>
                <a:schemeClr val="bg2">
                  <a:lumMod val="75000"/>
                </a:schemeClr>
              </a:solidFill>
            </a:endParaRPr>
          </a:p>
        </p:txBody>
      </p:sp>
      <p:sp>
        <p:nvSpPr>
          <p:cNvPr id="15" name="Rectangle 14">
            <a:extLst>
              <a:ext uri="{FF2B5EF4-FFF2-40B4-BE49-F238E27FC236}">
                <a16:creationId xmlns:a16="http://schemas.microsoft.com/office/drawing/2014/main" id="{F7EB1BFF-519F-4545-A18F-441B78067DC2}"/>
              </a:ext>
            </a:extLst>
          </p:cNvPr>
          <p:cNvSpPr/>
          <p:nvPr/>
        </p:nvSpPr>
        <p:spPr>
          <a:xfrm>
            <a:off x="7368330" y="1441701"/>
            <a:ext cx="2863284" cy="369332"/>
          </a:xfrm>
          <a:prstGeom prst="rect">
            <a:avLst/>
          </a:prstGeom>
        </p:spPr>
        <p:txBody>
          <a:bodyPr wrap="square">
            <a:spAutoFit/>
          </a:bodyPr>
          <a:lstStyle/>
          <a:p>
            <a:r>
              <a:rPr lang="en-GB" b="1" i="1">
                <a:solidFill>
                  <a:schemeClr val="bg2">
                    <a:lumMod val="75000"/>
                  </a:schemeClr>
                </a:solidFill>
                <a:ea typeface="Calibri" panose="020F0502020204030204" pitchFamily="34" charset="0"/>
                <a:cs typeface="Times New Roman" panose="02020603050405020304" pitchFamily="18" charset="0"/>
              </a:rPr>
              <a:t>c:\SSISHack\SSISLabSQL.sql</a:t>
            </a:r>
            <a:endParaRPr lang="en-GB" b="1" i="1">
              <a:solidFill>
                <a:schemeClr val="bg2">
                  <a:lumMod val="75000"/>
                </a:schemeClr>
              </a:solidFill>
            </a:endParaRPr>
          </a:p>
        </p:txBody>
      </p:sp>
    </p:spTree>
    <p:extLst>
      <p:ext uri="{BB962C8B-B14F-4D97-AF65-F5344CB8AC3E}">
        <p14:creationId xmlns:p14="http://schemas.microsoft.com/office/powerpoint/2010/main" val="2134028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cap="none"/>
              <a:t>Table of Contents</a:t>
            </a:r>
          </a:p>
        </p:txBody>
      </p:sp>
      <p:sp>
        <p:nvSpPr>
          <p:cNvPr id="5" name="Text Placeholder 4"/>
          <p:cNvSpPr>
            <a:spLocks noGrp="1"/>
          </p:cNvSpPr>
          <p:nvPr>
            <p:ph type="body" sz="quarter" idx="10"/>
          </p:nvPr>
        </p:nvSpPr>
        <p:spPr>
          <a:xfrm>
            <a:off x="269238" y="925408"/>
            <a:ext cx="11653523" cy="5429179"/>
          </a:xfrm>
        </p:spPr>
        <p:txBody>
          <a:bodyPr/>
          <a:lstStyle/>
          <a:p>
            <a:pPr marL="514350" indent="-514350">
              <a:buAutoNum type="arabicPeriod"/>
            </a:pPr>
            <a:r>
              <a:rPr lang="en-US">
                <a:solidFill>
                  <a:schemeClr val="tx1"/>
                </a:solidFill>
              </a:rPr>
              <a:t>What is needed to run SSIS packages in Azure</a:t>
            </a:r>
          </a:p>
          <a:p>
            <a:pPr marL="514350" indent="-514350">
              <a:buAutoNum type="arabicPeriod"/>
            </a:pPr>
            <a:r>
              <a:rPr lang="en-US" sz="2400">
                <a:solidFill>
                  <a:schemeClr val="tx1"/>
                </a:solidFill>
              </a:rPr>
              <a:t>Pricing the solution</a:t>
            </a:r>
          </a:p>
          <a:p>
            <a:pPr marL="514350" indent="-514350">
              <a:buAutoNum type="arabicPeriod"/>
            </a:pPr>
            <a:endParaRPr lang="en-US" sz="2400">
              <a:solidFill>
                <a:schemeClr val="tx1"/>
              </a:solidFill>
            </a:endParaRPr>
          </a:p>
          <a:p>
            <a:pPr marL="514350" indent="-514350">
              <a:buAutoNum type="arabicPeriod"/>
            </a:pPr>
            <a:r>
              <a:rPr lang="en-US" sz="2400">
                <a:solidFill>
                  <a:schemeClr val="tx1"/>
                </a:solidFill>
              </a:rPr>
              <a:t>Setting up Azure Data Factory (ADF)</a:t>
            </a:r>
          </a:p>
          <a:p>
            <a:pPr marL="514350" indent="-514350">
              <a:buAutoNum type="arabicPeriod"/>
            </a:pPr>
            <a:r>
              <a:rPr lang="en-US">
                <a:solidFill>
                  <a:schemeClr val="tx1"/>
                </a:solidFill>
              </a:rPr>
              <a:t>Setting up the SSIS Integration Runtime (IR) in ADF</a:t>
            </a:r>
          </a:p>
          <a:p>
            <a:pPr marL="514350" indent="-514350">
              <a:buAutoNum type="arabicPeriod"/>
            </a:pPr>
            <a:endParaRPr lang="en-US">
              <a:solidFill>
                <a:schemeClr val="tx1"/>
              </a:solidFill>
            </a:endParaRPr>
          </a:p>
          <a:p>
            <a:pPr marL="514350" indent="-514350">
              <a:buAutoNum type="arabicPeriod"/>
            </a:pPr>
            <a:r>
              <a:rPr lang="en-US">
                <a:solidFill>
                  <a:schemeClr val="tx1"/>
                </a:solidFill>
              </a:rPr>
              <a:t>Upgrade </a:t>
            </a:r>
            <a:r>
              <a:rPr lang="en-US" sz="2400">
                <a:solidFill>
                  <a:schemeClr val="tx1"/>
                </a:solidFill>
              </a:rPr>
              <a:t>a SSIS Package from 2008 to 2017 </a:t>
            </a:r>
          </a:p>
          <a:p>
            <a:pPr marL="514350" indent="-514350">
              <a:buAutoNum type="arabicPeriod"/>
            </a:pPr>
            <a:r>
              <a:rPr lang="en-US">
                <a:solidFill>
                  <a:schemeClr val="tx1"/>
                </a:solidFill>
              </a:rPr>
              <a:t>Deploying </a:t>
            </a:r>
            <a:r>
              <a:rPr lang="en-US" sz="2400">
                <a:solidFill>
                  <a:schemeClr val="tx1"/>
                </a:solidFill>
              </a:rPr>
              <a:t>SSIS package to SSIS IR in ADF</a:t>
            </a:r>
          </a:p>
          <a:p>
            <a:pPr marL="514350" indent="-514350">
              <a:buAutoNum type="arabicPeriod"/>
            </a:pPr>
            <a:r>
              <a:rPr lang="en-US">
                <a:solidFill>
                  <a:schemeClr val="tx1"/>
                </a:solidFill>
              </a:rPr>
              <a:t>Scheduling an SSIS package</a:t>
            </a:r>
          </a:p>
          <a:p>
            <a:pPr marL="738361" lvl="2" indent="-514350">
              <a:buAutoNum type="arabicPeriod"/>
            </a:pPr>
            <a:r>
              <a:rPr lang="en-US">
                <a:solidFill>
                  <a:schemeClr val="tx1"/>
                </a:solidFill>
              </a:rPr>
              <a:t>Using SQL Job – Managed Instance</a:t>
            </a:r>
          </a:p>
          <a:p>
            <a:pPr marL="738361" lvl="2" indent="-514350">
              <a:buAutoNum type="arabicPeriod"/>
            </a:pPr>
            <a:r>
              <a:rPr lang="en-US"/>
              <a:t>Using ADF – Azure SQL DB</a:t>
            </a:r>
          </a:p>
          <a:p>
            <a:pPr marL="738361" lvl="2" indent="-514350">
              <a:buAutoNum type="arabicPeriod"/>
            </a:pPr>
            <a:endParaRPr lang="en-US"/>
          </a:p>
          <a:p>
            <a:pPr marL="514350" indent="-514350">
              <a:buAutoNum type="arabicPeriod"/>
            </a:pPr>
            <a:r>
              <a:rPr lang="en-US">
                <a:solidFill>
                  <a:schemeClr val="tx1"/>
                </a:solidFill>
              </a:rPr>
              <a:t>Hack Time – You will deploy &amp; schedule your own package</a:t>
            </a:r>
          </a:p>
        </p:txBody>
      </p:sp>
      <p:sp>
        <p:nvSpPr>
          <p:cNvPr id="2" name="TextBox 1">
            <a:extLst>
              <a:ext uri="{FF2B5EF4-FFF2-40B4-BE49-F238E27FC236}">
                <a16:creationId xmlns:a16="http://schemas.microsoft.com/office/drawing/2014/main" id="{A426FAAE-240B-45BB-963F-C32D5BEEB952}"/>
              </a:ext>
            </a:extLst>
          </p:cNvPr>
          <p:cNvSpPr txBox="1"/>
          <p:nvPr/>
        </p:nvSpPr>
        <p:spPr>
          <a:xfrm>
            <a:off x="9601200" y="6309955"/>
            <a:ext cx="2875085" cy="517065"/>
          </a:xfrm>
          <a:prstGeom prst="rect">
            <a:avLst/>
          </a:prstGeom>
          <a:noFill/>
        </p:spPr>
        <p:txBody>
          <a:bodyPr wrap="square" lIns="182880" tIns="146304" rIns="182880" bIns="146304" rtlCol="0">
            <a:spAutoFit/>
          </a:bodyPr>
          <a:lstStyle/>
          <a:p>
            <a:pPr>
              <a:lnSpc>
                <a:spcPct val="90000"/>
              </a:lnSpc>
              <a:spcAft>
                <a:spcPts val="600"/>
              </a:spcAft>
            </a:pPr>
            <a:r>
              <a:rPr lang="en-GB" sz="1600" i="1">
                <a:solidFill>
                  <a:schemeClr val="tx2"/>
                </a:solidFill>
              </a:rPr>
              <a:t>Demos are pre-recorded</a:t>
            </a:r>
          </a:p>
        </p:txBody>
      </p:sp>
    </p:spTree>
    <p:extLst>
      <p:ext uri="{BB962C8B-B14F-4D97-AF65-F5344CB8AC3E}">
        <p14:creationId xmlns:p14="http://schemas.microsoft.com/office/powerpoint/2010/main" val="45997768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9" name="Picture 8" descr="A screenshot of a map&#10;&#10;Description automatically generated">
            <a:extLst>
              <a:ext uri="{FF2B5EF4-FFF2-40B4-BE49-F238E27FC236}">
                <a16:creationId xmlns:a16="http://schemas.microsoft.com/office/drawing/2014/main" id="{2F64AEB7-7498-4899-AB12-BD76A2EC0F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1300" y="662322"/>
            <a:ext cx="9935525" cy="5525640"/>
          </a:xfrm>
          <a:prstGeom prst="rect">
            <a:avLst/>
          </a:prstGeom>
        </p:spPr>
      </p:pic>
    </p:spTree>
    <p:extLst>
      <p:ext uri="{BB962C8B-B14F-4D97-AF65-F5344CB8AC3E}">
        <p14:creationId xmlns:p14="http://schemas.microsoft.com/office/powerpoint/2010/main" val="143132744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33226BE-3B50-4507-AF91-CD9309A4C3B0}"/>
              </a:ext>
            </a:extLst>
          </p:cNvPr>
          <p:cNvSpPr/>
          <p:nvPr/>
        </p:nvSpPr>
        <p:spPr>
          <a:xfrm>
            <a:off x="7036526" y="1528552"/>
            <a:ext cx="5155474" cy="1015663"/>
          </a:xfrm>
          <a:prstGeom prst="rect">
            <a:avLst/>
          </a:prstGeom>
        </p:spPr>
        <p:txBody>
          <a:bodyPr wrap="square">
            <a:spAutoFit/>
          </a:bodyPr>
          <a:lstStyle/>
          <a:p>
            <a:r>
              <a:rPr lang="en-US" sz="2400"/>
              <a:t>Data Factory</a:t>
            </a:r>
          </a:p>
          <a:p>
            <a:pPr marL="285750" indent="-285750">
              <a:buFont typeface="Arial" panose="020B0604020202020204" pitchFamily="34" charset="0"/>
              <a:buChar char="•"/>
            </a:pPr>
            <a:r>
              <a:rPr lang="en-US"/>
              <a:t>The administrative container that holds it all together</a:t>
            </a:r>
          </a:p>
        </p:txBody>
      </p:sp>
      <p:sp>
        <p:nvSpPr>
          <p:cNvPr id="6" name="Rectangle 5">
            <a:extLst>
              <a:ext uri="{FF2B5EF4-FFF2-40B4-BE49-F238E27FC236}">
                <a16:creationId xmlns:a16="http://schemas.microsoft.com/office/drawing/2014/main" id="{A6BB1226-FFB2-4DDD-8F25-C43823801F03}"/>
              </a:ext>
            </a:extLst>
          </p:cNvPr>
          <p:cNvSpPr/>
          <p:nvPr/>
        </p:nvSpPr>
        <p:spPr>
          <a:xfrm>
            <a:off x="7036526" y="2505670"/>
            <a:ext cx="5155474" cy="1846659"/>
          </a:xfrm>
          <a:prstGeom prst="rect">
            <a:avLst/>
          </a:prstGeom>
        </p:spPr>
        <p:txBody>
          <a:bodyPr wrap="square">
            <a:spAutoFit/>
          </a:bodyPr>
          <a:lstStyle/>
          <a:p>
            <a:r>
              <a:rPr lang="en-US" sz="2400"/>
              <a:t>SSIS Runtime – </a:t>
            </a:r>
            <a:r>
              <a:rPr lang="en-US"/>
              <a:t>This is the engine room. </a:t>
            </a:r>
          </a:p>
          <a:p>
            <a:pPr marL="285750" indent="-285750">
              <a:buFont typeface="Arial" panose="020B0604020202020204" pitchFamily="34" charset="0"/>
              <a:buChar char="•"/>
            </a:pPr>
            <a:r>
              <a:rPr lang="en-US"/>
              <a:t>Full PaaS service but is SSIS on VMs behind the curtain</a:t>
            </a:r>
          </a:p>
          <a:p>
            <a:pPr marL="285750" indent="-285750">
              <a:buFont typeface="Arial" panose="020B0604020202020204" pitchFamily="34" charset="0"/>
              <a:buChar char="•"/>
            </a:pPr>
            <a:r>
              <a:rPr lang="en-US"/>
              <a:t>Can be scaled out to 10 node</a:t>
            </a:r>
          </a:p>
          <a:p>
            <a:pPr marL="285750" indent="-285750">
              <a:buFont typeface="Arial" panose="020B0604020202020204" pitchFamily="34" charset="0"/>
              <a:buChar char="•"/>
            </a:pPr>
            <a:r>
              <a:rPr lang="en-US"/>
              <a:t>Can be scaled up to 64 cores &amp; 432GB RAM</a:t>
            </a:r>
          </a:p>
          <a:p>
            <a:pPr marL="285750" indent="-285750">
              <a:buFont typeface="Arial" panose="020B0604020202020204" pitchFamily="34" charset="0"/>
              <a:buChar char="•"/>
            </a:pPr>
            <a:r>
              <a:rPr lang="en-US"/>
              <a:t>Enterprise or Standard Edition</a:t>
            </a:r>
          </a:p>
        </p:txBody>
      </p:sp>
      <p:sp>
        <p:nvSpPr>
          <p:cNvPr id="7" name="Rectangle 6">
            <a:extLst>
              <a:ext uri="{FF2B5EF4-FFF2-40B4-BE49-F238E27FC236}">
                <a16:creationId xmlns:a16="http://schemas.microsoft.com/office/drawing/2014/main" id="{25BC5C7D-B38D-40F1-AE7B-687AB74D9B54}"/>
              </a:ext>
            </a:extLst>
          </p:cNvPr>
          <p:cNvSpPr/>
          <p:nvPr/>
        </p:nvSpPr>
        <p:spPr>
          <a:xfrm>
            <a:off x="7036526" y="4368150"/>
            <a:ext cx="5155474" cy="1015663"/>
          </a:xfrm>
          <a:prstGeom prst="rect">
            <a:avLst/>
          </a:prstGeom>
        </p:spPr>
        <p:txBody>
          <a:bodyPr wrap="square">
            <a:spAutoFit/>
          </a:bodyPr>
          <a:lstStyle/>
          <a:p>
            <a:r>
              <a:rPr lang="en-US" sz="2400"/>
              <a:t>SSISDB</a:t>
            </a:r>
          </a:p>
          <a:p>
            <a:pPr marL="285750" indent="-285750">
              <a:buFont typeface="Arial" panose="020B0604020202020204" pitchFamily="34" charset="0"/>
              <a:buChar char="•"/>
            </a:pPr>
            <a:r>
              <a:rPr lang="en-US"/>
              <a:t>Managed Instance </a:t>
            </a:r>
          </a:p>
          <a:p>
            <a:pPr marL="285750" indent="-285750">
              <a:buFont typeface="Arial" panose="020B0604020202020204" pitchFamily="34" charset="0"/>
              <a:buChar char="•"/>
            </a:pPr>
            <a:r>
              <a:rPr lang="en-US"/>
              <a:t>Azure SQL DB</a:t>
            </a:r>
          </a:p>
        </p:txBody>
      </p:sp>
      <p:sp>
        <p:nvSpPr>
          <p:cNvPr id="8" name="Rectangle 7">
            <a:extLst>
              <a:ext uri="{FF2B5EF4-FFF2-40B4-BE49-F238E27FC236}">
                <a16:creationId xmlns:a16="http://schemas.microsoft.com/office/drawing/2014/main" id="{5A5561BA-3D7A-4CF5-85AF-3D986F62A1E3}"/>
              </a:ext>
            </a:extLst>
          </p:cNvPr>
          <p:cNvSpPr/>
          <p:nvPr/>
        </p:nvSpPr>
        <p:spPr>
          <a:xfrm>
            <a:off x="7036526" y="5400329"/>
            <a:ext cx="5155474" cy="738664"/>
          </a:xfrm>
          <a:prstGeom prst="rect">
            <a:avLst/>
          </a:prstGeom>
        </p:spPr>
        <p:txBody>
          <a:bodyPr wrap="square">
            <a:spAutoFit/>
          </a:bodyPr>
          <a:lstStyle/>
          <a:p>
            <a:r>
              <a:rPr lang="en-US" sz="2400"/>
              <a:t>Azure Storage</a:t>
            </a:r>
            <a:endParaRPr lang="en-US"/>
          </a:p>
          <a:p>
            <a:pPr marL="285750" indent="-285750">
              <a:buFont typeface="Arial" panose="020B0604020202020204" pitchFamily="34" charset="0"/>
              <a:buChar char="•"/>
            </a:pPr>
            <a:r>
              <a:rPr lang="en-US">
                <a:hlinkClick r:id="rId2"/>
              </a:rPr>
              <a:t>Custom SSIS components</a:t>
            </a:r>
            <a:endParaRPr lang="en-US"/>
          </a:p>
        </p:txBody>
      </p:sp>
      <p:pic>
        <p:nvPicPr>
          <p:cNvPr id="11" name="Picture 10">
            <a:extLst>
              <a:ext uri="{FF2B5EF4-FFF2-40B4-BE49-F238E27FC236}">
                <a16:creationId xmlns:a16="http://schemas.microsoft.com/office/drawing/2014/main" id="{BA63EFAF-90DD-444B-A30C-BBE0D60A424E}"/>
              </a:ext>
            </a:extLst>
          </p:cNvPr>
          <p:cNvPicPr>
            <a:picLocks noChangeAspect="1"/>
          </p:cNvPicPr>
          <p:nvPr/>
        </p:nvPicPr>
        <p:blipFill>
          <a:blip r:embed="rId3"/>
          <a:stretch>
            <a:fillRect/>
          </a:stretch>
        </p:blipFill>
        <p:spPr>
          <a:xfrm>
            <a:off x="3150055" y="1724604"/>
            <a:ext cx="2426317" cy="1856481"/>
          </a:xfrm>
          <a:prstGeom prst="rect">
            <a:avLst/>
          </a:prstGeom>
        </p:spPr>
      </p:pic>
      <p:pic>
        <p:nvPicPr>
          <p:cNvPr id="12" name="Picture 11">
            <a:extLst>
              <a:ext uri="{FF2B5EF4-FFF2-40B4-BE49-F238E27FC236}">
                <a16:creationId xmlns:a16="http://schemas.microsoft.com/office/drawing/2014/main" id="{4DF8F981-1C27-43C2-8AAF-6CB4DF26A907}"/>
              </a:ext>
            </a:extLst>
          </p:cNvPr>
          <p:cNvPicPr>
            <a:picLocks noChangeAspect="1"/>
          </p:cNvPicPr>
          <p:nvPr/>
        </p:nvPicPr>
        <p:blipFill>
          <a:blip r:embed="rId4"/>
          <a:stretch>
            <a:fillRect/>
          </a:stretch>
        </p:blipFill>
        <p:spPr>
          <a:xfrm>
            <a:off x="802273" y="4355529"/>
            <a:ext cx="1015368" cy="1414132"/>
          </a:xfrm>
          <a:prstGeom prst="rect">
            <a:avLst/>
          </a:prstGeom>
        </p:spPr>
      </p:pic>
      <p:pic>
        <p:nvPicPr>
          <p:cNvPr id="13" name="Picture 12">
            <a:extLst>
              <a:ext uri="{FF2B5EF4-FFF2-40B4-BE49-F238E27FC236}">
                <a16:creationId xmlns:a16="http://schemas.microsoft.com/office/drawing/2014/main" id="{63F1C393-51E0-4C65-AB72-F3AADBBD73A4}"/>
              </a:ext>
            </a:extLst>
          </p:cNvPr>
          <p:cNvPicPr>
            <a:picLocks noChangeAspect="1"/>
          </p:cNvPicPr>
          <p:nvPr/>
        </p:nvPicPr>
        <p:blipFill>
          <a:blip r:embed="rId5"/>
          <a:stretch>
            <a:fillRect/>
          </a:stretch>
        </p:blipFill>
        <p:spPr>
          <a:xfrm>
            <a:off x="3860169" y="4304002"/>
            <a:ext cx="952606" cy="1517185"/>
          </a:xfrm>
          <a:prstGeom prst="rect">
            <a:avLst/>
          </a:prstGeom>
        </p:spPr>
      </p:pic>
      <p:pic>
        <p:nvPicPr>
          <p:cNvPr id="21" name="Picture 20">
            <a:extLst>
              <a:ext uri="{FF2B5EF4-FFF2-40B4-BE49-F238E27FC236}">
                <a16:creationId xmlns:a16="http://schemas.microsoft.com/office/drawing/2014/main" id="{89D00486-BFA1-448A-B621-E6EA81E2B3EE}"/>
              </a:ext>
            </a:extLst>
          </p:cNvPr>
          <p:cNvPicPr>
            <a:picLocks noChangeAspect="1"/>
          </p:cNvPicPr>
          <p:nvPr/>
        </p:nvPicPr>
        <p:blipFill>
          <a:blip r:embed="rId6"/>
          <a:stretch>
            <a:fillRect/>
          </a:stretch>
        </p:blipFill>
        <p:spPr>
          <a:xfrm>
            <a:off x="554469" y="1724604"/>
            <a:ext cx="1402080" cy="1557437"/>
          </a:xfrm>
          <a:prstGeom prst="rect">
            <a:avLst/>
          </a:prstGeom>
        </p:spPr>
      </p:pic>
      <p:cxnSp>
        <p:nvCxnSpPr>
          <p:cNvPr id="36" name="Straight Arrow Connector 35">
            <a:extLst>
              <a:ext uri="{FF2B5EF4-FFF2-40B4-BE49-F238E27FC236}">
                <a16:creationId xmlns:a16="http://schemas.microsoft.com/office/drawing/2014/main" id="{399902F8-BC3C-48C7-BB91-52A811F52933}"/>
              </a:ext>
            </a:extLst>
          </p:cNvPr>
          <p:cNvCxnSpPr>
            <a:cxnSpLocks/>
          </p:cNvCxnSpPr>
          <p:nvPr/>
        </p:nvCxnSpPr>
        <p:spPr>
          <a:xfrm flipV="1">
            <a:off x="4360545" y="3593813"/>
            <a:ext cx="0" cy="537363"/>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C05B5E1F-ACBD-485F-8C43-3246EB56128B}"/>
              </a:ext>
            </a:extLst>
          </p:cNvPr>
          <p:cNvCxnSpPr/>
          <p:nvPr/>
        </p:nvCxnSpPr>
        <p:spPr>
          <a:xfrm flipV="1">
            <a:off x="1652179" y="3144930"/>
            <a:ext cx="1402080" cy="122322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86BED1C6-F55F-4740-9440-99120097279F}"/>
              </a:ext>
            </a:extLst>
          </p:cNvPr>
          <p:cNvCxnSpPr>
            <a:cxnSpLocks/>
          </p:cNvCxnSpPr>
          <p:nvPr/>
        </p:nvCxnSpPr>
        <p:spPr>
          <a:xfrm>
            <a:off x="1956549" y="2625732"/>
            <a:ext cx="109771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0C6175E6-E173-477C-B3A2-CA5B3B383D63}"/>
              </a:ext>
            </a:extLst>
          </p:cNvPr>
          <p:cNvCxnSpPr>
            <a:cxnSpLocks/>
          </p:cNvCxnSpPr>
          <p:nvPr/>
        </p:nvCxnSpPr>
        <p:spPr>
          <a:xfrm>
            <a:off x="1913437" y="3171696"/>
            <a:ext cx="1946732" cy="127486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CBA4075E-772A-4EDD-AE19-EADC568F7498}"/>
              </a:ext>
            </a:extLst>
          </p:cNvPr>
          <p:cNvCxnSpPr>
            <a:cxnSpLocks/>
          </p:cNvCxnSpPr>
          <p:nvPr/>
        </p:nvCxnSpPr>
        <p:spPr>
          <a:xfrm flipH="1">
            <a:off x="1186076" y="3382630"/>
            <a:ext cx="21998" cy="74854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8" name="Title 3">
            <a:extLst>
              <a:ext uri="{FF2B5EF4-FFF2-40B4-BE49-F238E27FC236}">
                <a16:creationId xmlns:a16="http://schemas.microsoft.com/office/drawing/2014/main" id="{A83AC503-A13C-4634-8E8A-65863CDD4EB3}"/>
              </a:ext>
            </a:extLst>
          </p:cNvPr>
          <p:cNvSpPr>
            <a:spLocks noGrp="1"/>
          </p:cNvSpPr>
          <p:nvPr>
            <p:ph type="title"/>
          </p:nvPr>
        </p:nvSpPr>
        <p:spPr>
          <a:xfrm>
            <a:off x="389313" y="172691"/>
            <a:ext cx="11655840" cy="899665"/>
          </a:xfrm>
        </p:spPr>
        <p:txBody>
          <a:bodyPr/>
          <a:lstStyle/>
          <a:p>
            <a:r>
              <a:rPr lang="en-US" cap="none"/>
              <a:t>What is required to run SSIS in Azure?</a:t>
            </a:r>
          </a:p>
        </p:txBody>
      </p:sp>
    </p:spTree>
    <p:extLst>
      <p:ext uri="{BB962C8B-B14F-4D97-AF65-F5344CB8AC3E}">
        <p14:creationId xmlns:p14="http://schemas.microsoft.com/office/powerpoint/2010/main" val="34803902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33226BE-3B50-4507-AF91-CD9309A4C3B0}"/>
              </a:ext>
            </a:extLst>
          </p:cNvPr>
          <p:cNvSpPr/>
          <p:nvPr/>
        </p:nvSpPr>
        <p:spPr>
          <a:xfrm>
            <a:off x="7036526" y="1528552"/>
            <a:ext cx="5155474" cy="1015663"/>
          </a:xfrm>
          <a:prstGeom prst="rect">
            <a:avLst/>
          </a:prstGeom>
        </p:spPr>
        <p:txBody>
          <a:bodyPr wrap="square">
            <a:spAutoFit/>
          </a:bodyPr>
          <a:lstStyle/>
          <a:p>
            <a:r>
              <a:rPr lang="en-US" sz="2400"/>
              <a:t>Data Factory</a:t>
            </a:r>
          </a:p>
          <a:p>
            <a:pPr marL="285750" indent="-285750">
              <a:buFont typeface="Arial" panose="020B0604020202020204" pitchFamily="34" charset="0"/>
              <a:buChar char="•"/>
            </a:pPr>
            <a:r>
              <a:rPr lang="en-US"/>
              <a:t>The administrative container that holds it all together</a:t>
            </a:r>
          </a:p>
        </p:txBody>
      </p:sp>
      <p:sp>
        <p:nvSpPr>
          <p:cNvPr id="6" name="Rectangle 5">
            <a:extLst>
              <a:ext uri="{FF2B5EF4-FFF2-40B4-BE49-F238E27FC236}">
                <a16:creationId xmlns:a16="http://schemas.microsoft.com/office/drawing/2014/main" id="{A6BB1226-FFB2-4DDD-8F25-C43823801F03}"/>
              </a:ext>
            </a:extLst>
          </p:cNvPr>
          <p:cNvSpPr/>
          <p:nvPr/>
        </p:nvSpPr>
        <p:spPr>
          <a:xfrm>
            <a:off x="7036526" y="2505670"/>
            <a:ext cx="5155474" cy="1846659"/>
          </a:xfrm>
          <a:prstGeom prst="rect">
            <a:avLst/>
          </a:prstGeom>
        </p:spPr>
        <p:txBody>
          <a:bodyPr wrap="square">
            <a:spAutoFit/>
          </a:bodyPr>
          <a:lstStyle/>
          <a:p>
            <a:r>
              <a:rPr lang="en-US" sz="2400"/>
              <a:t>SSIS Runtime – </a:t>
            </a:r>
            <a:r>
              <a:rPr lang="en-US"/>
              <a:t>This is the engine room. </a:t>
            </a:r>
          </a:p>
          <a:p>
            <a:pPr marL="285750" indent="-285750">
              <a:buFont typeface="Arial" panose="020B0604020202020204" pitchFamily="34" charset="0"/>
              <a:buChar char="•"/>
            </a:pPr>
            <a:r>
              <a:rPr lang="en-US"/>
              <a:t>Full PaaS service but is SSIS on VMs behind the curtain</a:t>
            </a:r>
          </a:p>
          <a:p>
            <a:pPr marL="285750" indent="-285750">
              <a:buFont typeface="Arial" panose="020B0604020202020204" pitchFamily="34" charset="0"/>
              <a:buChar char="•"/>
            </a:pPr>
            <a:r>
              <a:rPr lang="en-US"/>
              <a:t>Can be scaled out to 10 node</a:t>
            </a:r>
          </a:p>
          <a:p>
            <a:pPr marL="285750" indent="-285750">
              <a:buFont typeface="Arial" panose="020B0604020202020204" pitchFamily="34" charset="0"/>
              <a:buChar char="•"/>
            </a:pPr>
            <a:r>
              <a:rPr lang="en-US"/>
              <a:t>Can be scaled up to 64 cores &amp; 432GB RAM</a:t>
            </a:r>
          </a:p>
          <a:p>
            <a:pPr marL="285750" indent="-285750">
              <a:buFont typeface="Arial" panose="020B0604020202020204" pitchFamily="34" charset="0"/>
              <a:buChar char="•"/>
            </a:pPr>
            <a:r>
              <a:rPr lang="en-US"/>
              <a:t>Enterprise or Standard Edition</a:t>
            </a:r>
          </a:p>
        </p:txBody>
      </p:sp>
      <p:sp>
        <p:nvSpPr>
          <p:cNvPr id="7" name="Rectangle 6">
            <a:extLst>
              <a:ext uri="{FF2B5EF4-FFF2-40B4-BE49-F238E27FC236}">
                <a16:creationId xmlns:a16="http://schemas.microsoft.com/office/drawing/2014/main" id="{25BC5C7D-B38D-40F1-AE7B-687AB74D9B54}"/>
              </a:ext>
            </a:extLst>
          </p:cNvPr>
          <p:cNvSpPr/>
          <p:nvPr/>
        </p:nvSpPr>
        <p:spPr>
          <a:xfrm>
            <a:off x="7036526" y="4368150"/>
            <a:ext cx="5155474" cy="1015663"/>
          </a:xfrm>
          <a:prstGeom prst="rect">
            <a:avLst/>
          </a:prstGeom>
        </p:spPr>
        <p:txBody>
          <a:bodyPr wrap="square">
            <a:spAutoFit/>
          </a:bodyPr>
          <a:lstStyle/>
          <a:p>
            <a:r>
              <a:rPr lang="en-US" sz="2400"/>
              <a:t>SSISDB</a:t>
            </a:r>
          </a:p>
          <a:p>
            <a:pPr marL="285750" indent="-285750">
              <a:buFont typeface="Arial" panose="020B0604020202020204" pitchFamily="34" charset="0"/>
              <a:buChar char="•"/>
            </a:pPr>
            <a:r>
              <a:rPr lang="en-US"/>
              <a:t>Managed Instance </a:t>
            </a:r>
          </a:p>
          <a:p>
            <a:pPr marL="285750" indent="-285750">
              <a:buFont typeface="Arial" panose="020B0604020202020204" pitchFamily="34" charset="0"/>
              <a:buChar char="•"/>
            </a:pPr>
            <a:r>
              <a:rPr lang="en-US"/>
              <a:t>Azure SQL DB</a:t>
            </a:r>
          </a:p>
        </p:txBody>
      </p:sp>
      <p:sp>
        <p:nvSpPr>
          <p:cNvPr id="8" name="Rectangle 7">
            <a:extLst>
              <a:ext uri="{FF2B5EF4-FFF2-40B4-BE49-F238E27FC236}">
                <a16:creationId xmlns:a16="http://schemas.microsoft.com/office/drawing/2014/main" id="{5A5561BA-3D7A-4CF5-85AF-3D986F62A1E3}"/>
              </a:ext>
            </a:extLst>
          </p:cNvPr>
          <p:cNvSpPr/>
          <p:nvPr/>
        </p:nvSpPr>
        <p:spPr>
          <a:xfrm>
            <a:off x="7036526" y="5400329"/>
            <a:ext cx="5155474" cy="738664"/>
          </a:xfrm>
          <a:prstGeom prst="rect">
            <a:avLst/>
          </a:prstGeom>
        </p:spPr>
        <p:txBody>
          <a:bodyPr wrap="square">
            <a:spAutoFit/>
          </a:bodyPr>
          <a:lstStyle/>
          <a:p>
            <a:r>
              <a:rPr lang="en-US" sz="2400"/>
              <a:t>Azure Storage</a:t>
            </a:r>
            <a:endParaRPr lang="en-US"/>
          </a:p>
          <a:p>
            <a:pPr marL="285750" indent="-285750">
              <a:buFont typeface="Arial" panose="020B0604020202020204" pitchFamily="34" charset="0"/>
              <a:buChar char="•"/>
            </a:pPr>
            <a:r>
              <a:rPr lang="en-US">
                <a:hlinkClick r:id="rId2"/>
              </a:rPr>
              <a:t>Custom SSIS components</a:t>
            </a:r>
            <a:endParaRPr lang="en-US"/>
          </a:p>
        </p:txBody>
      </p:sp>
      <p:pic>
        <p:nvPicPr>
          <p:cNvPr id="11" name="Picture 10">
            <a:extLst>
              <a:ext uri="{FF2B5EF4-FFF2-40B4-BE49-F238E27FC236}">
                <a16:creationId xmlns:a16="http://schemas.microsoft.com/office/drawing/2014/main" id="{BA63EFAF-90DD-444B-A30C-BBE0D60A424E}"/>
              </a:ext>
            </a:extLst>
          </p:cNvPr>
          <p:cNvPicPr>
            <a:picLocks noChangeAspect="1"/>
          </p:cNvPicPr>
          <p:nvPr/>
        </p:nvPicPr>
        <p:blipFill>
          <a:blip r:embed="rId3"/>
          <a:stretch>
            <a:fillRect/>
          </a:stretch>
        </p:blipFill>
        <p:spPr>
          <a:xfrm>
            <a:off x="3150055" y="1724604"/>
            <a:ext cx="2426317" cy="1856481"/>
          </a:xfrm>
          <a:prstGeom prst="rect">
            <a:avLst/>
          </a:prstGeom>
        </p:spPr>
      </p:pic>
      <p:pic>
        <p:nvPicPr>
          <p:cNvPr id="12" name="Picture 11">
            <a:extLst>
              <a:ext uri="{FF2B5EF4-FFF2-40B4-BE49-F238E27FC236}">
                <a16:creationId xmlns:a16="http://schemas.microsoft.com/office/drawing/2014/main" id="{4DF8F981-1C27-43C2-8AAF-6CB4DF26A907}"/>
              </a:ext>
            </a:extLst>
          </p:cNvPr>
          <p:cNvPicPr>
            <a:picLocks noChangeAspect="1"/>
          </p:cNvPicPr>
          <p:nvPr/>
        </p:nvPicPr>
        <p:blipFill>
          <a:blip r:embed="rId4"/>
          <a:stretch>
            <a:fillRect/>
          </a:stretch>
        </p:blipFill>
        <p:spPr>
          <a:xfrm>
            <a:off x="802273" y="4355529"/>
            <a:ext cx="1015368" cy="1414132"/>
          </a:xfrm>
          <a:prstGeom prst="rect">
            <a:avLst/>
          </a:prstGeom>
        </p:spPr>
      </p:pic>
      <p:pic>
        <p:nvPicPr>
          <p:cNvPr id="13" name="Picture 12">
            <a:extLst>
              <a:ext uri="{FF2B5EF4-FFF2-40B4-BE49-F238E27FC236}">
                <a16:creationId xmlns:a16="http://schemas.microsoft.com/office/drawing/2014/main" id="{63F1C393-51E0-4C65-AB72-F3AADBBD73A4}"/>
              </a:ext>
            </a:extLst>
          </p:cNvPr>
          <p:cNvPicPr>
            <a:picLocks noChangeAspect="1"/>
          </p:cNvPicPr>
          <p:nvPr/>
        </p:nvPicPr>
        <p:blipFill>
          <a:blip r:embed="rId5"/>
          <a:stretch>
            <a:fillRect/>
          </a:stretch>
        </p:blipFill>
        <p:spPr>
          <a:xfrm>
            <a:off x="3860169" y="4304002"/>
            <a:ext cx="952606" cy="1517185"/>
          </a:xfrm>
          <a:prstGeom prst="rect">
            <a:avLst/>
          </a:prstGeom>
        </p:spPr>
      </p:pic>
      <p:pic>
        <p:nvPicPr>
          <p:cNvPr id="21" name="Picture 20">
            <a:extLst>
              <a:ext uri="{FF2B5EF4-FFF2-40B4-BE49-F238E27FC236}">
                <a16:creationId xmlns:a16="http://schemas.microsoft.com/office/drawing/2014/main" id="{89D00486-BFA1-448A-B621-E6EA81E2B3EE}"/>
              </a:ext>
            </a:extLst>
          </p:cNvPr>
          <p:cNvPicPr>
            <a:picLocks noChangeAspect="1"/>
          </p:cNvPicPr>
          <p:nvPr/>
        </p:nvPicPr>
        <p:blipFill>
          <a:blip r:embed="rId6"/>
          <a:stretch>
            <a:fillRect/>
          </a:stretch>
        </p:blipFill>
        <p:spPr>
          <a:xfrm>
            <a:off x="554469" y="1724604"/>
            <a:ext cx="1402080" cy="1557437"/>
          </a:xfrm>
          <a:prstGeom prst="rect">
            <a:avLst/>
          </a:prstGeom>
        </p:spPr>
      </p:pic>
      <p:cxnSp>
        <p:nvCxnSpPr>
          <p:cNvPr id="36" name="Straight Arrow Connector 35">
            <a:extLst>
              <a:ext uri="{FF2B5EF4-FFF2-40B4-BE49-F238E27FC236}">
                <a16:creationId xmlns:a16="http://schemas.microsoft.com/office/drawing/2014/main" id="{399902F8-BC3C-48C7-BB91-52A811F52933}"/>
              </a:ext>
            </a:extLst>
          </p:cNvPr>
          <p:cNvCxnSpPr>
            <a:cxnSpLocks/>
          </p:cNvCxnSpPr>
          <p:nvPr/>
        </p:nvCxnSpPr>
        <p:spPr>
          <a:xfrm flipV="1">
            <a:off x="4360545" y="3593813"/>
            <a:ext cx="0" cy="537363"/>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C05B5E1F-ACBD-485F-8C43-3246EB56128B}"/>
              </a:ext>
            </a:extLst>
          </p:cNvPr>
          <p:cNvCxnSpPr/>
          <p:nvPr/>
        </p:nvCxnSpPr>
        <p:spPr>
          <a:xfrm flipV="1">
            <a:off x="1652179" y="3144930"/>
            <a:ext cx="1402080" cy="122322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86BED1C6-F55F-4740-9440-99120097279F}"/>
              </a:ext>
            </a:extLst>
          </p:cNvPr>
          <p:cNvCxnSpPr>
            <a:cxnSpLocks/>
          </p:cNvCxnSpPr>
          <p:nvPr/>
        </p:nvCxnSpPr>
        <p:spPr>
          <a:xfrm>
            <a:off x="1956549" y="2625732"/>
            <a:ext cx="109771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0C6175E6-E173-477C-B3A2-CA5B3B383D63}"/>
              </a:ext>
            </a:extLst>
          </p:cNvPr>
          <p:cNvCxnSpPr>
            <a:cxnSpLocks/>
          </p:cNvCxnSpPr>
          <p:nvPr/>
        </p:nvCxnSpPr>
        <p:spPr>
          <a:xfrm>
            <a:off x="1913437" y="3171696"/>
            <a:ext cx="1946732" cy="127486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CBA4075E-772A-4EDD-AE19-EADC568F7498}"/>
              </a:ext>
            </a:extLst>
          </p:cNvPr>
          <p:cNvCxnSpPr>
            <a:cxnSpLocks/>
          </p:cNvCxnSpPr>
          <p:nvPr/>
        </p:nvCxnSpPr>
        <p:spPr>
          <a:xfrm flipH="1">
            <a:off x="1186076" y="3382630"/>
            <a:ext cx="21998" cy="74854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8" name="Title 3">
            <a:extLst>
              <a:ext uri="{FF2B5EF4-FFF2-40B4-BE49-F238E27FC236}">
                <a16:creationId xmlns:a16="http://schemas.microsoft.com/office/drawing/2014/main" id="{A83AC503-A13C-4634-8E8A-65863CDD4EB3}"/>
              </a:ext>
            </a:extLst>
          </p:cNvPr>
          <p:cNvSpPr>
            <a:spLocks noGrp="1"/>
          </p:cNvSpPr>
          <p:nvPr>
            <p:ph type="title"/>
          </p:nvPr>
        </p:nvSpPr>
        <p:spPr>
          <a:xfrm>
            <a:off x="389313" y="172691"/>
            <a:ext cx="11655840" cy="899665"/>
          </a:xfrm>
        </p:spPr>
        <p:txBody>
          <a:bodyPr/>
          <a:lstStyle/>
          <a:p>
            <a:r>
              <a:rPr lang="en-US" cap="none"/>
              <a:t>What is required to run SSIS in Azure?</a:t>
            </a:r>
          </a:p>
        </p:txBody>
      </p:sp>
    </p:spTree>
    <p:extLst>
      <p:ext uri="{BB962C8B-B14F-4D97-AF65-F5344CB8AC3E}">
        <p14:creationId xmlns:p14="http://schemas.microsoft.com/office/powerpoint/2010/main" val="26876740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03F33-6150-46D9-837A-452622DD711C}"/>
              </a:ext>
            </a:extLst>
          </p:cNvPr>
          <p:cNvSpPr>
            <a:spLocks noGrp="1"/>
          </p:cNvSpPr>
          <p:nvPr>
            <p:ph type="title"/>
          </p:nvPr>
        </p:nvSpPr>
        <p:spPr/>
        <p:txBody>
          <a:bodyPr/>
          <a:lstStyle/>
          <a:p>
            <a:r>
              <a:rPr lang="en-GB"/>
              <a:t>Pricing up the solution</a:t>
            </a:r>
          </a:p>
        </p:txBody>
      </p:sp>
      <p:sp>
        <p:nvSpPr>
          <p:cNvPr id="3" name="Rectangle 2">
            <a:extLst>
              <a:ext uri="{FF2B5EF4-FFF2-40B4-BE49-F238E27FC236}">
                <a16:creationId xmlns:a16="http://schemas.microsoft.com/office/drawing/2014/main" id="{2C3CDF47-8B99-4A60-9C79-91462B659A14}"/>
              </a:ext>
            </a:extLst>
          </p:cNvPr>
          <p:cNvSpPr/>
          <p:nvPr/>
        </p:nvSpPr>
        <p:spPr>
          <a:xfrm>
            <a:off x="736600" y="1416538"/>
            <a:ext cx="8439150" cy="646331"/>
          </a:xfrm>
          <a:prstGeom prst="rect">
            <a:avLst/>
          </a:prstGeom>
        </p:spPr>
        <p:txBody>
          <a:bodyPr wrap="square">
            <a:spAutoFit/>
          </a:bodyPr>
          <a:lstStyle/>
          <a:p>
            <a:r>
              <a:rPr lang="en-GB">
                <a:hlinkClick r:id="rId2"/>
              </a:rPr>
              <a:t>https://azure.microsoft.com/en-us/pricing/calculator/</a:t>
            </a:r>
            <a:endParaRPr lang="en-GB"/>
          </a:p>
          <a:p>
            <a:endParaRPr lang="en-GB"/>
          </a:p>
        </p:txBody>
      </p:sp>
      <p:sp>
        <p:nvSpPr>
          <p:cNvPr id="4" name="TextBox 3">
            <a:extLst>
              <a:ext uri="{FF2B5EF4-FFF2-40B4-BE49-F238E27FC236}">
                <a16:creationId xmlns:a16="http://schemas.microsoft.com/office/drawing/2014/main" id="{233FF452-19FE-42E6-9026-65D780C52C28}"/>
              </a:ext>
            </a:extLst>
          </p:cNvPr>
          <p:cNvSpPr txBox="1"/>
          <p:nvPr/>
        </p:nvSpPr>
        <p:spPr>
          <a:xfrm>
            <a:off x="857247" y="2097322"/>
            <a:ext cx="7856728" cy="627864"/>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GB" sz="2400" b="1">
                <a:gradFill>
                  <a:gsLst>
                    <a:gs pos="2917">
                      <a:schemeClr val="tx1"/>
                    </a:gs>
                    <a:gs pos="30000">
                      <a:schemeClr val="tx1"/>
                    </a:gs>
                  </a:gsLst>
                  <a:lin ang="5400000" scaled="0"/>
                </a:gradFill>
                <a:latin typeface="+mj-lt"/>
              </a:rPr>
              <a:t>Region</a:t>
            </a:r>
            <a:r>
              <a:rPr lang="en-GB" sz="2400">
                <a:gradFill>
                  <a:gsLst>
                    <a:gs pos="2917">
                      <a:schemeClr val="tx1"/>
                    </a:gs>
                    <a:gs pos="30000">
                      <a:schemeClr val="tx1"/>
                    </a:gs>
                  </a:gsLst>
                  <a:lin ang="5400000" scaled="0"/>
                </a:gradFill>
                <a:latin typeface="+mj-lt"/>
              </a:rPr>
              <a:t>: </a:t>
            </a:r>
            <a:r>
              <a:rPr lang="en-GB" sz="2400" err="1">
                <a:gradFill>
                  <a:gsLst>
                    <a:gs pos="2917">
                      <a:schemeClr val="tx1"/>
                    </a:gs>
                    <a:gs pos="30000">
                      <a:schemeClr val="tx1"/>
                    </a:gs>
                  </a:gsLst>
                  <a:lin ang="5400000" scaled="0"/>
                </a:gradFill>
                <a:latin typeface="+mj-lt"/>
              </a:rPr>
              <a:t>ie</a:t>
            </a:r>
            <a:r>
              <a:rPr lang="en-GB" sz="2400">
                <a:gradFill>
                  <a:gsLst>
                    <a:gs pos="2917">
                      <a:schemeClr val="tx1"/>
                    </a:gs>
                    <a:gs pos="30000">
                      <a:schemeClr val="tx1"/>
                    </a:gs>
                  </a:gsLst>
                  <a:lin ang="5400000" scaled="0"/>
                </a:gradFill>
                <a:latin typeface="+mj-lt"/>
              </a:rPr>
              <a:t>: West Europe (UK is an option)</a:t>
            </a:r>
          </a:p>
        </p:txBody>
      </p:sp>
      <p:sp>
        <p:nvSpPr>
          <p:cNvPr id="5" name="TextBox 4">
            <a:extLst>
              <a:ext uri="{FF2B5EF4-FFF2-40B4-BE49-F238E27FC236}">
                <a16:creationId xmlns:a16="http://schemas.microsoft.com/office/drawing/2014/main" id="{8902BD4F-9EBC-43C0-AAC2-ED520E37E91C}"/>
              </a:ext>
            </a:extLst>
          </p:cNvPr>
          <p:cNvSpPr txBox="1"/>
          <p:nvPr/>
        </p:nvSpPr>
        <p:spPr>
          <a:xfrm>
            <a:off x="857247" y="2615991"/>
            <a:ext cx="8024115" cy="627864"/>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GB" sz="2400" b="1">
                <a:gradFill>
                  <a:gsLst>
                    <a:gs pos="2917">
                      <a:schemeClr val="tx1"/>
                    </a:gs>
                    <a:gs pos="30000">
                      <a:schemeClr val="tx1"/>
                    </a:gs>
                  </a:gsLst>
                  <a:lin ang="5400000" scaled="0"/>
                </a:gradFill>
                <a:latin typeface="+mj-lt"/>
              </a:rPr>
              <a:t>Service Type : </a:t>
            </a:r>
            <a:r>
              <a:rPr lang="en-GB" sz="2400">
                <a:gradFill>
                  <a:gsLst>
                    <a:gs pos="2917">
                      <a:schemeClr val="tx1"/>
                    </a:gs>
                    <a:gs pos="30000">
                      <a:schemeClr val="tx1"/>
                    </a:gs>
                  </a:gsLst>
                  <a:lin ang="5400000" scaled="0"/>
                </a:gradFill>
                <a:latin typeface="+mj-lt"/>
              </a:rPr>
              <a:t>SQL Server Integration Services</a:t>
            </a:r>
          </a:p>
        </p:txBody>
      </p:sp>
      <p:sp>
        <p:nvSpPr>
          <p:cNvPr id="6" name="TextBox 5">
            <a:extLst>
              <a:ext uri="{FF2B5EF4-FFF2-40B4-BE49-F238E27FC236}">
                <a16:creationId xmlns:a16="http://schemas.microsoft.com/office/drawing/2014/main" id="{2A249AC6-5EB2-44C0-8195-F23A7A4059E9}"/>
              </a:ext>
            </a:extLst>
          </p:cNvPr>
          <p:cNvSpPr txBox="1"/>
          <p:nvPr/>
        </p:nvSpPr>
        <p:spPr>
          <a:xfrm>
            <a:off x="857247" y="3134660"/>
            <a:ext cx="8191502" cy="627864"/>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GB" sz="2400" b="1">
                <a:gradFill>
                  <a:gsLst>
                    <a:gs pos="2917">
                      <a:schemeClr val="tx1"/>
                    </a:gs>
                    <a:gs pos="30000">
                      <a:schemeClr val="tx1"/>
                    </a:gs>
                  </a:gsLst>
                  <a:lin ang="5400000" scaled="0"/>
                </a:gradFill>
                <a:latin typeface="+mj-lt"/>
              </a:rPr>
              <a:t>Tier : </a:t>
            </a:r>
            <a:r>
              <a:rPr lang="en-GB" sz="2000" b="1">
                <a:gradFill>
                  <a:gsLst>
                    <a:gs pos="2917">
                      <a:schemeClr val="tx1"/>
                    </a:gs>
                    <a:gs pos="30000">
                      <a:schemeClr val="tx1"/>
                    </a:gs>
                  </a:gsLst>
                  <a:lin ang="5400000" scaled="0"/>
                </a:gradFill>
                <a:latin typeface="+mj-lt"/>
                <a:hlinkClick r:id="rId3"/>
              </a:rPr>
              <a:t>Standard or Enterprise</a:t>
            </a:r>
            <a:endParaRPr lang="en-GB" sz="2400">
              <a:gradFill>
                <a:gsLst>
                  <a:gs pos="2917">
                    <a:schemeClr val="tx1"/>
                  </a:gs>
                  <a:gs pos="30000">
                    <a:schemeClr val="tx1"/>
                  </a:gs>
                </a:gsLst>
                <a:lin ang="5400000" scaled="0"/>
              </a:gradFill>
              <a:latin typeface="+mj-lt"/>
            </a:endParaRPr>
          </a:p>
        </p:txBody>
      </p:sp>
      <p:sp>
        <p:nvSpPr>
          <p:cNvPr id="7" name="TextBox 6">
            <a:extLst>
              <a:ext uri="{FF2B5EF4-FFF2-40B4-BE49-F238E27FC236}">
                <a16:creationId xmlns:a16="http://schemas.microsoft.com/office/drawing/2014/main" id="{B659467C-19D4-438E-B040-609B830AC9E3}"/>
              </a:ext>
            </a:extLst>
          </p:cNvPr>
          <p:cNvSpPr txBox="1"/>
          <p:nvPr/>
        </p:nvSpPr>
        <p:spPr>
          <a:xfrm>
            <a:off x="857247" y="3653329"/>
            <a:ext cx="9823528" cy="627864"/>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GB" sz="2400" b="1">
                <a:gradFill>
                  <a:gsLst>
                    <a:gs pos="2917">
                      <a:schemeClr val="tx1"/>
                    </a:gs>
                    <a:gs pos="30000">
                      <a:schemeClr val="tx1"/>
                    </a:gs>
                  </a:gsLst>
                  <a:lin ang="5400000" scaled="0"/>
                </a:gradFill>
                <a:latin typeface="+mj-lt"/>
              </a:rPr>
              <a:t>Instance: </a:t>
            </a:r>
            <a:r>
              <a:rPr lang="en-GB" sz="2400">
                <a:gradFill>
                  <a:gsLst>
                    <a:gs pos="2917">
                      <a:schemeClr val="tx1"/>
                    </a:gs>
                    <a:gs pos="30000">
                      <a:schemeClr val="tx1"/>
                    </a:gs>
                  </a:gsLst>
                  <a:lin ang="5400000" scaled="0"/>
                </a:gradFill>
                <a:latin typeface="+mj-lt"/>
              </a:rPr>
              <a:t>DV1v2 </a:t>
            </a:r>
            <a:r>
              <a:rPr lang="en-GB" sz="2000">
                <a:gradFill>
                  <a:gsLst>
                    <a:gs pos="2917">
                      <a:schemeClr val="tx1"/>
                    </a:gs>
                    <a:gs pos="30000">
                      <a:schemeClr val="tx1"/>
                    </a:gs>
                  </a:gsLst>
                  <a:lin ang="5400000" scaled="0"/>
                </a:gradFill>
                <a:latin typeface="+mj-lt"/>
              </a:rPr>
              <a:t>(1 Core, 3.5GB RAM) </a:t>
            </a:r>
            <a:r>
              <a:rPr lang="en-GB" sz="2400">
                <a:gradFill>
                  <a:gsLst>
                    <a:gs pos="2917">
                      <a:schemeClr val="tx1"/>
                    </a:gs>
                    <a:gs pos="30000">
                      <a:schemeClr val="tx1"/>
                    </a:gs>
                  </a:gsLst>
                  <a:lin ang="5400000" scaled="0"/>
                </a:gradFill>
                <a:latin typeface="+mj-lt"/>
                <a:sym typeface="Wingdings" panose="05000000000000000000" pitchFamily="2" charset="2"/>
              </a:rPr>
              <a:t> E63v3 </a:t>
            </a:r>
            <a:r>
              <a:rPr lang="en-GB" sz="2000">
                <a:gradFill>
                  <a:gsLst>
                    <a:gs pos="2917">
                      <a:schemeClr val="tx1"/>
                    </a:gs>
                    <a:gs pos="30000">
                      <a:schemeClr val="tx1"/>
                    </a:gs>
                  </a:gsLst>
                  <a:lin ang="5400000" scaled="0"/>
                </a:gradFill>
                <a:latin typeface="+mj-lt"/>
                <a:sym typeface="Wingdings" panose="05000000000000000000" pitchFamily="2" charset="2"/>
              </a:rPr>
              <a:t>(64 Cores, 432 GB RAM)</a:t>
            </a:r>
            <a:endParaRPr lang="en-GB" sz="2400">
              <a:gradFill>
                <a:gsLst>
                  <a:gs pos="2917">
                    <a:schemeClr val="tx1"/>
                  </a:gs>
                  <a:gs pos="30000">
                    <a:schemeClr val="tx1"/>
                  </a:gs>
                </a:gsLst>
                <a:lin ang="5400000" scaled="0"/>
              </a:gradFill>
              <a:latin typeface="+mj-lt"/>
            </a:endParaRPr>
          </a:p>
        </p:txBody>
      </p:sp>
      <p:sp>
        <p:nvSpPr>
          <p:cNvPr id="8" name="TextBox 7">
            <a:extLst>
              <a:ext uri="{FF2B5EF4-FFF2-40B4-BE49-F238E27FC236}">
                <a16:creationId xmlns:a16="http://schemas.microsoft.com/office/drawing/2014/main" id="{2E700C74-AB25-4116-97A5-8160184DA86B}"/>
              </a:ext>
            </a:extLst>
          </p:cNvPr>
          <p:cNvSpPr txBox="1"/>
          <p:nvPr/>
        </p:nvSpPr>
        <p:spPr>
          <a:xfrm>
            <a:off x="857247" y="4171998"/>
            <a:ext cx="9136543" cy="627864"/>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GB" sz="2400" b="1">
                <a:gradFill>
                  <a:gsLst>
                    <a:gs pos="2917">
                      <a:schemeClr val="tx1"/>
                    </a:gs>
                    <a:gs pos="30000">
                      <a:schemeClr val="tx1"/>
                    </a:gs>
                  </a:gsLst>
                  <a:lin ang="5400000" scaled="0"/>
                </a:gradFill>
                <a:latin typeface="+mj-lt"/>
              </a:rPr>
              <a:t>Number of VMs: </a:t>
            </a:r>
            <a:r>
              <a:rPr lang="en-GB" sz="2400">
                <a:gradFill>
                  <a:gsLst>
                    <a:gs pos="2917">
                      <a:schemeClr val="tx1"/>
                    </a:gs>
                    <a:gs pos="30000">
                      <a:schemeClr val="tx1"/>
                    </a:gs>
                  </a:gsLst>
                  <a:lin ang="5400000" scaled="0"/>
                </a:gradFill>
                <a:latin typeface="+mj-lt"/>
              </a:rPr>
              <a:t>1 </a:t>
            </a:r>
            <a:r>
              <a:rPr lang="en-GB" sz="2400">
                <a:gradFill>
                  <a:gsLst>
                    <a:gs pos="2917">
                      <a:schemeClr val="tx1"/>
                    </a:gs>
                    <a:gs pos="30000">
                      <a:schemeClr val="tx1"/>
                    </a:gs>
                  </a:gsLst>
                  <a:lin ang="5400000" scaled="0"/>
                </a:gradFill>
                <a:latin typeface="+mj-lt"/>
                <a:sym typeface="Wingdings" panose="05000000000000000000" pitchFamily="2" charset="2"/>
              </a:rPr>
              <a:t> 10	</a:t>
            </a:r>
            <a:r>
              <a:rPr lang="en-GB" sz="2400" b="1">
                <a:gradFill>
                  <a:gsLst>
                    <a:gs pos="2917">
                      <a:schemeClr val="tx1"/>
                    </a:gs>
                    <a:gs pos="30000">
                      <a:schemeClr val="tx1"/>
                    </a:gs>
                  </a:gsLst>
                  <a:lin ang="5400000" scaled="0"/>
                </a:gradFill>
                <a:latin typeface="+mj-lt"/>
                <a:sym typeface="Wingdings" panose="05000000000000000000" pitchFamily="2" charset="2"/>
              </a:rPr>
              <a:t>	</a:t>
            </a:r>
            <a:endParaRPr lang="en-GB" sz="2400">
              <a:gradFill>
                <a:gsLst>
                  <a:gs pos="2917">
                    <a:schemeClr val="tx1"/>
                  </a:gs>
                  <a:gs pos="30000">
                    <a:schemeClr val="tx1"/>
                  </a:gs>
                </a:gsLst>
                <a:lin ang="5400000" scaled="0"/>
              </a:gradFill>
              <a:latin typeface="+mj-lt"/>
            </a:endParaRPr>
          </a:p>
        </p:txBody>
      </p:sp>
      <p:sp>
        <p:nvSpPr>
          <p:cNvPr id="9" name="Rectangle 8">
            <a:extLst>
              <a:ext uri="{FF2B5EF4-FFF2-40B4-BE49-F238E27FC236}">
                <a16:creationId xmlns:a16="http://schemas.microsoft.com/office/drawing/2014/main" id="{15912B96-C286-4BFF-8DB9-38ED83547432}"/>
              </a:ext>
            </a:extLst>
          </p:cNvPr>
          <p:cNvSpPr/>
          <p:nvPr/>
        </p:nvSpPr>
        <p:spPr>
          <a:xfrm>
            <a:off x="952500" y="4690667"/>
            <a:ext cx="4777434" cy="461665"/>
          </a:xfrm>
          <a:prstGeom prst="rect">
            <a:avLst/>
          </a:prstGeom>
        </p:spPr>
        <p:txBody>
          <a:bodyPr wrap="square">
            <a:spAutoFit/>
          </a:bodyPr>
          <a:lstStyle/>
          <a:p>
            <a:pPr marL="342900" indent="-342900">
              <a:buFont typeface="Arial" panose="020B0604020202020204" pitchFamily="34" charset="0"/>
              <a:buChar char="•"/>
            </a:pPr>
            <a:r>
              <a:rPr lang="en-GB" sz="2400" b="1">
                <a:gradFill>
                  <a:gsLst>
                    <a:gs pos="2917">
                      <a:schemeClr val="tx1"/>
                    </a:gs>
                    <a:gs pos="30000">
                      <a:schemeClr val="tx1"/>
                    </a:gs>
                  </a:gsLst>
                  <a:lin ang="5400000" scaled="0"/>
                </a:gradFill>
                <a:latin typeface="+mj-lt"/>
                <a:sym typeface="Wingdings" panose="05000000000000000000" pitchFamily="2" charset="2"/>
              </a:rPr>
              <a:t>Hours Running per Month *</a:t>
            </a:r>
            <a:endParaRPr lang="en-GB" sz="2400">
              <a:latin typeface="+mj-lt"/>
            </a:endParaRPr>
          </a:p>
        </p:txBody>
      </p:sp>
      <p:sp>
        <p:nvSpPr>
          <p:cNvPr id="10" name="TextBox 9">
            <a:extLst>
              <a:ext uri="{FF2B5EF4-FFF2-40B4-BE49-F238E27FC236}">
                <a16:creationId xmlns:a16="http://schemas.microsoft.com/office/drawing/2014/main" id="{507DCEA5-79A5-488D-92B2-90525F3FB457}"/>
              </a:ext>
            </a:extLst>
          </p:cNvPr>
          <p:cNvSpPr txBox="1"/>
          <p:nvPr/>
        </p:nvSpPr>
        <p:spPr>
          <a:xfrm>
            <a:off x="857247" y="5043138"/>
            <a:ext cx="9136543" cy="627864"/>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GB" sz="2400" b="1">
                <a:gradFill>
                  <a:gsLst>
                    <a:gs pos="2917">
                      <a:schemeClr val="tx1"/>
                    </a:gs>
                    <a:gs pos="30000">
                      <a:schemeClr val="tx1"/>
                    </a:gs>
                  </a:gsLst>
                  <a:lin ang="5400000" scaled="0"/>
                </a:gradFill>
                <a:latin typeface="+mj-lt"/>
              </a:rPr>
              <a:t>AHUB - </a:t>
            </a:r>
            <a:r>
              <a:rPr lang="en-GB" sz="2000" b="1">
                <a:gradFill>
                  <a:gsLst>
                    <a:gs pos="2917">
                      <a:schemeClr val="tx1"/>
                    </a:gs>
                    <a:gs pos="30000">
                      <a:schemeClr val="tx1"/>
                    </a:gs>
                  </a:gsLst>
                  <a:lin ang="5400000" scaled="0"/>
                </a:gradFill>
                <a:latin typeface="+mj-lt"/>
                <a:hlinkClick r:id="rId4"/>
              </a:rPr>
              <a:t>https://azure.microsoft.com/en-us/pricing/hybrid-benefit/</a:t>
            </a:r>
            <a:r>
              <a:rPr lang="en-GB" sz="2400" b="1">
                <a:gradFill>
                  <a:gsLst>
                    <a:gs pos="2917">
                      <a:schemeClr val="tx1"/>
                    </a:gs>
                    <a:gs pos="30000">
                      <a:schemeClr val="tx1"/>
                    </a:gs>
                  </a:gsLst>
                  <a:lin ang="5400000" scaled="0"/>
                </a:gradFill>
                <a:latin typeface="+mj-lt"/>
                <a:sym typeface="Wingdings" panose="05000000000000000000" pitchFamily="2" charset="2"/>
              </a:rPr>
              <a:t> </a:t>
            </a:r>
            <a:endParaRPr lang="en-GB" sz="2400">
              <a:gradFill>
                <a:gsLst>
                  <a:gs pos="2917">
                    <a:schemeClr val="tx1"/>
                  </a:gs>
                  <a:gs pos="30000">
                    <a:schemeClr val="tx1"/>
                  </a:gs>
                </a:gsLst>
                <a:lin ang="5400000" scaled="0"/>
              </a:gradFill>
              <a:latin typeface="+mj-lt"/>
            </a:endParaRPr>
          </a:p>
        </p:txBody>
      </p:sp>
      <p:sp>
        <p:nvSpPr>
          <p:cNvPr id="11" name="TextBox 10">
            <a:extLst>
              <a:ext uri="{FF2B5EF4-FFF2-40B4-BE49-F238E27FC236}">
                <a16:creationId xmlns:a16="http://schemas.microsoft.com/office/drawing/2014/main" id="{234B0813-A069-4E19-B2A8-BB5D3B5B8D18}"/>
              </a:ext>
            </a:extLst>
          </p:cNvPr>
          <p:cNvSpPr txBox="1"/>
          <p:nvPr/>
        </p:nvSpPr>
        <p:spPr>
          <a:xfrm>
            <a:off x="6658708" y="6154615"/>
            <a:ext cx="5158155" cy="544765"/>
          </a:xfrm>
          <a:prstGeom prst="rect">
            <a:avLst/>
          </a:prstGeom>
          <a:noFill/>
        </p:spPr>
        <p:txBody>
          <a:bodyPr wrap="square" lIns="182880" tIns="146304" rIns="182880" bIns="146304" rtlCol="0">
            <a:spAutoFit/>
          </a:bodyPr>
          <a:lstStyle/>
          <a:p>
            <a:pPr lvl="2">
              <a:lnSpc>
                <a:spcPct val="90000"/>
              </a:lnSpc>
              <a:spcAft>
                <a:spcPts val="600"/>
              </a:spcAft>
            </a:pPr>
            <a:r>
              <a:rPr lang="en-GB" i="1">
                <a:gradFill>
                  <a:gsLst>
                    <a:gs pos="2917">
                      <a:schemeClr val="tx1"/>
                    </a:gs>
                    <a:gs pos="30000">
                      <a:schemeClr val="tx1"/>
                    </a:gs>
                  </a:gsLst>
                  <a:lin ang="5400000" scaled="0"/>
                </a:gradFill>
              </a:rPr>
              <a:t>* SSIS IR can take some time to spin up</a:t>
            </a:r>
          </a:p>
        </p:txBody>
      </p:sp>
    </p:spTree>
    <p:extLst>
      <p:ext uri="{BB962C8B-B14F-4D97-AF65-F5344CB8AC3E}">
        <p14:creationId xmlns:p14="http://schemas.microsoft.com/office/powerpoint/2010/main" val="895615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03F33-6150-46D9-837A-452622DD711C}"/>
              </a:ext>
            </a:extLst>
          </p:cNvPr>
          <p:cNvSpPr>
            <a:spLocks noGrp="1"/>
          </p:cNvSpPr>
          <p:nvPr>
            <p:ph type="title"/>
          </p:nvPr>
        </p:nvSpPr>
        <p:spPr/>
        <p:txBody>
          <a:bodyPr/>
          <a:lstStyle/>
          <a:p>
            <a:r>
              <a:rPr lang="en-GB"/>
              <a:t>Demo – Setting up ADF</a:t>
            </a:r>
          </a:p>
        </p:txBody>
      </p:sp>
      <p:sp>
        <p:nvSpPr>
          <p:cNvPr id="3" name="Rectangle 2">
            <a:extLst>
              <a:ext uri="{FF2B5EF4-FFF2-40B4-BE49-F238E27FC236}">
                <a16:creationId xmlns:a16="http://schemas.microsoft.com/office/drawing/2014/main" id="{2C3CDF47-8B99-4A60-9C79-91462B659A14}"/>
              </a:ext>
            </a:extLst>
          </p:cNvPr>
          <p:cNvSpPr/>
          <p:nvPr/>
        </p:nvSpPr>
        <p:spPr>
          <a:xfrm>
            <a:off x="4676028" y="4695878"/>
            <a:ext cx="7372619" cy="1354217"/>
          </a:xfrm>
          <a:prstGeom prst="rect">
            <a:avLst/>
          </a:prstGeom>
        </p:spPr>
        <p:txBody>
          <a:bodyPr wrap="square">
            <a:spAutoFit/>
          </a:bodyPr>
          <a:lstStyle/>
          <a:p>
            <a:r>
              <a:rPr lang="en-GB" sz="1600">
                <a:hlinkClick r:id="rId2"/>
              </a:rPr>
              <a:t>https://docs.microsoft.com/en-gb/azure/data-factory/introduction</a:t>
            </a:r>
            <a:endParaRPr lang="en-GB" sz="1600"/>
          </a:p>
          <a:p>
            <a:endParaRPr lang="en-GB" sz="1600"/>
          </a:p>
          <a:p>
            <a:r>
              <a:rPr lang="en-GB" sz="1600">
                <a:hlinkClick r:id="rId3"/>
              </a:rPr>
              <a:t>https://docs.microsoft.com/en-gb/azure/data-factory/tutorial-deploy-ssis-packages-azure</a:t>
            </a:r>
            <a:endParaRPr lang="en-GB" sz="1600"/>
          </a:p>
          <a:p>
            <a:endParaRPr lang="en-GB"/>
          </a:p>
        </p:txBody>
      </p:sp>
      <p:sp>
        <p:nvSpPr>
          <p:cNvPr id="4" name="Rectangle 3">
            <a:extLst>
              <a:ext uri="{FF2B5EF4-FFF2-40B4-BE49-F238E27FC236}">
                <a16:creationId xmlns:a16="http://schemas.microsoft.com/office/drawing/2014/main" id="{B9B76E4E-5B86-4B0D-BCBE-5537ABAE148E}"/>
              </a:ext>
            </a:extLst>
          </p:cNvPr>
          <p:cNvSpPr/>
          <p:nvPr/>
        </p:nvSpPr>
        <p:spPr>
          <a:xfrm>
            <a:off x="1031376" y="1429843"/>
            <a:ext cx="7692493" cy="1938992"/>
          </a:xfrm>
          <a:prstGeom prst="rect">
            <a:avLst/>
          </a:prstGeom>
        </p:spPr>
        <p:txBody>
          <a:bodyPr wrap="square">
            <a:spAutoFit/>
          </a:bodyPr>
          <a:lstStyle/>
          <a:p>
            <a:pPr marL="514350" indent="-514350">
              <a:buAutoNum type="arabicPeriod"/>
            </a:pPr>
            <a:r>
              <a:rPr lang="en-US" sz="2400"/>
              <a:t>Use web portal to create an Azure Data Factory</a:t>
            </a:r>
          </a:p>
          <a:p>
            <a:pPr marL="514350" indent="-514350">
              <a:buAutoNum type="arabicPeriod"/>
            </a:pPr>
            <a:r>
              <a:rPr lang="en-US" sz="2400"/>
              <a:t>Name: </a:t>
            </a:r>
            <a:r>
              <a:rPr lang="en-US" sz="2400" i="1"/>
              <a:t>hackdatafactory01</a:t>
            </a:r>
          </a:p>
          <a:p>
            <a:pPr marL="514350" indent="-514350">
              <a:buAutoNum type="arabicPeriod"/>
            </a:pPr>
            <a:r>
              <a:rPr lang="en-US" sz="2400"/>
              <a:t>Resource Group: </a:t>
            </a:r>
            <a:r>
              <a:rPr lang="en-US" sz="2400" i="1" err="1"/>
              <a:t>DemoRG</a:t>
            </a:r>
            <a:endParaRPr lang="en-US" sz="2400" i="1"/>
          </a:p>
          <a:p>
            <a:pPr marL="514350" indent="-514350">
              <a:buAutoNum type="arabicPeriod"/>
            </a:pPr>
            <a:r>
              <a:rPr lang="en-US" sz="2400"/>
              <a:t>Version: </a:t>
            </a:r>
            <a:r>
              <a:rPr lang="en-US" sz="2400" i="1"/>
              <a:t>V2</a:t>
            </a:r>
          </a:p>
          <a:p>
            <a:pPr marL="514350" indent="-514350">
              <a:buAutoNum type="arabicPeriod"/>
            </a:pPr>
            <a:r>
              <a:rPr lang="en-US" sz="2400"/>
              <a:t>Location: </a:t>
            </a:r>
            <a:r>
              <a:rPr lang="en-US" sz="2400" i="1"/>
              <a:t>West Europe</a:t>
            </a:r>
            <a:endParaRPr lang="en-GB" sz="2400" i="1"/>
          </a:p>
        </p:txBody>
      </p:sp>
    </p:spTree>
    <p:extLst>
      <p:ext uri="{BB962C8B-B14F-4D97-AF65-F5344CB8AC3E}">
        <p14:creationId xmlns:p14="http://schemas.microsoft.com/office/powerpoint/2010/main" val="75734623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03F33-6150-46D9-837A-452622DD711C}"/>
              </a:ext>
            </a:extLst>
          </p:cNvPr>
          <p:cNvSpPr>
            <a:spLocks noGrp="1"/>
          </p:cNvSpPr>
          <p:nvPr>
            <p:ph type="title"/>
          </p:nvPr>
        </p:nvSpPr>
        <p:spPr/>
        <p:txBody>
          <a:bodyPr/>
          <a:lstStyle/>
          <a:p>
            <a:r>
              <a:rPr lang="en-GB"/>
              <a:t>Setting up SSIS Runtime</a:t>
            </a:r>
          </a:p>
        </p:txBody>
      </p:sp>
      <p:sp>
        <p:nvSpPr>
          <p:cNvPr id="3" name="Rectangle 2">
            <a:extLst>
              <a:ext uri="{FF2B5EF4-FFF2-40B4-BE49-F238E27FC236}">
                <a16:creationId xmlns:a16="http://schemas.microsoft.com/office/drawing/2014/main" id="{F37ACEF7-5A84-4B3A-AE19-06DE4ED6AAC8}"/>
              </a:ext>
            </a:extLst>
          </p:cNvPr>
          <p:cNvSpPr/>
          <p:nvPr/>
        </p:nvSpPr>
        <p:spPr>
          <a:xfrm>
            <a:off x="6441831" y="6119336"/>
            <a:ext cx="5750169" cy="738664"/>
          </a:xfrm>
          <a:prstGeom prst="rect">
            <a:avLst/>
          </a:prstGeom>
        </p:spPr>
        <p:txBody>
          <a:bodyPr wrap="square">
            <a:spAutoFit/>
          </a:bodyPr>
          <a:lstStyle/>
          <a:p>
            <a:r>
              <a:rPr lang="en-GB" sz="1400">
                <a:hlinkClick r:id="rId2"/>
              </a:rPr>
              <a:t>https://docs.microsoft.com/en-gb/azure/data-factory/tutorial-deploy-ssis-packages-azure#provision-an-azure-ssis-integration-runtime</a:t>
            </a:r>
            <a:endParaRPr lang="en-GB" sz="1400"/>
          </a:p>
          <a:p>
            <a:endParaRPr lang="en-GB" sz="1400"/>
          </a:p>
        </p:txBody>
      </p:sp>
      <p:sp>
        <p:nvSpPr>
          <p:cNvPr id="4" name="Rectangle 3">
            <a:extLst>
              <a:ext uri="{FF2B5EF4-FFF2-40B4-BE49-F238E27FC236}">
                <a16:creationId xmlns:a16="http://schemas.microsoft.com/office/drawing/2014/main" id="{758A331B-1119-4088-8CA7-E6DCCC717CA9}"/>
              </a:ext>
            </a:extLst>
          </p:cNvPr>
          <p:cNvSpPr/>
          <p:nvPr/>
        </p:nvSpPr>
        <p:spPr>
          <a:xfrm>
            <a:off x="955431" y="988172"/>
            <a:ext cx="6096000" cy="5078826"/>
          </a:xfrm>
          <a:prstGeom prst="rect">
            <a:avLst/>
          </a:prstGeom>
        </p:spPr>
        <p:txBody>
          <a:bodyPr>
            <a:spAutoFit/>
          </a:bodyPr>
          <a:lstStyle/>
          <a:p>
            <a:pPr marL="457200" lvl="0" indent="-457200">
              <a:lnSpc>
                <a:spcPct val="107000"/>
              </a:lnSpc>
              <a:spcBef>
                <a:spcPts val="800"/>
              </a:spcBef>
              <a:spcAft>
                <a:spcPts val="0"/>
              </a:spcAft>
              <a:buFont typeface="+mj-lt"/>
              <a:buAutoNum type="arabicPeriod"/>
            </a:pPr>
            <a:r>
              <a:rPr lang="en-GB" sz="2400">
                <a:latin typeface="+mj-lt"/>
                <a:ea typeface="Segoe UI" panose="020B0502040204020203" pitchFamily="34" charset="0"/>
                <a:cs typeface="Times New Roman" panose="02020603050405020304" pitchFamily="18" charset="0"/>
              </a:rPr>
              <a:t>Open the ADF “Author &amp; Monitor” portal</a:t>
            </a:r>
          </a:p>
          <a:p>
            <a:pPr marL="457200" lvl="0" indent="-457200">
              <a:lnSpc>
                <a:spcPct val="107000"/>
              </a:lnSpc>
              <a:spcAft>
                <a:spcPts val="0"/>
              </a:spcAft>
              <a:buFont typeface="+mj-lt"/>
              <a:buAutoNum type="arabicPeriod"/>
            </a:pPr>
            <a:r>
              <a:rPr lang="en-GB" sz="2400">
                <a:latin typeface="+mj-lt"/>
                <a:ea typeface="Segoe UI" panose="020B0502040204020203" pitchFamily="34" charset="0"/>
                <a:cs typeface="Times New Roman" panose="02020603050405020304" pitchFamily="18" charset="0"/>
              </a:rPr>
              <a:t>Configure SSIS Integration using portal</a:t>
            </a:r>
          </a:p>
          <a:p>
            <a:pPr marL="742950" lvl="1" indent="-285750">
              <a:lnSpc>
                <a:spcPct val="107000"/>
              </a:lnSpc>
              <a:spcAft>
                <a:spcPts val="0"/>
              </a:spcAft>
              <a:buFont typeface="Courier New" panose="02070309020205020404" pitchFamily="49" charset="0"/>
              <a:buChar char="o"/>
            </a:pPr>
            <a:r>
              <a:rPr lang="en-GB" sz="1600" b="1">
                <a:latin typeface="+mj-lt"/>
                <a:ea typeface="Segoe UI" panose="020B0502040204020203" pitchFamily="34" charset="0"/>
                <a:cs typeface="Times New Roman" panose="02020603050405020304" pitchFamily="18" charset="0"/>
              </a:rPr>
              <a:t>General Settings</a:t>
            </a:r>
            <a:endParaRPr lang="en-GB" sz="1600">
              <a:latin typeface="+mj-lt"/>
              <a:ea typeface="Segoe UI" panose="020B0502040204020203"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GB" sz="1600">
                <a:latin typeface="+mj-lt"/>
                <a:ea typeface="Segoe UI" panose="020B0502040204020203" pitchFamily="34" charset="0"/>
                <a:cs typeface="Times New Roman" panose="02020603050405020304" pitchFamily="18" charset="0"/>
              </a:rPr>
              <a:t>Name: ssisIntegrationRuntime01</a:t>
            </a:r>
          </a:p>
          <a:p>
            <a:pPr marL="1143000" lvl="2" indent="-228600">
              <a:lnSpc>
                <a:spcPct val="107000"/>
              </a:lnSpc>
              <a:spcAft>
                <a:spcPts val="0"/>
              </a:spcAft>
              <a:buFont typeface="Wingdings" panose="05000000000000000000" pitchFamily="2" charset="2"/>
              <a:buChar char=""/>
            </a:pPr>
            <a:r>
              <a:rPr lang="en-GB" sz="1600">
                <a:latin typeface="+mj-lt"/>
                <a:ea typeface="Segoe UI" panose="020B0502040204020203" pitchFamily="34" charset="0"/>
                <a:cs typeface="Times New Roman" panose="02020603050405020304" pitchFamily="18" charset="0"/>
              </a:rPr>
              <a:t>Location: West Europe</a:t>
            </a:r>
          </a:p>
          <a:p>
            <a:pPr marL="1143000" lvl="2" indent="-228600">
              <a:lnSpc>
                <a:spcPct val="107000"/>
              </a:lnSpc>
              <a:spcAft>
                <a:spcPts val="0"/>
              </a:spcAft>
              <a:buFont typeface="Wingdings" panose="05000000000000000000" pitchFamily="2" charset="2"/>
              <a:buChar char=""/>
            </a:pPr>
            <a:r>
              <a:rPr lang="en-GB" sz="1600">
                <a:latin typeface="+mj-lt"/>
                <a:ea typeface="Segoe UI" panose="020B0502040204020203" pitchFamily="34" charset="0"/>
                <a:cs typeface="Times New Roman" panose="02020603050405020304" pitchFamily="18" charset="0"/>
              </a:rPr>
              <a:t>Node Size: Standard_D1_v2</a:t>
            </a:r>
          </a:p>
          <a:p>
            <a:pPr marL="1143000" lvl="2" indent="-228600">
              <a:lnSpc>
                <a:spcPct val="107000"/>
              </a:lnSpc>
              <a:spcAft>
                <a:spcPts val="0"/>
              </a:spcAft>
              <a:buFont typeface="Wingdings" panose="05000000000000000000" pitchFamily="2" charset="2"/>
              <a:buChar char=""/>
            </a:pPr>
            <a:r>
              <a:rPr lang="en-GB" sz="1600">
                <a:latin typeface="+mj-lt"/>
                <a:ea typeface="Segoe UI" panose="020B0502040204020203" pitchFamily="34" charset="0"/>
                <a:cs typeface="Times New Roman" panose="02020603050405020304" pitchFamily="18" charset="0"/>
              </a:rPr>
              <a:t>Node Number: 1</a:t>
            </a:r>
          </a:p>
          <a:p>
            <a:pPr marL="1143000" lvl="2" indent="-228600">
              <a:lnSpc>
                <a:spcPct val="107000"/>
              </a:lnSpc>
              <a:spcAft>
                <a:spcPts val="0"/>
              </a:spcAft>
              <a:buFont typeface="Wingdings" panose="05000000000000000000" pitchFamily="2" charset="2"/>
              <a:buChar char=""/>
            </a:pPr>
            <a:r>
              <a:rPr lang="en-GB" sz="1600">
                <a:latin typeface="+mj-lt"/>
                <a:ea typeface="Segoe UI" panose="020B0502040204020203" pitchFamily="34" charset="0"/>
                <a:cs typeface="Times New Roman" panose="02020603050405020304" pitchFamily="18" charset="0"/>
              </a:rPr>
              <a:t>Edition: Standard</a:t>
            </a:r>
          </a:p>
          <a:p>
            <a:pPr marL="1143000" lvl="2" indent="-228600">
              <a:lnSpc>
                <a:spcPct val="107000"/>
              </a:lnSpc>
              <a:spcAft>
                <a:spcPts val="0"/>
              </a:spcAft>
              <a:buFont typeface="Wingdings" panose="05000000000000000000" pitchFamily="2" charset="2"/>
              <a:buChar char=""/>
            </a:pPr>
            <a:r>
              <a:rPr lang="en-GB" sz="1600">
                <a:latin typeface="+mj-lt"/>
                <a:ea typeface="Segoe UI" panose="020B0502040204020203" pitchFamily="34" charset="0"/>
                <a:cs typeface="Times New Roman" panose="02020603050405020304" pitchFamily="18" charset="0"/>
              </a:rPr>
              <a:t>AHUB: Yes</a:t>
            </a:r>
          </a:p>
          <a:p>
            <a:pPr marL="742950" lvl="1" indent="-285750">
              <a:lnSpc>
                <a:spcPct val="107000"/>
              </a:lnSpc>
              <a:spcAft>
                <a:spcPts val="0"/>
              </a:spcAft>
              <a:buFont typeface="Courier New" panose="02070309020205020404" pitchFamily="49" charset="0"/>
              <a:buChar char="o"/>
            </a:pPr>
            <a:r>
              <a:rPr lang="en-GB" sz="1600" b="1">
                <a:latin typeface="+mj-lt"/>
                <a:ea typeface="Segoe UI" panose="020B0502040204020203" pitchFamily="34" charset="0"/>
                <a:cs typeface="Times New Roman" panose="02020603050405020304" pitchFamily="18" charset="0"/>
              </a:rPr>
              <a:t>SQL Settings</a:t>
            </a:r>
            <a:endParaRPr lang="en-GB" sz="1600">
              <a:latin typeface="+mj-lt"/>
              <a:ea typeface="Segoe UI" panose="020B0502040204020203"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GB" sz="1600">
                <a:latin typeface="+mj-lt"/>
                <a:ea typeface="Segoe UI" panose="020B0502040204020203" pitchFamily="34" charset="0"/>
                <a:cs typeface="Times New Roman" panose="02020603050405020304" pitchFamily="18" charset="0"/>
              </a:rPr>
              <a:t>Catalog Database Server Endpoint: demomihack01 (Managed Instance)</a:t>
            </a:r>
          </a:p>
          <a:p>
            <a:pPr marL="1143000" lvl="2" indent="-228600">
              <a:lnSpc>
                <a:spcPct val="107000"/>
              </a:lnSpc>
              <a:spcAft>
                <a:spcPts val="0"/>
              </a:spcAft>
              <a:buFont typeface="Wingdings" panose="05000000000000000000" pitchFamily="2" charset="2"/>
              <a:buChar char=""/>
            </a:pPr>
            <a:r>
              <a:rPr lang="en-GB" sz="1600">
                <a:latin typeface="+mj-lt"/>
                <a:ea typeface="Segoe UI" panose="020B0502040204020203" pitchFamily="34" charset="0"/>
                <a:cs typeface="Times New Roman" panose="02020603050405020304" pitchFamily="18" charset="0"/>
              </a:rPr>
              <a:t>SQL Authentication (Can be configured to use AAD)</a:t>
            </a:r>
          </a:p>
          <a:p>
            <a:pPr marL="742950" lvl="1" indent="-285750">
              <a:lnSpc>
                <a:spcPct val="107000"/>
              </a:lnSpc>
              <a:spcAft>
                <a:spcPts val="0"/>
              </a:spcAft>
              <a:buFont typeface="Courier New" panose="02070309020205020404" pitchFamily="49" charset="0"/>
              <a:buChar char="o"/>
            </a:pPr>
            <a:r>
              <a:rPr lang="en-GB" sz="1600" b="1">
                <a:latin typeface="+mj-lt"/>
                <a:ea typeface="Segoe UI" panose="020B0502040204020203" pitchFamily="34" charset="0"/>
                <a:cs typeface="Times New Roman" panose="02020603050405020304" pitchFamily="18" charset="0"/>
              </a:rPr>
              <a:t>Advanced Settings</a:t>
            </a:r>
            <a:endParaRPr lang="en-GB" sz="1600">
              <a:latin typeface="+mj-lt"/>
              <a:ea typeface="Segoe UI" panose="020B0502040204020203"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GB" sz="1600">
                <a:latin typeface="+mj-lt"/>
                <a:ea typeface="Segoe UI" panose="020B0502040204020203" pitchFamily="34" charset="0"/>
                <a:cs typeface="Times New Roman" panose="02020603050405020304" pitchFamily="18" charset="0"/>
              </a:rPr>
              <a:t>Max Parallel Execution per Node: 1</a:t>
            </a:r>
          </a:p>
          <a:p>
            <a:pPr marL="1143000" lvl="2" indent="-228600">
              <a:lnSpc>
                <a:spcPct val="107000"/>
              </a:lnSpc>
              <a:spcAft>
                <a:spcPts val="0"/>
              </a:spcAft>
              <a:buFont typeface="Wingdings" panose="05000000000000000000" pitchFamily="2" charset="2"/>
              <a:buChar char=""/>
            </a:pPr>
            <a:r>
              <a:rPr lang="en-GB" sz="1600">
                <a:latin typeface="+mj-lt"/>
                <a:ea typeface="Segoe UI" panose="020B0502040204020203" pitchFamily="34" charset="0"/>
                <a:cs typeface="Times New Roman" panose="02020603050405020304" pitchFamily="18" charset="0"/>
              </a:rPr>
              <a:t>VNet Name: SQLMI-VNET </a:t>
            </a:r>
          </a:p>
          <a:p>
            <a:pPr marL="1143000" lvl="2" indent="-228600">
              <a:lnSpc>
                <a:spcPct val="107000"/>
              </a:lnSpc>
              <a:spcAft>
                <a:spcPts val="0"/>
              </a:spcAft>
              <a:buFont typeface="Wingdings" panose="05000000000000000000" pitchFamily="2" charset="2"/>
              <a:buChar char=""/>
            </a:pPr>
            <a:r>
              <a:rPr lang="en-GB" sz="1600">
                <a:latin typeface="+mj-lt"/>
                <a:ea typeface="Segoe UI" panose="020B0502040204020203" pitchFamily="34" charset="0"/>
                <a:cs typeface="Times New Roman" panose="02020603050405020304" pitchFamily="18" charset="0"/>
              </a:rPr>
              <a:t>Subnet Name: Management</a:t>
            </a:r>
          </a:p>
          <a:p>
            <a:pPr marL="914400" indent="228600">
              <a:lnSpc>
                <a:spcPct val="107000"/>
              </a:lnSpc>
              <a:spcAft>
                <a:spcPts val="0"/>
              </a:spcAft>
            </a:pPr>
            <a:r>
              <a:rPr lang="en-GB" sz="1600" b="1">
                <a:latin typeface="+mj-lt"/>
                <a:ea typeface="Segoe UI" panose="020B0502040204020203" pitchFamily="34" charset="0"/>
                <a:cs typeface="Times New Roman" panose="02020603050405020304" pitchFamily="18" charset="0"/>
              </a:rPr>
              <a:t>Validate VNET</a:t>
            </a:r>
            <a:endParaRPr lang="en-GB" sz="1600">
              <a:effectLst/>
              <a:latin typeface="+mj-lt"/>
              <a:ea typeface="Segoe UI" panose="020B0502040204020203" pitchFamily="34" charset="0"/>
              <a:cs typeface="Times New Roman" panose="02020603050405020304" pitchFamily="18" charset="0"/>
            </a:endParaRPr>
          </a:p>
        </p:txBody>
      </p:sp>
    </p:spTree>
    <p:extLst>
      <p:ext uri="{BB962C8B-B14F-4D97-AF65-F5344CB8AC3E}">
        <p14:creationId xmlns:p14="http://schemas.microsoft.com/office/powerpoint/2010/main" val="315319265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03F33-6150-46D9-837A-452622DD711C}"/>
              </a:ext>
            </a:extLst>
          </p:cNvPr>
          <p:cNvSpPr>
            <a:spLocks noGrp="1"/>
          </p:cNvSpPr>
          <p:nvPr>
            <p:ph type="title"/>
          </p:nvPr>
        </p:nvSpPr>
        <p:spPr/>
        <p:txBody>
          <a:bodyPr/>
          <a:lstStyle/>
          <a:p>
            <a:r>
              <a:rPr lang="en-GB"/>
              <a:t>Upgrade SSIS Package</a:t>
            </a:r>
          </a:p>
        </p:txBody>
      </p:sp>
      <p:sp>
        <p:nvSpPr>
          <p:cNvPr id="3" name="Rectangle 2">
            <a:extLst>
              <a:ext uri="{FF2B5EF4-FFF2-40B4-BE49-F238E27FC236}">
                <a16:creationId xmlns:a16="http://schemas.microsoft.com/office/drawing/2014/main" id="{C9DB6B31-4284-4EA9-A688-DA080665DCE9}"/>
              </a:ext>
            </a:extLst>
          </p:cNvPr>
          <p:cNvSpPr/>
          <p:nvPr/>
        </p:nvSpPr>
        <p:spPr>
          <a:xfrm>
            <a:off x="4501663" y="5534561"/>
            <a:ext cx="7605346" cy="1323439"/>
          </a:xfrm>
          <a:prstGeom prst="rect">
            <a:avLst/>
          </a:prstGeom>
        </p:spPr>
        <p:txBody>
          <a:bodyPr wrap="square">
            <a:spAutoFit/>
          </a:bodyPr>
          <a:lstStyle/>
          <a:p>
            <a:r>
              <a:rPr lang="en-GB" sz="1600">
                <a:hlinkClick r:id="rId3"/>
              </a:rPr>
              <a:t>https://docs.microsoft.com/en-us/sql/integration-services/install-windows/upgrade-integration-services-packages-using-the-ssis-package-upgrade-wizard?view=sql-server-2017</a:t>
            </a:r>
            <a:endParaRPr lang="en-GB" sz="1600"/>
          </a:p>
          <a:p>
            <a:endParaRPr lang="en-GB" sz="1600"/>
          </a:p>
          <a:p>
            <a:endParaRPr lang="en-GB" sz="1600"/>
          </a:p>
        </p:txBody>
      </p:sp>
      <p:sp>
        <p:nvSpPr>
          <p:cNvPr id="5" name="Rectangle 4">
            <a:extLst>
              <a:ext uri="{FF2B5EF4-FFF2-40B4-BE49-F238E27FC236}">
                <a16:creationId xmlns:a16="http://schemas.microsoft.com/office/drawing/2014/main" id="{F13735C0-45D3-414E-9255-05F3503B352F}"/>
              </a:ext>
            </a:extLst>
          </p:cNvPr>
          <p:cNvSpPr/>
          <p:nvPr/>
        </p:nvSpPr>
        <p:spPr>
          <a:xfrm>
            <a:off x="981807" y="1189177"/>
            <a:ext cx="8531470" cy="3877985"/>
          </a:xfrm>
          <a:prstGeom prst="rect">
            <a:avLst/>
          </a:prstGeom>
        </p:spPr>
        <p:txBody>
          <a:bodyPr wrap="square">
            <a:spAutoFit/>
          </a:bodyPr>
          <a:lstStyle/>
          <a:p>
            <a:pPr marL="457200" indent="-457200">
              <a:buFont typeface="+mj-lt"/>
              <a:buAutoNum type="arabicPeriod"/>
            </a:pPr>
            <a:r>
              <a:rPr lang="en-GB" sz="2400"/>
              <a:t>Demo 2008 SSIS package in Visual Studio 2008 against SQL 2008</a:t>
            </a:r>
          </a:p>
          <a:p>
            <a:pPr marL="914400" lvl="1" indent="-457200">
              <a:buFont typeface="Courier New" panose="02070309020205020404" pitchFamily="49" charset="0"/>
              <a:buChar char="o"/>
            </a:pPr>
            <a:r>
              <a:rPr lang="en-GB"/>
              <a:t>Check it populated tables in data warehouse</a:t>
            </a:r>
          </a:p>
          <a:p>
            <a:pPr marL="457200" indent="-457200">
              <a:buFont typeface="+mj-lt"/>
              <a:buAutoNum type="arabicPeriod"/>
            </a:pPr>
            <a:endParaRPr lang="en-GB" sz="2400"/>
          </a:p>
          <a:p>
            <a:pPr marL="457200" indent="-457200">
              <a:buFont typeface="+mj-lt"/>
              <a:buAutoNum type="arabicPeriod"/>
            </a:pPr>
            <a:r>
              <a:rPr lang="en-GB" sz="2400"/>
              <a:t>Open 2008 Visual Studio Solution in Visual Studio 2017</a:t>
            </a:r>
          </a:p>
          <a:p>
            <a:pPr marL="914400" lvl="1" indent="-457200">
              <a:buFont typeface="Courier New" panose="02070309020205020404" pitchFamily="49" charset="0"/>
              <a:buChar char="o"/>
            </a:pPr>
            <a:r>
              <a:rPr lang="en-GB"/>
              <a:t>Issues and remedial work will be required</a:t>
            </a:r>
          </a:p>
          <a:p>
            <a:pPr marL="1371600" lvl="2" indent="-457200">
              <a:buFont typeface="Wingdings" panose="05000000000000000000" pitchFamily="2" charset="2"/>
              <a:buChar char="§"/>
            </a:pPr>
            <a:r>
              <a:rPr lang="en-GB"/>
              <a:t>Package Deployment model will need to be upgraded to Project Deployment Model</a:t>
            </a:r>
          </a:p>
          <a:p>
            <a:pPr marL="1371600" lvl="2" indent="-457200">
              <a:buFont typeface="Wingdings" panose="05000000000000000000" pitchFamily="2" charset="2"/>
              <a:buChar char="§"/>
            </a:pPr>
            <a:r>
              <a:rPr lang="en-GB"/>
              <a:t>Update connections strings</a:t>
            </a:r>
          </a:p>
          <a:p>
            <a:pPr marL="1371600" lvl="2" indent="-457200">
              <a:buFont typeface="Wingdings" panose="05000000000000000000" pitchFamily="2" charset="2"/>
              <a:buChar char="§"/>
            </a:pPr>
            <a:r>
              <a:rPr lang="en-GB"/>
              <a:t>Convert connection to Project Connections</a:t>
            </a:r>
          </a:p>
          <a:p>
            <a:pPr marL="1371600" lvl="2" indent="-457200">
              <a:buFont typeface="Wingdings" panose="05000000000000000000" pitchFamily="2" charset="2"/>
              <a:buChar char="§"/>
            </a:pPr>
            <a:endParaRPr lang="en-GB"/>
          </a:p>
          <a:p>
            <a:pPr marL="457200" indent="-457200">
              <a:buFont typeface="+mj-lt"/>
              <a:buAutoNum type="arabicPeriod"/>
            </a:pPr>
            <a:r>
              <a:rPr lang="en-GB" sz="2400"/>
              <a:t>Test Upgraded Package against Managed Instance</a:t>
            </a:r>
          </a:p>
        </p:txBody>
      </p:sp>
      <p:pic>
        <p:nvPicPr>
          <p:cNvPr id="6" name="Picture 5" descr="A picture containing object&#10;&#10;Description automatically generated">
            <a:extLst>
              <a:ext uri="{FF2B5EF4-FFF2-40B4-BE49-F238E27FC236}">
                <a16:creationId xmlns:a16="http://schemas.microsoft.com/office/drawing/2014/main" id="{1F85AAF0-2010-4708-8463-2316DBB82A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20337" y="2344465"/>
            <a:ext cx="1677046" cy="1683727"/>
          </a:xfrm>
          <a:prstGeom prst="rect">
            <a:avLst/>
          </a:prstGeom>
        </p:spPr>
      </p:pic>
    </p:spTree>
    <p:extLst>
      <p:ext uri="{BB962C8B-B14F-4D97-AF65-F5344CB8AC3E}">
        <p14:creationId xmlns:p14="http://schemas.microsoft.com/office/powerpoint/2010/main" val="1560994317"/>
      </p:ext>
    </p:extLst>
  </p:cSld>
  <p:clrMapOvr>
    <a:masterClrMapping/>
  </p:clrMapOvr>
  <p:transition>
    <p:fade/>
  </p:transition>
</p:sld>
</file>

<file path=ppt/theme/theme1.xml><?xml version="1.0" encoding="utf-8"?>
<a:theme xmlns:a="http://schemas.openxmlformats.org/drawingml/2006/main" name="Modernisation Hack">
  <a:themeElements>
    <a:clrScheme name="Windows blue">
      <a:dk1>
        <a:srgbClr val="505050"/>
      </a:dk1>
      <a:lt1>
        <a:srgbClr val="FFFFFF"/>
      </a:lt1>
      <a:dk2>
        <a:srgbClr val="0078D7"/>
      </a:dk2>
      <a:lt2>
        <a:srgbClr val="00BCF2"/>
      </a:lt2>
      <a:accent1>
        <a:srgbClr val="002050"/>
      </a:accent1>
      <a:accent2>
        <a:srgbClr val="B4009E"/>
      </a:accent2>
      <a:accent3>
        <a:srgbClr val="107C10"/>
      </a:accent3>
      <a:accent4>
        <a:srgbClr val="5C2D91"/>
      </a:accent4>
      <a:accent5>
        <a:srgbClr val="008272"/>
      </a:accent5>
      <a:accent6>
        <a:srgbClr val="D83B01"/>
      </a:accent6>
      <a:hlink>
        <a:srgbClr val="0078D7"/>
      </a:hlink>
      <a:folHlink>
        <a:srgbClr val="0078D7"/>
      </a:folHlink>
    </a:clrScheme>
    <a:fontScheme name="Segoe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2"/>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QL Modernisation Hackathon - Presenter Template" id="{B09684E7-ECB0-43F9-896D-B8B2D4F5A739}" vid="{BE5893EB-1554-478F-A1F6-92090009D3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C401857AE626F41934C6DCEF9B0AE0D" ma:contentTypeVersion="8" ma:contentTypeDescription="Create a new document." ma:contentTypeScope="" ma:versionID="38b3c4c960a33fc6cacd3b771e6c13a4">
  <xsd:schema xmlns:xsd="http://www.w3.org/2001/XMLSchema" xmlns:xs="http://www.w3.org/2001/XMLSchema" xmlns:p="http://schemas.microsoft.com/office/2006/metadata/properties" xmlns:ns2="84d86133-1d7a-47e2-98a2-293c1072e4af" targetNamespace="http://schemas.microsoft.com/office/2006/metadata/properties" ma:root="true" ma:fieldsID="8cac653a26ca1e6605a4e8c868eebb90" ns2:_="">
    <xsd:import namespace="84d86133-1d7a-47e2-98a2-293c1072e4a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4d86133-1d7a-47e2-98a2-293c1072e4a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F430353-1109-4342-B0AC-8FC04F152A8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4d86133-1d7a-47e2-98a2-293c1072e4a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2463F2E-4455-4916-9FA9-EF0107ECAF86}">
  <ds:schemaRefs>
    <ds:schemaRef ds:uri="http://schemas.microsoft.com/sharepoint/v3/contenttype/forms"/>
  </ds:schemaRefs>
</ds:datastoreItem>
</file>

<file path=customXml/itemProps3.xml><?xml version="1.0" encoding="utf-8"?>
<ds:datastoreItem xmlns:ds="http://schemas.openxmlformats.org/officeDocument/2006/customXml" ds:itemID="{B2DF4827-CA84-4701-A9D7-2E2F6FF6E246}">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SQL Modernisation -SSIS lift and shift</Template>
  <TotalTime>31</TotalTime>
  <Words>3836</Words>
  <Application>Microsoft Office PowerPoint</Application>
  <PresentationFormat>Widescreen</PresentationFormat>
  <Paragraphs>283</Paragraphs>
  <Slides>17</Slides>
  <Notes>7</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Arial</vt:lpstr>
      <vt:lpstr>Calibri</vt:lpstr>
      <vt:lpstr>Consolas</vt:lpstr>
      <vt:lpstr>Courier New</vt:lpstr>
      <vt:lpstr>Segoe UI</vt:lpstr>
      <vt:lpstr>Segoe UI Light</vt:lpstr>
      <vt:lpstr>Segoe UI Semibold</vt:lpstr>
      <vt:lpstr>Segoe UI Semilight</vt:lpstr>
      <vt:lpstr>Wingdings</vt:lpstr>
      <vt:lpstr>Modernisation Hack</vt:lpstr>
      <vt:lpstr>Moving SSIS to Azure Migrating SSIS packages to the SSIS Runtime in Data Factory</vt:lpstr>
      <vt:lpstr>Table of Contents</vt:lpstr>
      <vt:lpstr>PowerPoint Presentation</vt:lpstr>
      <vt:lpstr>What is required to run SSIS in Azure?</vt:lpstr>
      <vt:lpstr>What is required to run SSIS in Azure?</vt:lpstr>
      <vt:lpstr>Pricing up the solution</vt:lpstr>
      <vt:lpstr>Demo – Setting up ADF</vt:lpstr>
      <vt:lpstr>Setting up SSIS Runtime</vt:lpstr>
      <vt:lpstr>Upgrade SSIS Package</vt:lpstr>
      <vt:lpstr>Deploy SSIS package to SSISDB</vt:lpstr>
      <vt:lpstr>Scheduling an SSIS Package  using SQL Jobs</vt:lpstr>
      <vt:lpstr>Scheduling as SSIS Package USING ADF</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Moving SSIS to Azure Migrating SSIS packages to the SSIS Runtime in Data Factory</dc:title>
  <dc:creator>Steve Chester</dc:creator>
  <cp:lastModifiedBy>Mark Jones</cp:lastModifiedBy>
  <cp:revision>3</cp:revision>
  <dcterms:created xsi:type="dcterms:W3CDTF">2019-02-20T09:51:31Z</dcterms:created>
  <dcterms:modified xsi:type="dcterms:W3CDTF">2019-11-27T14:03:24Z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0x0101004C401857AE626F41934C6DCEF9B0AE0D</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freder@microsoft.com</vt:lpwstr>
  </property>
  <property fmtid="{D5CDD505-2E9C-101B-9397-08002B2CF9AE}" pid="7" name="MSIP_Label_f42aa342-8706-4288-bd11-ebb85995028c_SetDate">
    <vt:lpwstr>2017-08-28T10:04:36.7027373-07:00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y fmtid="{D5CDD505-2E9C-101B-9397-08002B2CF9AE}" pid="12" name="_dlc_policyId">
    <vt:lpwstr>0x0101000E4CB7077FEE4FF7AE86D4A500EEC780030016C849C62B10EB41ACA8C7EEDEF40BB20099ECF64382448D48A56095091C66B1A9|-661092312</vt:lpwstr>
  </property>
  <property fmtid="{D5CDD505-2E9C-101B-9397-08002B2CF9AE}" pid="13" name="ItemRetentionFormula">
    <vt:lpwstr>&lt;formula id="Microsoft.Office.RecordsManagement.PolicyFeatures.Expiration.Formula.BuiltIn"&gt;&lt;number&gt;0&lt;/number&gt;&lt;property&gt;Expire_x005f_x0020_Review&lt;/property&gt;&lt;propertyId&gt;4efb7b69-53dd-4711-a372-96a7c80c7a38&lt;/propertyId&gt;&lt;period&gt;days&lt;/period&gt;&lt;/formula&gt;</vt:lpwstr>
  </property>
  <property fmtid="{D5CDD505-2E9C-101B-9397-08002B2CF9AE}" pid="14" name="_dlc_DocIdItemGuid">
    <vt:lpwstr>a43604a8-10dc-423b-9493-d2f3accb2c8f</vt:lpwstr>
  </property>
  <property fmtid="{D5CDD505-2E9C-101B-9397-08002B2CF9AE}" pid="15" name="of67e5d4b76f4a9db8769983fda9cec0">
    <vt:lpwstr/>
  </property>
  <property fmtid="{D5CDD505-2E9C-101B-9397-08002B2CF9AE}" pid="16" name="TaxKeyword">
    <vt:lpwstr/>
  </property>
  <property fmtid="{D5CDD505-2E9C-101B-9397-08002B2CF9AE}" pid="17" name="NewsType">
    <vt:lpwstr/>
  </property>
  <property fmtid="{D5CDD505-2E9C-101B-9397-08002B2CF9AE}" pid="18" name="Region">
    <vt:lpwstr/>
  </property>
  <property fmtid="{D5CDD505-2E9C-101B-9397-08002B2CF9AE}" pid="19" name="ItemType">
    <vt:lpwstr>107;#sales guides|dbc0d3ee-e678-45c3-b9bf-fe10a3ea9eb5;#13;#exclude from search|c615713c-3fa7-4da8-a67d-e8af8fbda013</vt:lpwstr>
  </property>
  <property fmtid="{D5CDD505-2E9C-101B-9397-08002B2CF9AE}" pid="20" name="Confidentiality">
    <vt:lpwstr>5;#Microsoft confidential|461efa83-0283-486a-a8d5-943328f3693f</vt:lpwstr>
  </property>
  <property fmtid="{D5CDD505-2E9C-101B-9397-08002B2CF9AE}" pid="21" name="Industries">
    <vt:lpwstr/>
  </property>
  <property fmtid="{D5CDD505-2E9C-101B-9397-08002B2CF9AE}" pid="22" name="MSProducts">
    <vt:lpwstr/>
  </property>
  <property fmtid="{D5CDD505-2E9C-101B-9397-08002B2CF9AE}" pid="23" name="Competitors">
    <vt:lpwstr/>
  </property>
  <property fmtid="{D5CDD505-2E9C-101B-9397-08002B2CF9AE}" pid="24" name="SMSGDomain">
    <vt:lpwstr>82;#SQL Server Domain|0c0f1824-39dc-4b26-8c74-eff4364b812b;#22;#Server and Tools Business|6783548d-8609-4f97-be4a-4ca2616905a6;#21;#Intelligent Cloud|adc2fe87-c79a-4ded-a449-3f86b954069d;#20;#Microsoft Azure Domain|d600a391-d529-4311-892b-2c05c1ab2538</vt:lpwstr>
  </property>
  <property fmtid="{D5CDD505-2E9C-101B-9397-08002B2CF9AE}" pid="25" name="ExperienceContentType">
    <vt:lpwstr/>
  </property>
  <property fmtid="{D5CDD505-2E9C-101B-9397-08002B2CF9AE}" pid="26" name="BusinessArchitecture">
    <vt:lpwstr/>
  </property>
  <property fmtid="{D5CDD505-2E9C-101B-9397-08002B2CF9AE}" pid="27" name="Products">
    <vt:lpwstr>73;#Microsoft SQL Server|261ba873-f3ab-420e-96d6-e3004596a551;#2218;#Azure Data Factory|fdd46938-00cb-4956-a9bd-9ee636ecbeaa</vt:lpwstr>
  </property>
  <property fmtid="{D5CDD505-2E9C-101B-9397-08002B2CF9AE}" pid="28" name="EnterpriseDomainTags">
    <vt:lpwstr/>
  </property>
  <property fmtid="{D5CDD505-2E9C-101B-9397-08002B2CF9AE}" pid="29" name="j3562c58ee414e028925bc902cfc01a1">
    <vt:lpwstr/>
  </property>
  <property fmtid="{D5CDD505-2E9C-101B-9397-08002B2CF9AE}" pid="30" name="Segments">
    <vt:lpwstr/>
  </property>
  <property fmtid="{D5CDD505-2E9C-101B-9397-08002B2CF9AE}" pid="31" name="Partners">
    <vt:lpwstr/>
  </property>
  <property fmtid="{D5CDD505-2E9C-101B-9397-08002B2CF9AE}" pid="32" name="ActivitiesAndPrograms">
    <vt:lpwstr/>
  </property>
  <property fmtid="{D5CDD505-2E9C-101B-9397-08002B2CF9AE}" pid="33" name="l6f004f21209409da86a713c0f24627d">
    <vt:lpwstr/>
  </property>
  <property fmtid="{D5CDD505-2E9C-101B-9397-08002B2CF9AE}" pid="34" name="la4444b61d19467597d63190b69ac227">
    <vt:lpwstr/>
  </property>
  <property fmtid="{D5CDD505-2E9C-101B-9397-08002B2CF9AE}" pid="35" name="Topics">
    <vt:lpwstr>29;#features|94b87768-f145-4764-adbd-fec700e47348</vt:lpwstr>
  </property>
  <property fmtid="{D5CDD505-2E9C-101B-9397-08002B2CF9AE}" pid="36" name="Groups">
    <vt:lpwstr>399;#SQL Server Marketing|bb7921b3-c1d8-4da4-b894-8b6075d9546d</vt:lpwstr>
  </property>
  <property fmtid="{D5CDD505-2E9C-101B-9397-08002B2CF9AE}" pid="37" name="MSProductsTaxHTField0">
    <vt:lpwstr/>
  </property>
  <property fmtid="{D5CDD505-2E9C-101B-9397-08002B2CF9AE}" pid="38" name="Languages">
    <vt:lpwstr/>
  </property>
  <property fmtid="{D5CDD505-2E9C-101B-9397-08002B2CF9AE}" pid="39" name="e8080b0481964c759b2c36ae49591b31">
    <vt:lpwstr/>
  </property>
  <property fmtid="{D5CDD505-2E9C-101B-9397-08002B2CF9AE}" pid="40" name="TechnicalLevel">
    <vt:lpwstr/>
  </property>
  <property fmtid="{D5CDD505-2E9C-101B-9397-08002B2CF9AE}" pid="41" name="Audiences">
    <vt:lpwstr/>
  </property>
  <property fmtid="{D5CDD505-2E9C-101B-9397-08002B2CF9AE}" pid="42" name="ldac8aee9d1f469e8cd8c3f8d6a615f2">
    <vt:lpwstr/>
  </property>
  <property fmtid="{D5CDD505-2E9C-101B-9397-08002B2CF9AE}" pid="43" name="EmployeeRole">
    <vt:lpwstr/>
  </property>
  <property fmtid="{D5CDD505-2E9C-101B-9397-08002B2CF9AE}" pid="44" name="NewsTopic">
    <vt:lpwstr/>
  </property>
  <property fmtid="{D5CDD505-2E9C-101B-9397-08002B2CF9AE}" pid="45" name="Roles">
    <vt:lpwstr/>
  </property>
  <property fmtid="{D5CDD505-2E9C-101B-9397-08002B2CF9AE}" pid="46" name="NewsSource">
    <vt:lpwstr/>
  </property>
  <property fmtid="{D5CDD505-2E9C-101B-9397-08002B2CF9AE}" pid="47" name="SMSGTags">
    <vt:lpwstr/>
  </property>
  <property fmtid="{D5CDD505-2E9C-101B-9397-08002B2CF9AE}" pid="48" name="MSPhysicalGeography">
    <vt:lpwstr/>
  </property>
  <property fmtid="{D5CDD505-2E9C-101B-9397-08002B2CF9AE}" pid="49" name="_docset_NoMedatataSyncRequired">
    <vt:lpwstr>False</vt:lpwstr>
  </property>
  <property fmtid="{D5CDD505-2E9C-101B-9397-08002B2CF9AE}" pid="50" name="Order">
    <vt:r8>7800</vt:r8>
  </property>
  <property fmtid="{D5CDD505-2E9C-101B-9397-08002B2CF9AE}" pid="51" name="xd_ProgID">
    <vt:lpwstr/>
  </property>
  <property fmtid="{D5CDD505-2E9C-101B-9397-08002B2CF9AE}" pid="52" name="_SourceUrl">
    <vt:lpwstr/>
  </property>
  <property fmtid="{D5CDD505-2E9C-101B-9397-08002B2CF9AE}" pid="53" name="_SharedFileIndex">
    <vt:lpwstr/>
  </property>
  <property fmtid="{D5CDD505-2E9C-101B-9397-08002B2CF9AE}" pid="54" name="ComplianceAssetId">
    <vt:lpwstr/>
  </property>
  <property fmtid="{D5CDD505-2E9C-101B-9397-08002B2CF9AE}" pid="55" name="TemplateUrl">
    <vt:lpwstr/>
  </property>
  <property fmtid="{D5CDD505-2E9C-101B-9397-08002B2CF9AE}" pid="56" name="xd_Signature">
    <vt:bool>false</vt:bool>
  </property>
</Properties>
</file>