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0" r:id="rId4"/>
    <p:sldId id="257" r:id="rId5"/>
    <p:sldId id="258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/>
    <p:restoredTop sz="94704"/>
  </p:normalViewPr>
  <p:slideViewPr>
    <p:cSldViewPr snapToGrid="0" snapToObjects="1">
      <p:cViewPr>
        <p:scale>
          <a:sx n="91" d="100"/>
          <a:sy n="91" d="100"/>
        </p:scale>
        <p:origin x="5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F24D2-084D-4C5F-8F47-503EDE8646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84751A-5647-4A33-BD82-C68C86AAF5C5}">
      <dgm:prSet/>
      <dgm:spPr/>
      <dgm:t>
        <a:bodyPr/>
        <a:lstStyle/>
        <a:p>
          <a:r>
            <a:rPr lang="en-US"/>
            <a:t>Your score is the most important factor in determining your grade</a:t>
          </a:r>
        </a:p>
      </dgm:t>
    </dgm:pt>
    <dgm:pt modelId="{A2406A38-A78F-4E76-B2DA-F96EB39AC167}" type="parTrans" cxnId="{5FD6251E-6307-402A-91CB-9088812AA232}">
      <dgm:prSet/>
      <dgm:spPr/>
      <dgm:t>
        <a:bodyPr/>
        <a:lstStyle/>
        <a:p>
          <a:endParaRPr lang="en-US"/>
        </a:p>
      </dgm:t>
    </dgm:pt>
    <dgm:pt modelId="{15B0051F-5B23-4137-BABB-A887E5A37DC5}" type="sibTrans" cxnId="{5FD6251E-6307-402A-91CB-9088812AA232}">
      <dgm:prSet/>
      <dgm:spPr/>
      <dgm:t>
        <a:bodyPr/>
        <a:lstStyle/>
        <a:p>
          <a:endParaRPr lang="en-US"/>
        </a:p>
      </dgm:t>
    </dgm:pt>
    <dgm:pt modelId="{BEF6788D-E098-4E7F-88D1-277613AC187F}">
      <dgm:prSet/>
      <dgm:spPr/>
      <dgm:t>
        <a:bodyPr/>
        <a:lstStyle/>
        <a:p>
          <a:r>
            <a:rPr lang="en-US"/>
            <a:t>ALWAYS asking questions lowers your grade</a:t>
          </a:r>
        </a:p>
      </dgm:t>
    </dgm:pt>
    <dgm:pt modelId="{1DD13023-9284-4552-B808-B83E46506005}" type="parTrans" cxnId="{A7E8B03E-25B7-460A-92F1-761FC377C47A}">
      <dgm:prSet/>
      <dgm:spPr/>
      <dgm:t>
        <a:bodyPr/>
        <a:lstStyle/>
        <a:p>
          <a:endParaRPr lang="en-US"/>
        </a:p>
      </dgm:t>
    </dgm:pt>
    <dgm:pt modelId="{C704B0DC-D52C-47A2-ABC9-DECCCDDA4D83}" type="sibTrans" cxnId="{A7E8B03E-25B7-460A-92F1-761FC377C47A}">
      <dgm:prSet/>
      <dgm:spPr/>
      <dgm:t>
        <a:bodyPr/>
        <a:lstStyle/>
        <a:p>
          <a:endParaRPr lang="en-US"/>
        </a:p>
      </dgm:t>
    </dgm:pt>
    <dgm:pt modelId="{693A1BCB-5F76-42C3-A2ED-34AD0A35DF55}">
      <dgm:prSet/>
      <dgm:spPr/>
      <dgm:t>
        <a:bodyPr/>
        <a:lstStyle/>
        <a:p>
          <a:r>
            <a:rPr lang="en-US" dirty="0"/>
            <a:t>FREQUENTLY go on your smartphone</a:t>
          </a:r>
        </a:p>
      </dgm:t>
    </dgm:pt>
    <dgm:pt modelId="{D682E3E2-63A5-4ACA-BF50-B1C8A4C88A55}" type="parTrans" cxnId="{3140BE83-B876-4812-853F-78BFEC7E9972}">
      <dgm:prSet/>
      <dgm:spPr/>
      <dgm:t>
        <a:bodyPr/>
        <a:lstStyle/>
        <a:p>
          <a:endParaRPr lang="en-US"/>
        </a:p>
      </dgm:t>
    </dgm:pt>
    <dgm:pt modelId="{C2CD3884-76FA-4A41-997A-0DE46AE9726B}" type="sibTrans" cxnId="{3140BE83-B876-4812-853F-78BFEC7E9972}">
      <dgm:prSet/>
      <dgm:spPr/>
      <dgm:t>
        <a:bodyPr/>
        <a:lstStyle/>
        <a:p>
          <a:endParaRPr lang="en-US"/>
        </a:p>
      </dgm:t>
    </dgm:pt>
    <dgm:pt modelId="{D61AD1E2-B7C6-47F5-9CCA-6D5A1122541B}">
      <dgm:prSet/>
      <dgm:spPr/>
      <dgm:t>
        <a:bodyPr/>
        <a:lstStyle/>
        <a:p>
          <a:r>
            <a:rPr lang="en-US"/>
            <a:t>Do not NEVER go on your smartphone</a:t>
          </a:r>
        </a:p>
      </dgm:t>
    </dgm:pt>
    <dgm:pt modelId="{A3E90A1D-6745-4E34-B97C-DD4E7AD84045}" type="parTrans" cxnId="{E204F1E2-F043-4B99-97AA-3B7A6F92CA69}">
      <dgm:prSet/>
      <dgm:spPr/>
      <dgm:t>
        <a:bodyPr/>
        <a:lstStyle/>
        <a:p>
          <a:endParaRPr lang="en-US"/>
        </a:p>
      </dgm:t>
    </dgm:pt>
    <dgm:pt modelId="{4E4E0649-2EC0-433C-ACE7-0E4D18D45A37}" type="sibTrans" cxnId="{E204F1E2-F043-4B99-97AA-3B7A6F92CA69}">
      <dgm:prSet/>
      <dgm:spPr/>
      <dgm:t>
        <a:bodyPr/>
        <a:lstStyle/>
        <a:p>
          <a:endParaRPr lang="en-US"/>
        </a:p>
      </dgm:t>
    </dgm:pt>
    <dgm:pt modelId="{89123001-C57D-47CF-8E2A-7E570EB2ABD2}">
      <dgm:prSet/>
      <dgm:spPr/>
      <dgm:t>
        <a:bodyPr/>
        <a:lstStyle/>
        <a:p>
          <a:r>
            <a:rPr lang="en-US"/>
            <a:t>Do not ALWAYS leave early </a:t>
          </a:r>
        </a:p>
      </dgm:t>
    </dgm:pt>
    <dgm:pt modelId="{8BD1E21C-9802-49FD-B827-B2B9580ABB77}" type="parTrans" cxnId="{47EC74A1-59F3-47FE-AFFC-EDCA5BA20346}">
      <dgm:prSet/>
      <dgm:spPr/>
      <dgm:t>
        <a:bodyPr/>
        <a:lstStyle/>
        <a:p>
          <a:endParaRPr lang="en-US"/>
        </a:p>
      </dgm:t>
    </dgm:pt>
    <dgm:pt modelId="{32614CAC-BC77-4BEC-8A3A-D575EC75BB14}" type="sibTrans" cxnId="{47EC74A1-59F3-47FE-AFFC-EDCA5BA20346}">
      <dgm:prSet/>
      <dgm:spPr/>
      <dgm:t>
        <a:bodyPr/>
        <a:lstStyle/>
        <a:p>
          <a:endParaRPr lang="en-US"/>
        </a:p>
      </dgm:t>
    </dgm:pt>
    <dgm:pt modelId="{4810D605-17C2-4951-A81F-018EBF42103E}">
      <dgm:prSet/>
      <dgm:spPr/>
      <dgm:t>
        <a:bodyPr/>
        <a:lstStyle/>
        <a:p>
          <a:r>
            <a:rPr lang="en-US"/>
            <a:t>Coming late to class does not affect your grade significantly.</a:t>
          </a:r>
        </a:p>
      </dgm:t>
    </dgm:pt>
    <dgm:pt modelId="{6EFE435E-DE3E-43D6-895F-094810BE9E9A}" type="parTrans" cxnId="{4BEE8157-07DF-4DFB-9CA8-758C24B43908}">
      <dgm:prSet/>
      <dgm:spPr/>
      <dgm:t>
        <a:bodyPr/>
        <a:lstStyle/>
        <a:p>
          <a:endParaRPr lang="en-US"/>
        </a:p>
      </dgm:t>
    </dgm:pt>
    <dgm:pt modelId="{AEEB1219-2907-4837-95F0-AAA585BA8330}" type="sibTrans" cxnId="{4BEE8157-07DF-4DFB-9CA8-758C24B43908}">
      <dgm:prSet/>
      <dgm:spPr/>
      <dgm:t>
        <a:bodyPr/>
        <a:lstStyle/>
        <a:p>
          <a:endParaRPr lang="en-US"/>
        </a:p>
      </dgm:t>
    </dgm:pt>
    <dgm:pt modelId="{E51605A3-7958-6345-A114-7F64991E7EBB}" type="pres">
      <dgm:prSet presAssocID="{D0EF24D2-084D-4C5F-8F47-503EDE864677}" presName="Name0" presStyleCnt="0">
        <dgm:presLayoutVars>
          <dgm:dir/>
          <dgm:resizeHandles val="exact"/>
        </dgm:presLayoutVars>
      </dgm:prSet>
      <dgm:spPr/>
    </dgm:pt>
    <dgm:pt modelId="{477A846A-A4DC-4C40-BC6B-93DF46E4904E}" type="pres">
      <dgm:prSet presAssocID="{7384751A-5647-4A33-BD82-C68C86AAF5C5}" presName="node" presStyleLbl="node1" presStyleIdx="0" presStyleCnt="6">
        <dgm:presLayoutVars>
          <dgm:bulletEnabled val="1"/>
        </dgm:presLayoutVars>
      </dgm:prSet>
      <dgm:spPr/>
    </dgm:pt>
    <dgm:pt modelId="{B88BAE72-E103-944B-BF9F-9BC76210F99D}" type="pres">
      <dgm:prSet presAssocID="{15B0051F-5B23-4137-BABB-A887E5A37DC5}" presName="sibTrans" presStyleLbl="sibTrans1D1" presStyleIdx="0" presStyleCnt="5"/>
      <dgm:spPr/>
    </dgm:pt>
    <dgm:pt modelId="{80FA7245-CFF2-154E-8002-0DA356E860D6}" type="pres">
      <dgm:prSet presAssocID="{15B0051F-5B23-4137-BABB-A887E5A37DC5}" presName="connectorText" presStyleLbl="sibTrans1D1" presStyleIdx="0" presStyleCnt="5"/>
      <dgm:spPr/>
    </dgm:pt>
    <dgm:pt modelId="{702FEC08-D5F3-EB46-A1F4-0B2787EB158A}" type="pres">
      <dgm:prSet presAssocID="{BEF6788D-E098-4E7F-88D1-277613AC187F}" presName="node" presStyleLbl="node1" presStyleIdx="1" presStyleCnt="6">
        <dgm:presLayoutVars>
          <dgm:bulletEnabled val="1"/>
        </dgm:presLayoutVars>
      </dgm:prSet>
      <dgm:spPr/>
    </dgm:pt>
    <dgm:pt modelId="{CA7B995C-260C-8649-BA8D-5502F794D88E}" type="pres">
      <dgm:prSet presAssocID="{C704B0DC-D52C-47A2-ABC9-DECCCDDA4D83}" presName="sibTrans" presStyleLbl="sibTrans1D1" presStyleIdx="1" presStyleCnt="5"/>
      <dgm:spPr/>
    </dgm:pt>
    <dgm:pt modelId="{7517BF80-1786-0942-B335-0A97E42F82D7}" type="pres">
      <dgm:prSet presAssocID="{C704B0DC-D52C-47A2-ABC9-DECCCDDA4D83}" presName="connectorText" presStyleLbl="sibTrans1D1" presStyleIdx="1" presStyleCnt="5"/>
      <dgm:spPr/>
    </dgm:pt>
    <dgm:pt modelId="{9D4CC352-E897-434F-8A38-8DB3E1ED11FA}" type="pres">
      <dgm:prSet presAssocID="{693A1BCB-5F76-42C3-A2ED-34AD0A35DF55}" presName="node" presStyleLbl="node1" presStyleIdx="2" presStyleCnt="6">
        <dgm:presLayoutVars>
          <dgm:bulletEnabled val="1"/>
        </dgm:presLayoutVars>
      </dgm:prSet>
      <dgm:spPr/>
    </dgm:pt>
    <dgm:pt modelId="{C33B6FA3-07CE-8B40-9285-28C0ECC1179A}" type="pres">
      <dgm:prSet presAssocID="{C2CD3884-76FA-4A41-997A-0DE46AE9726B}" presName="sibTrans" presStyleLbl="sibTrans1D1" presStyleIdx="2" presStyleCnt="5"/>
      <dgm:spPr/>
    </dgm:pt>
    <dgm:pt modelId="{4DF44CAF-0973-2E43-BD91-C7F96A9B2A41}" type="pres">
      <dgm:prSet presAssocID="{C2CD3884-76FA-4A41-997A-0DE46AE9726B}" presName="connectorText" presStyleLbl="sibTrans1D1" presStyleIdx="2" presStyleCnt="5"/>
      <dgm:spPr/>
    </dgm:pt>
    <dgm:pt modelId="{913F6169-C1E1-8D48-AD5A-57A3ABCAD86F}" type="pres">
      <dgm:prSet presAssocID="{D61AD1E2-B7C6-47F5-9CCA-6D5A1122541B}" presName="node" presStyleLbl="node1" presStyleIdx="3" presStyleCnt="6">
        <dgm:presLayoutVars>
          <dgm:bulletEnabled val="1"/>
        </dgm:presLayoutVars>
      </dgm:prSet>
      <dgm:spPr/>
    </dgm:pt>
    <dgm:pt modelId="{BE9EFA1F-1C2D-1F48-B8C2-B4672B661798}" type="pres">
      <dgm:prSet presAssocID="{4E4E0649-2EC0-433C-ACE7-0E4D18D45A37}" presName="sibTrans" presStyleLbl="sibTrans1D1" presStyleIdx="3" presStyleCnt="5"/>
      <dgm:spPr/>
    </dgm:pt>
    <dgm:pt modelId="{48622EC7-98F5-D44E-8711-147BE886C986}" type="pres">
      <dgm:prSet presAssocID="{4E4E0649-2EC0-433C-ACE7-0E4D18D45A37}" presName="connectorText" presStyleLbl="sibTrans1D1" presStyleIdx="3" presStyleCnt="5"/>
      <dgm:spPr/>
    </dgm:pt>
    <dgm:pt modelId="{32798FC9-F4E6-624B-BCEF-254AFF68BA4B}" type="pres">
      <dgm:prSet presAssocID="{89123001-C57D-47CF-8E2A-7E570EB2ABD2}" presName="node" presStyleLbl="node1" presStyleIdx="4" presStyleCnt="6">
        <dgm:presLayoutVars>
          <dgm:bulletEnabled val="1"/>
        </dgm:presLayoutVars>
      </dgm:prSet>
      <dgm:spPr/>
    </dgm:pt>
    <dgm:pt modelId="{ADE8BCB7-BAF8-1B47-A90D-0210B8D1D0DA}" type="pres">
      <dgm:prSet presAssocID="{32614CAC-BC77-4BEC-8A3A-D575EC75BB14}" presName="sibTrans" presStyleLbl="sibTrans1D1" presStyleIdx="4" presStyleCnt="5"/>
      <dgm:spPr/>
    </dgm:pt>
    <dgm:pt modelId="{77928B6A-054F-E64A-BE2F-3703B5E46174}" type="pres">
      <dgm:prSet presAssocID="{32614CAC-BC77-4BEC-8A3A-D575EC75BB14}" presName="connectorText" presStyleLbl="sibTrans1D1" presStyleIdx="4" presStyleCnt="5"/>
      <dgm:spPr/>
    </dgm:pt>
    <dgm:pt modelId="{584F3168-29FB-AD47-9FDE-BC3BF65B2FF0}" type="pres">
      <dgm:prSet presAssocID="{4810D605-17C2-4951-A81F-018EBF42103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111E18-951B-E64F-860B-C95CFDC4E902}" type="presOf" srcId="{15B0051F-5B23-4137-BABB-A887E5A37DC5}" destId="{80FA7245-CFF2-154E-8002-0DA356E860D6}" srcOrd="1" destOrd="0" presId="urn:microsoft.com/office/officeart/2016/7/layout/RepeatingBendingProcessNew"/>
    <dgm:cxn modelId="{09549818-C8AA-7A40-BDAA-41F1DA34D11F}" type="presOf" srcId="{C704B0DC-D52C-47A2-ABC9-DECCCDDA4D83}" destId="{CA7B995C-260C-8649-BA8D-5502F794D88E}" srcOrd="0" destOrd="0" presId="urn:microsoft.com/office/officeart/2016/7/layout/RepeatingBendingProcessNew"/>
    <dgm:cxn modelId="{5FD6251E-6307-402A-91CB-9088812AA232}" srcId="{D0EF24D2-084D-4C5F-8F47-503EDE864677}" destId="{7384751A-5647-4A33-BD82-C68C86AAF5C5}" srcOrd="0" destOrd="0" parTransId="{A2406A38-A78F-4E76-B2DA-F96EB39AC167}" sibTransId="{15B0051F-5B23-4137-BABB-A887E5A37DC5}"/>
    <dgm:cxn modelId="{A928E730-38CA-2C43-989E-47D4203A87D4}" type="presOf" srcId="{4E4E0649-2EC0-433C-ACE7-0E4D18D45A37}" destId="{BE9EFA1F-1C2D-1F48-B8C2-B4672B661798}" srcOrd="0" destOrd="0" presId="urn:microsoft.com/office/officeart/2016/7/layout/RepeatingBendingProcessNew"/>
    <dgm:cxn modelId="{50274432-6545-2B4D-858C-6C8DBBE2B68E}" type="presOf" srcId="{32614CAC-BC77-4BEC-8A3A-D575EC75BB14}" destId="{ADE8BCB7-BAF8-1B47-A90D-0210B8D1D0DA}" srcOrd="0" destOrd="0" presId="urn:microsoft.com/office/officeart/2016/7/layout/RepeatingBendingProcessNew"/>
    <dgm:cxn modelId="{A7E8B03E-25B7-460A-92F1-761FC377C47A}" srcId="{D0EF24D2-084D-4C5F-8F47-503EDE864677}" destId="{BEF6788D-E098-4E7F-88D1-277613AC187F}" srcOrd="1" destOrd="0" parTransId="{1DD13023-9284-4552-B808-B83E46506005}" sibTransId="{C704B0DC-D52C-47A2-ABC9-DECCCDDA4D83}"/>
    <dgm:cxn modelId="{4BEE8157-07DF-4DFB-9CA8-758C24B43908}" srcId="{D0EF24D2-084D-4C5F-8F47-503EDE864677}" destId="{4810D605-17C2-4951-A81F-018EBF42103E}" srcOrd="5" destOrd="0" parTransId="{6EFE435E-DE3E-43D6-895F-094810BE9E9A}" sibTransId="{AEEB1219-2907-4837-95F0-AAA585BA8330}"/>
    <dgm:cxn modelId="{36EEC161-C097-B44C-AFD0-0DDA03D3AE5B}" type="presOf" srcId="{693A1BCB-5F76-42C3-A2ED-34AD0A35DF55}" destId="{9D4CC352-E897-434F-8A38-8DB3E1ED11FA}" srcOrd="0" destOrd="0" presId="urn:microsoft.com/office/officeart/2016/7/layout/RepeatingBendingProcessNew"/>
    <dgm:cxn modelId="{F410726C-CEE9-6D4A-BC49-BAFA00332AFE}" type="presOf" srcId="{C2CD3884-76FA-4A41-997A-0DE46AE9726B}" destId="{C33B6FA3-07CE-8B40-9285-28C0ECC1179A}" srcOrd="0" destOrd="0" presId="urn:microsoft.com/office/officeart/2016/7/layout/RepeatingBendingProcessNew"/>
    <dgm:cxn modelId="{4715D46E-6865-F94C-BEA6-4687EDFD40C9}" type="presOf" srcId="{4E4E0649-2EC0-433C-ACE7-0E4D18D45A37}" destId="{48622EC7-98F5-D44E-8711-147BE886C986}" srcOrd="1" destOrd="0" presId="urn:microsoft.com/office/officeart/2016/7/layout/RepeatingBendingProcessNew"/>
    <dgm:cxn modelId="{52DD5A75-472F-744D-AD89-4F9CF81FB84A}" type="presOf" srcId="{15B0051F-5B23-4137-BABB-A887E5A37DC5}" destId="{B88BAE72-E103-944B-BF9F-9BC76210F99D}" srcOrd="0" destOrd="0" presId="urn:microsoft.com/office/officeart/2016/7/layout/RepeatingBendingProcessNew"/>
    <dgm:cxn modelId="{3140BE83-B876-4812-853F-78BFEC7E9972}" srcId="{D0EF24D2-084D-4C5F-8F47-503EDE864677}" destId="{693A1BCB-5F76-42C3-A2ED-34AD0A35DF55}" srcOrd="2" destOrd="0" parTransId="{D682E3E2-63A5-4ACA-BF50-B1C8A4C88A55}" sibTransId="{C2CD3884-76FA-4A41-997A-0DE46AE9726B}"/>
    <dgm:cxn modelId="{2160CD87-C777-CB49-80CC-4C1AEDB6D645}" type="presOf" srcId="{C704B0DC-D52C-47A2-ABC9-DECCCDDA4D83}" destId="{7517BF80-1786-0942-B335-0A97E42F82D7}" srcOrd="1" destOrd="0" presId="urn:microsoft.com/office/officeart/2016/7/layout/RepeatingBendingProcessNew"/>
    <dgm:cxn modelId="{2ACE6B93-B03A-5348-BB4B-E04593F6E06D}" type="presOf" srcId="{32614CAC-BC77-4BEC-8A3A-D575EC75BB14}" destId="{77928B6A-054F-E64A-BE2F-3703B5E46174}" srcOrd="1" destOrd="0" presId="urn:microsoft.com/office/officeart/2016/7/layout/RepeatingBendingProcessNew"/>
    <dgm:cxn modelId="{B46E5598-C037-2C41-B684-6B09273395F4}" type="presOf" srcId="{BEF6788D-E098-4E7F-88D1-277613AC187F}" destId="{702FEC08-D5F3-EB46-A1F4-0B2787EB158A}" srcOrd="0" destOrd="0" presId="urn:microsoft.com/office/officeart/2016/7/layout/RepeatingBendingProcessNew"/>
    <dgm:cxn modelId="{47EC74A1-59F3-47FE-AFFC-EDCA5BA20346}" srcId="{D0EF24D2-084D-4C5F-8F47-503EDE864677}" destId="{89123001-C57D-47CF-8E2A-7E570EB2ABD2}" srcOrd="4" destOrd="0" parTransId="{8BD1E21C-9802-49FD-B827-B2B9580ABB77}" sibTransId="{32614CAC-BC77-4BEC-8A3A-D575EC75BB14}"/>
    <dgm:cxn modelId="{00325AA2-89D7-394C-984B-D92EAE3669AB}" type="presOf" srcId="{C2CD3884-76FA-4A41-997A-0DE46AE9726B}" destId="{4DF44CAF-0973-2E43-BD91-C7F96A9B2A41}" srcOrd="1" destOrd="0" presId="urn:microsoft.com/office/officeart/2016/7/layout/RepeatingBendingProcessNew"/>
    <dgm:cxn modelId="{01551EA3-D485-5C48-BA2F-95C743948A2B}" type="presOf" srcId="{D61AD1E2-B7C6-47F5-9CCA-6D5A1122541B}" destId="{913F6169-C1E1-8D48-AD5A-57A3ABCAD86F}" srcOrd="0" destOrd="0" presId="urn:microsoft.com/office/officeart/2016/7/layout/RepeatingBendingProcessNew"/>
    <dgm:cxn modelId="{057F82A7-4AFD-AC44-893A-FC2DE59E6E3D}" type="presOf" srcId="{4810D605-17C2-4951-A81F-018EBF42103E}" destId="{584F3168-29FB-AD47-9FDE-BC3BF65B2FF0}" srcOrd="0" destOrd="0" presId="urn:microsoft.com/office/officeart/2016/7/layout/RepeatingBendingProcessNew"/>
    <dgm:cxn modelId="{0264FFAF-F20B-524A-BC3F-B84B5B5917A9}" type="presOf" srcId="{D0EF24D2-084D-4C5F-8F47-503EDE864677}" destId="{E51605A3-7958-6345-A114-7F64991E7EBB}" srcOrd="0" destOrd="0" presId="urn:microsoft.com/office/officeart/2016/7/layout/RepeatingBendingProcessNew"/>
    <dgm:cxn modelId="{B6FD0DDA-3125-FF44-89A0-895B71B6D199}" type="presOf" srcId="{89123001-C57D-47CF-8E2A-7E570EB2ABD2}" destId="{32798FC9-F4E6-624B-BCEF-254AFF68BA4B}" srcOrd="0" destOrd="0" presId="urn:microsoft.com/office/officeart/2016/7/layout/RepeatingBendingProcessNew"/>
    <dgm:cxn modelId="{E204F1E2-F043-4B99-97AA-3B7A6F92CA69}" srcId="{D0EF24D2-084D-4C5F-8F47-503EDE864677}" destId="{D61AD1E2-B7C6-47F5-9CCA-6D5A1122541B}" srcOrd="3" destOrd="0" parTransId="{A3E90A1D-6745-4E34-B97C-DD4E7AD84045}" sibTransId="{4E4E0649-2EC0-433C-ACE7-0E4D18D45A37}"/>
    <dgm:cxn modelId="{54E816E3-746D-4F41-B179-101D8689B7D7}" type="presOf" srcId="{7384751A-5647-4A33-BD82-C68C86AAF5C5}" destId="{477A846A-A4DC-4C40-BC6B-93DF46E4904E}" srcOrd="0" destOrd="0" presId="urn:microsoft.com/office/officeart/2016/7/layout/RepeatingBendingProcessNew"/>
    <dgm:cxn modelId="{548F467F-B036-9340-8D45-E220994E3526}" type="presParOf" srcId="{E51605A3-7958-6345-A114-7F64991E7EBB}" destId="{477A846A-A4DC-4C40-BC6B-93DF46E4904E}" srcOrd="0" destOrd="0" presId="urn:microsoft.com/office/officeart/2016/7/layout/RepeatingBendingProcessNew"/>
    <dgm:cxn modelId="{B5BFD21D-32D2-224F-BE12-792DD1C20264}" type="presParOf" srcId="{E51605A3-7958-6345-A114-7F64991E7EBB}" destId="{B88BAE72-E103-944B-BF9F-9BC76210F99D}" srcOrd="1" destOrd="0" presId="urn:microsoft.com/office/officeart/2016/7/layout/RepeatingBendingProcessNew"/>
    <dgm:cxn modelId="{83F3DEAF-F393-8041-8386-57E769DB48B6}" type="presParOf" srcId="{B88BAE72-E103-944B-BF9F-9BC76210F99D}" destId="{80FA7245-CFF2-154E-8002-0DA356E860D6}" srcOrd="0" destOrd="0" presId="urn:microsoft.com/office/officeart/2016/7/layout/RepeatingBendingProcessNew"/>
    <dgm:cxn modelId="{DC5F8F25-55F4-E542-B4BA-1CF683987D7B}" type="presParOf" srcId="{E51605A3-7958-6345-A114-7F64991E7EBB}" destId="{702FEC08-D5F3-EB46-A1F4-0B2787EB158A}" srcOrd="2" destOrd="0" presId="urn:microsoft.com/office/officeart/2016/7/layout/RepeatingBendingProcessNew"/>
    <dgm:cxn modelId="{B33A6F97-D4D6-6945-BC86-81107C0BDB1A}" type="presParOf" srcId="{E51605A3-7958-6345-A114-7F64991E7EBB}" destId="{CA7B995C-260C-8649-BA8D-5502F794D88E}" srcOrd="3" destOrd="0" presId="urn:microsoft.com/office/officeart/2016/7/layout/RepeatingBendingProcessNew"/>
    <dgm:cxn modelId="{7AB0F0C0-D682-8443-9711-F2E5BDC22045}" type="presParOf" srcId="{CA7B995C-260C-8649-BA8D-5502F794D88E}" destId="{7517BF80-1786-0942-B335-0A97E42F82D7}" srcOrd="0" destOrd="0" presId="urn:microsoft.com/office/officeart/2016/7/layout/RepeatingBendingProcessNew"/>
    <dgm:cxn modelId="{5B7CBFB8-2299-7C41-8D17-8477B0461245}" type="presParOf" srcId="{E51605A3-7958-6345-A114-7F64991E7EBB}" destId="{9D4CC352-E897-434F-8A38-8DB3E1ED11FA}" srcOrd="4" destOrd="0" presId="urn:microsoft.com/office/officeart/2016/7/layout/RepeatingBendingProcessNew"/>
    <dgm:cxn modelId="{45C30BB7-CC67-A84E-AF3A-2903239296C2}" type="presParOf" srcId="{E51605A3-7958-6345-A114-7F64991E7EBB}" destId="{C33B6FA3-07CE-8B40-9285-28C0ECC1179A}" srcOrd="5" destOrd="0" presId="urn:microsoft.com/office/officeart/2016/7/layout/RepeatingBendingProcessNew"/>
    <dgm:cxn modelId="{0EBC7231-C009-B844-BE41-EDB6815BF3BD}" type="presParOf" srcId="{C33B6FA3-07CE-8B40-9285-28C0ECC1179A}" destId="{4DF44CAF-0973-2E43-BD91-C7F96A9B2A41}" srcOrd="0" destOrd="0" presId="urn:microsoft.com/office/officeart/2016/7/layout/RepeatingBendingProcessNew"/>
    <dgm:cxn modelId="{55D6D2BA-AE97-AB47-A7F3-C341C8B953E9}" type="presParOf" srcId="{E51605A3-7958-6345-A114-7F64991E7EBB}" destId="{913F6169-C1E1-8D48-AD5A-57A3ABCAD86F}" srcOrd="6" destOrd="0" presId="urn:microsoft.com/office/officeart/2016/7/layout/RepeatingBendingProcessNew"/>
    <dgm:cxn modelId="{C2EEF0E0-9DA9-F44D-B9A1-5602A09DD48B}" type="presParOf" srcId="{E51605A3-7958-6345-A114-7F64991E7EBB}" destId="{BE9EFA1F-1C2D-1F48-B8C2-B4672B661798}" srcOrd="7" destOrd="0" presId="urn:microsoft.com/office/officeart/2016/7/layout/RepeatingBendingProcessNew"/>
    <dgm:cxn modelId="{8D1AC75A-A290-8344-BFC3-AD7D85F57054}" type="presParOf" srcId="{BE9EFA1F-1C2D-1F48-B8C2-B4672B661798}" destId="{48622EC7-98F5-D44E-8711-147BE886C986}" srcOrd="0" destOrd="0" presId="urn:microsoft.com/office/officeart/2016/7/layout/RepeatingBendingProcessNew"/>
    <dgm:cxn modelId="{A2C46A0F-E153-2940-BBE2-B1390EE34039}" type="presParOf" srcId="{E51605A3-7958-6345-A114-7F64991E7EBB}" destId="{32798FC9-F4E6-624B-BCEF-254AFF68BA4B}" srcOrd="8" destOrd="0" presId="urn:microsoft.com/office/officeart/2016/7/layout/RepeatingBendingProcessNew"/>
    <dgm:cxn modelId="{9BF6DA96-3EAB-7741-8850-2525CB884D99}" type="presParOf" srcId="{E51605A3-7958-6345-A114-7F64991E7EBB}" destId="{ADE8BCB7-BAF8-1B47-A90D-0210B8D1D0DA}" srcOrd="9" destOrd="0" presId="urn:microsoft.com/office/officeart/2016/7/layout/RepeatingBendingProcessNew"/>
    <dgm:cxn modelId="{ECD9AB06-30F9-F04B-A770-76781B474AAD}" type="presParOf" srcId="{ADE8BCB7-BAF8-1B47-A90D-0210B8D1D0DA}" destId="{77928B6A-054F-E64A-BE2F-3703B5E46174}" srcOrd="0" destOrd="0" presId="urn:microsoft.com/office/officeart/2016/7/layout/RepeatingBendingProcessNew"/>
    <dgm:cxn modelId="{AE810DFD-5B4B-6143-9410-0939891841A9}" type="presParOf" srcId="{E51605A3-7958-6345-A114-7F64991E7EBB}" destId="{584F3168-29FB-AD47-9FDE-BC3BF65B2FF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BAE72-E103-944B-BF9F-9BC76210F99D}">
      <dsp:nvSpPr>
        <dsp:cNvPr id="0" name=""/>
        <dsp:cNvSpPr/>
      </dsp:nvSpPr>
      <dsp:spPr>
        <a:xfrm>
          <a:off x="2805586" y="655593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698629"/>
        <a:ext cx="26839" cy="5367"/>
      </dsp:txXfrm>
    </dsp:sp>
    <dsp:sp modelId="{477A846A-A4DC-4C40-BC6B-93DF46E4904E}">
      <dsp:nvSpPr>
        <dsp:cNvPr id="0" name=""/>
        <dsp:cNvSpPr/>
      </dsp:nvSpPr>
      <dsp:spPr>
        <a:xfrm>
          <a:off x="473517" y="1152"/>
          <a:ext cx="2333869" cy="1400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Your score is the most important factor in determining your grade</a:t>
          </a:r>
        </a:p>
      </dsp:txBody>
      <dsp:txXfrm>
        <a:off x="473517" y="1152"/>
        <a:ext cx="2333869" cy="1400321"/>
      </dsp:txXfrm>
    </dsp:sp>
    <dsp:sp modelId="{CA7B995C-260C-8649-BA8D-5502F794D88E}">
      <dsp:nvSpPr>
        <dsp:cNvPr id="0" name=""/>
        <dsp:cNvSpPr/>
      </dsp:nvSpPr>
      <dsp:spPr>
        <a:xfrm>
          <a:off x="1640451" y="1399674"/>
          <a:ext cx="2870659" cy="506189"/>
        </a:xfrm>
        <a:custGeom>
          <a:avLst/>
          <a:gdLst/>
          <a:ahLst/>
          <a:cxnLst/>
          <a:rect l="0" t="0" r="0" b="0"/>
          <a:pathLst>
            <a:path>
              <a:moveTo>
                <a:pt x="2870659" y="0"/>
              </a:moveTo>
              <a:lnTo>
                <a:pt x="2870659" y="270194"/>
              </a:lnTo>
              <a:lnTo>
                <a:pt x="0" y="270194"/>
              </a:lnTo>
              <a:lnTo>
                <a:pt x="0" y="506189"/>
              </a:lnTo>
            </a:path>
          </a:pathLst>
        </a:custGeom>
        <a:noFill/>
        <a:ln w="6350" cap="flat" cmpd="sng" algn="ctr">
          <a:solidFill>
            <a:schemeClr val="accent2">
              <a:hueOff val="-2489545"/>
              <a:satOff val="13319"/>
              <a:lumOff val="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771" y="1650085"/>
        <a:ext cx="146020" cy="5367"/>
      </dsp:txXfrm>
    </dsp:sp>
    <dsp:sp modelId="{702FEC08-D5F3-EB46-A1F4-0B2787EB158A}">
      <dsp:nvSpPr>
        <dsp:cNvPr id="0" name=""/>
        <dsp:cNvSpPr/>
      </dsp:nvSpPr>
      <dsp:spPr>
        <a:xfrm>
          <a:off x="3344176" y="1152"/>
          <a:ext cx="2333869" cy="1400321"/>
        </a:xfrm>
        <a:prstGeom prst="rect">
          <a:avLst/>
        </a:prstGeom>
        <a:solidFill>
          <a:schemeClr val="accent2">
            <a:hueOff val="-1991636"/>
            <a:satOff val="10656"/>
            <a:lumOff val="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ALWAYS asking questions lowers your grade</a:t>
          </a:r>
        </a:p>
      </dsp:txBody>
      <dsp:txXfrm>
        <a:off x="3344176" y="1152"/>
        <a:ext cx="2333869" cy="1400321"/>
      </dsp:txXfrm>
    </dsp:sp>
    <dsp:sp modelId="{C33B6FA3-07CE-8B40-9285-28C0ECC1179A}">
      <dsp:nvSpPr>
        <dsp:cNvPr id="0" name=""/>
        <dsp:cNvSpPr/>
      </dsp:nvSpPr>
      <dsp:spPr>
        <a:xfrm>
          <a:off x="2805586" y="2592705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2635741"/>
        <a:ext cx="26839" cy="5367"/>
      </dsp:txXfrm>
    </dsp:sp>
    <dsp:sp modelId="{9D4CC352-E897-434F-8A38-8DB3E1ED11FA}">
      <dsp:nvSpPr>
        <dsp:cNvPr id="0" name=""/>
        <dsp:cNvSpPr/>
      </dsp:nvSpPr>
      <dsp:spPr>
        <a:xfrm>
          <a:off x="473517" y="1938264"/>
          <a:ext cx="2333869" cy="1400321"/>
        </a:xfrm>
        <a:prstGeom prst="rect">
          <a:avLst/>
        </a:prstGeom>
        <a:solidFill>
          <a:schemeClr val="accent2">
            <a:hueOff val="-3983272"/>
            <a:satOff val="21311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FREQUENTLY go on your smartphone</a:t>
          </a:r>
        </a:p>
      </dsp:txBody>
      <dsp:txXfrm>
        <a:off x="473517" y="1938264"/>
        <a:ext cx="2333869" cy="1400321"/>
      </dsp:txXfrm>
    </dsp:sp>
    <dsp:sp modelId="{BE9EFA1F-1C2D-1F48-B8C2-B4672B661798}">
      <dsp:nvSpPr>
        <dsp:cNvPr id="0" name=""/>
        <dsp:cNvSpPr/>
      </dsp:nvSpPr>
      <dsp:spPr>
        <a:xfrm>
          <a:off x="1640451" y="3336785"/>
          <a:ext cx="2870659" cy="506189"/>
        </a:xfrm>
        <a:custGeom>
          <a:avLst/>
          <a:gdLst/>
          <a:ahLst/>
          <a:cxnLst/>
          <a:rect l="0" t="0" r="0" b="0"/>
          <a:pathLst>
            <a:path>
              <a:moveTo>
                <a:pt x="2870659" y="0"/>
              </a:moveTo>
              <a:lnTo>
                <a:pt x="2870659" y="270194"/>
              </a:lnTo>
              <a:lnTo>
                <a:pt x="0" y="270194"/>
              </a:lnTo>
              <a:lnTo>
                <a:pt x="0" y="506189"/>
              </a:lnTo>
            </a:path>
          </a:pathLst>
        </a:custGeom>
        <a:noFill/>
        <a:ln w="6350" cap="flat" cmpd="sng" algn="ctr">
          <a:solidFill>
            <a:schemeClr val="accent2">
              <a:hueOff val="-7468635"/>
              <a:satOff val="39959"/>
              <a:lumOff val="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771" y="3587196"/>
        <a:ext cx="146020" cy="5367"/>
      </dsp:txXfrm>
    </dsp:sp>
    <dsp:sp modelId="{913F6169-C1E1-8D48-AD5A-57A3ABCAD86F}">
      <dsp:nvSpPr>
        <dsp:cNvPr id="0" name=""/>
        <dsp:cNvSpPr/>
      </dsp:nvSpPr>
      <dsp:spPr>
        <a:xfrm>
          <a:off x="3344176" y="1938264"/>
          <a:ext cx="2333869" cy="1400321"/>
        </a:xfrm>
        <a:prstGeom prst="rect">
          <a:avLst/>
        </a:prstGeom>
        <a:solidFill>
          <a:schemeClr val="accent2">
            <a:hueOff val="-5974908"/>
            <a:satOff val="31967"/>
            <a:lumOff val="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not NEVER go on your smartphone</a:t>
          </a:r>
        </a:p>
      </dsp:txBody>
      <dsp:txXfrm>
        <a:off x="3344176" y="1938264"/>
        <a:ext cx="2333869" cy="1400321"/>
      </dsp:txXfrm>
    </dsp:sp>
    <dsp:sp modelId="{ADE8BCB7-BAF8-1B47-A90D-0210B8D1D0DA}">
      <dsp:nvSpPr>
        <dsp:cNvPr id="0" name=""/>
        <dsp:cNvSpPr/>
      </dsp:nvSpPr>
      <dsp:spPr>
        <a:xfrm>
          <a:off x="2805586" y="4529816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4572852"/>
        <a:ext cx="26839" cy="5367"/>
      </dsp:txXfrm>
    </dsp:sp>
    <dsp:sp modelId="{32798FC9-F4E6-624B-BCEF-254AFF68BA4B}">
      <dsp:nvSpPr>
        <dsp:cNvPr id="0" name=""/>
        <dsp:cNvSpPr/>
      </dsp:nvSpPr>
      <dsp:spPr>
        <a:xfrm>
          <a:off x="473517" y="3875375"/>
          <a:ext cx="2333869" cy="1400321"/>
        </a:xfrm>
        <a:prstGeom prst="rect">
          <a:avLst/>
        </a:prstGeom>
        <a:solidFill>
          <a:schemeClr val="accent2">
            <a:hueOff val="-7966544"/>
            <a:satOff val="42622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not ALWAYS leave early </a:t>
          </a:r>
        </a:p>
      </dsp:txBody>
      <dsp:txXfrm>
        <a:off x="473517" y="3875375"/>
        <a:ext cx="2333869" cy="1400321"/>
      </dsp:txXfrm>
    </dsp:sp>
    <dsp:sp modelId="{584F3168-29FB-AD47-9FDE-BC3BF65B2FF0}">
      <dsp:nvSpPr>
        <dsp:cNvPr id="0" name=""/>
        <dsp:cNvSpPr/>
      </dsp:nvSpPr>
      <dsp:spPr>
        <a:xfrm>
          <a:off x="3344176" y="3875375"/>
          <a:ext cx="2333869" cy="1400321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Coming late to class does not affect your grade significantly.</a:t>
          </a:r>
        </a:p>
      </dsp:txBody>
      <dsp:txXfrm>
        <a:off x="3344176" y="3875375"/>
        <a:ext cx="2333869" cy="140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5601A7-F18C-1744-938F-16BD0E523FA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B6268F-684F-2545-87B8-CF7BFCC0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2456B7C-CB44-45AF-91E5-EE09AF73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D12F3-581C-264D-93E6-5D1AA5249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Uncovering the Secret Behind Professor Moody’s Grading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DE60-68C8-A14B-8ACF-253CCAFA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sz="3000" b="1" dirty="0"/>
              <a:t>Analysis By: Tanvi Wagle</a:t>
            </a: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3639C06D-DD33-0F4C-A60E-859C75E6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dirty="0" err="1">
                <a:solidFill>
                  <a:srgbClr val="FFFFFF"/>
                </a:solidFill>
              </a:rPr>
              <a:t>OVErview</a:t>
            </a:r>
            <a:r>
              <a:rPr lang="en-US" sz="2600" dirty="0">
                <a:solidFill>
                  <a:srgbClr val="FFFFFF"/>
                </a:solidFill>
              </a:rPr>
              <a:t>: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 TA’s General </a:t>
            </a:r>
            <a:r>
              <a:rPr lang="en-US" sz="2600" dirty="0" err="1">
                <a:solidFill>
                  <a:srgbClr val="FFFFFF"/>
                </a:solidFill>
              </a:rPr>
              <a:t>ADVIce</a:t>
            </a:r>
            <a:endParaRPr lang="en-US" sz="2600" dirty="0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3745995B-21B4-46D0-98F6-4AF3D2ED1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5966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68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6" y="443064"/>
            <a:ext cx="5724938" cy="788128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/>
              <a:t>Score Significantly Affects Grade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CBD6D5-0FCD-0B4B-9713-A6C734D44898}"/>
              </a:ext>
            </a:extLst>
          </p:cNvPr>
          <p:cNvSpPr txBox="1">
            <a:spLocks/>
          </p:cNvSpPr>
          <p:nvPr/>
        </p:nvSpPr>
        <p:spPr>
          <a:xfrm>
            <a:off x="225286" y="3190694"/>
            <a:ext cx="5724939" cy="236604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boxplot(moody2019$SCORE~moody2019$GRADE, main="Distribution of Grades based on Score",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xlab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="Grade",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ylab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="Score", col=rainbow(5))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5F688-9303-EA4F-8489-8C592FF84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r="5326"/>
          <a:stretch/>
        </p:blipFill>
        <p:spPr>
          <a:xfrm>
            <a:off x="6283150" y="0"/>
            <a:ext cx="5908850" cy="6858000"/>
          </a:xfrm>
          <a:prstGeom prst="rect">
            <a:avLst/>
          </a:prstGeom>
        </p:spPr>
      </p:pic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B88AE229-A6E2-7649-A851-7FAF6894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1483359"/>
            <a:ext cx="5724937" cy="14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523613"/>
            <a:ext cx="10349947" cy="867865"/>
          </a:xfrm>
        </p:spPr>
        <p:txBody>
          <a:bodyPr/>
          <a:lstStyle/>
          <a:p>
            <a:r>
              <a:rPr lang="en-US" dirty="0" err="1"/>
              <a:t>RAnGE</a:t>
            </a:r>
            <a:r>
              <a:rPr lang="en-US" dirty="0"/>
              <a:t> OF SCORES FOR EACH GRADE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083B2-2A71-974D-AF73-68A8DAEF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20" y="2140381"/>
            <a:ext cx="2661362" cy="45243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CBD6D5-0FCD-0B4B-9713-A6C734D44898}"/>
              </a:ext>
            </a:extLst>
          </p:cNvPr>
          <p:cNvSpPr txBox="1">
            <a:spLocks/>
          </p:cNvSpPr>
          <p:nvPr/>
        </p:nvSpPr>
        <p:spPr>
          <a:xfrm>
            <a:off x="821634" y="1620155"/>
            <a:ext cx="10349947" cy="3809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B050"/>
                </a:solidFill>
              </a:rPr>
              <a:t>range &lt;- </a:t>
            </a:r>
            <a:r>
              <a:rPr lang="en-US" sz="1800" b="1" dirty="0" err="1">
                <a:solidFill>
                  <a:srgbClr val="00B050"/>
                </a:solidFill>
              </a:rPr>
              <a:t>tapply</a:t>
            </a:r>
            <a:r>
              <a:rPr lang="en-US" sz="1800" b="1" dirty="0">
                <a:solidFill>
                  <a:srgbClr val="00B050"/>
                </a:solidFill>
              </a:rPr>
              <a:t>(moody2019$SCORE, moody2019$GRADE, range)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A486-DD43-ED48-824C-2D0B8B98F898}"/>
              </a:ext>
            </a:extLst>
          </p:cNvPr>
          <p:cNvSpPr txBox="1"/>
          <p:nvPr/>
        </p:nvSpPr>
        <p:spPr>
          <a:xfrm>
            <a:off x="4002157" y="2140382"/>
            <a:ext cx="7169424" cy="42473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Observations: </a:t>
            </a:r>
          </a:p>
          <a:p>
            <a:r>
              <a:rPr lang="en-US" dirty="0"/>
              <a:t>Absolutes: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a score &gt; 89.67 you get an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a score between 72.93  to 89.67 you get an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a score between 44.76  to 72.93 you get an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a score &lt; 20.22 you get an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Uncertainties: </a:t>
            </a:r>
          </a:p>
          <a:p>
            <a:r>
              <a:rPr lang="en-US" dirty="0"/>
              <a:t>There is an OVERLAP in the ranges of the scores which means a person with a higher score can get a lower grade. For example:  If a student gets between a 77.02 and 89.67 they can get either an A or a B. </a:t>
            </a:r>
          </a:p>
          <a:p>
            <a:endParaRPr lang="en-US" dirty="0"/>
          </a:p>
          <a:p>
            <a:r>
              <a:rPr lang="en-US" dirty="0"/>
              <a:t>How is this possible?</a:t>
            </a:r>
          </a:p>
          <a:p>
            <a:r>
              <a:rPr lang="en-US" dirty="0"/>
              <a:t>Professor Moody uses other information in addition to the score to determine the grade. </a:t>
            </a:r>
          </a:p>
        </p:txBody>
      </p:sp>
    </p:spTree>
    <p:extLst>
      <p:ext uri="{BB962C8B-B14F-4D97-AF65-F5344CB8AC3E}">
        <p14:creationId xmlns:p14="http://schemas.microsoft.com/office/powerpoint/2010/main" val="292082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1" y="165254"/>
            <a:ext cx="4823319" cy="778719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200" dirty="0">
                <a:solidFill>
                  <a:srgbClr val="262626"/>
                </a:solidFill>
              </a:rPr>
              <a:t>Categorical Data Comparison For A-B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DD5DF-CA8C-8440-B3B5-2FDC30F3C059}"/>
              </a:ext>
            </a:extLst>
          </p:cNvPr>
          <p:cNvSpPr txBox="1"/>
          <p:nvPr/>
        </p:nvSpPr>
        <p:spPr>
          <a:xfrm>
            <a:off x="5535298" y="5781822"/>
            <a:ext cx="621617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Asks Questions </a:t>
            </a:r>
            <a:r>
              <a:rPr lang="en-US" dirty="0"/>
              <a:t>and </a:t>
            </a:r>
            <a:r>
              <a:rPr lang="en-US" b="1" dirty="0"/>
              <a:t>On Smartphone </a:t>
            </a:r>
            <a:r>
              <a:rPr lang="en-US" dirty="0"/>
              <a:t>are the categorical variables that have significant frequency differences between getting an A vs B.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70594-875D-D944-BF09-F2AC7112180F}"/>
              </a:ext>
            </a:extLst>
          </p:cNvPr>
          <p:cNvSpPr txBox="1"/>
          <p:nvPr/>
        </p:nvSpPr>
        <p:spPr>
          <a:xfrm>
            <a:off x="170371" y="2000232"/>
            <a:ext cx="4837725" cy="124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Mosaic Plots help show the relationship between two categorical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Between 77.02 and 89.67, the grade can be A or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I plotted the data for the uncertain range to see which variable had effects on which grade was assigned.  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11C969-DBA6-E542-BBE1-63FA957F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76" y="307836"/>
            <a:ext cx="6206797" cy="533331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A458E12-DA37-024B-B02E-3C7B2F81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71" y="1082743"/>
            <a:ext cx="4823319" cy="8247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BB72E4-A995-4148-9908-EE0AA8DC4740}"/>
              </a:ext>
            </a:extLst>
          </p:cNvPr>
          <p:cNvSpPr txBox="1"/>
          <p:nvPr/>
        </p:nvSpPr>
        <p:spPr>
          <a:xfrm>
            <a:off x="170371" y="3429000"/>
            <a:ext cx="4837725" cy="3093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Predictions:</a:t>
            </a:r>
          </a:p>
          <a:p>
            <a:r>
              <a:rPr lang="en-US" sz="1500" b="1" dirty="0"/>
              <a:t>If you have a score between 77.02 and 89.67…</a:t>
            </a:r>
          </a:p>
          <a:p>
            <a:endParaRPr lang="en-US" sz="1500" b="1" dirty="0"/>
          </a:p>
          <a:p>
            <a:r>
              <a:rPr lang="en-US" sz="1500" dirty="0"/>
              <a:t>If you are “sometimes” or ”never” asking questions you are more likely to get an A. </a:t>
            </a:r>
          </a:p>
          <a:p>
            <a:endParaRPr lang="en-US" sz="1500" dirty="0"/>
          </a:p>
          <a:p>
            <a:r>
              <a:rPr lang="en-US" sz="1500" dirty="0"/>
              <a:t>If you are “frequently” on your smartphone you are more likely to get an A. If you are “never” on your smartphone you are more likely to get an B. </a:t>
            </a:r>
          </a:p>
          <a:p>
            <a:endParaRPr lang="en-US" sz="1500" dirty="0"/>
          </a:p>
          <a:p>
            <a:r>
              <a:rPr lang="en-US" sz="1500" dirty="0"/>
              <a:t>You can repeat this process for the other uncertain grade ranges to determine whether the grade is a B or C, C or D or F etc. </a:t>
            </a:r>
          </a:p>
        </p:txBody>
      </p:sp>
    </p:spTree>
    <p:extLst>
      <p:ext uri="{BB962C8B-B14F-4D97-AF65-F5344CB8AC3E}">
        <p14:creationId xmlns:p14="http://schemas.microsoft.com/office/powerpoint/2010/main" val="20603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1" y="165254"/>
            <a:ext cx="4335367" cy="1100308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200" dirty="0">
                <a:solidFill>
                  <a:srgbClr val="262626"/>
                </a:solidFill>
              </a:rPr>
              <a:t>Categorical Data Comparison For C,D,F Range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37C752F-E71C-3F49-904E-B23AE2C989D0}"/>
              </a:ext>
            </a:extLst>
          </p:cNvPr>
          <p:cNvSpPr txBox="1">
            <a:spLocks/>
          </p:cNvSpPr>
          <p:nvPr/>
        </p:nvSpPr>
        <p:spPr>
          <a:xfrm>
            <a:off x="193403" y="1470707"/>
            <a:ext cx="4335366" cy="54362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rgbClr val="00B050"/>
                </a:solidFill>
              </a:rPr>
              <a:t>overlapCDF</a:t>
            </a:r>
            <a:r>
              <a:rPr lang="en-US" sz="1200" b="1" dirty="0">
                <a:solidFill>
                  <a:srgbClr val="00B050"/>
                </a:solidFill>
              </a:rPr>
              <a:t> &lt;- moody2019[moody2019$SCORE &gt;= 20.22 &amp; moody2019$SCORE &lt;= 44.76,]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DD5DF-CA8C-8440-B3B5-2FDC30F3C059}"/>
              </a:ext>
            </a:extLst>
          </p:cNvPr>
          <p:cNvSpPr txBox="1"/>
          <p:nvPr/>
        </p:nvSpPr>
        <p:spPr>
          <a:xfrm>
            <a:off x="5137953" y="5968538"/>
            <a:ext cx="683433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Leaves Early </a:t>
            </a:r>
            <a:r>
              <a:rPr lang="en-US" dirty="0"/>
              <a:t>is the categorical variable that has significant frequency differences between getting an C,D,F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70594-875D-D944-BF09-F2AC7112180F}"/>
              </a:ext>
            </a:extLst>
          </p:cNvPr>
          <p:cNvSpPr txBox="1"/>
          <p:nvPr/>
        </p:nvSpPr>
        <p:spPr>
          <a:xfrm>
            <a:off x="193403" y="3246424"/>
            <a:ext cx="4381428" cy="31700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Between 20.22 and 44.76, the grade can be C,D,F.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large frequency of ”never” in C,D,F supports the conclusion that “never” being on smartphone reduces grade.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also deduce that “always” leaving early can also reduce 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Being late to class does not affect grade much.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B9231-1633-7446-A303-04C3C8A4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3" y="2219475"/>
            <a:ext cx="4371810" cy="84177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1F6A3DA-D162-DE43-B0D5-49DB98D0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57" y="165254"/>
            <a:ext cx="6558729" cy="56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523613"/>
            <a:ext cx="11131824" cy="867865"/>
          </a:xfrm>
        </p:spPr>
        <p:txBody>
          <a:bodyPr/>
          <a:lstStyle/>
          <a:p>
            <a:r>
              <a:rPr lang="en-US" dirty="0"/>
              <a:t>Seeing THOSE OBSERVATIONS on ALL GRADES…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C12D1-EA91-C040-85E9-221BE093AD69}"/>
              </a:ext>
            </a:extLst>
          </p:cNvPr>
          <p:cNvSpPr txBox="1"/>
          <p:nvPr/>
        </p:nvSpPr>
        <p:spPr>
          <a:xfrm>
            <a:off x="6696221" y="1543246"/>
            <a:ext cx="4912681" cy="5170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A Score Greater than 77 </a:t>
            </a:r>
            <a:r>
              <a:rPr lang="en-US" sz="2200" dirty="0"/>
              <a:t>and being </a:t>
            </a:r>
            <a:r>
              <a:rPr lang="en-US" sz="2200" b="1" dirty="0">
                <a:solidFill>
                  <a:srgbClr val="00B050"/>
                </a:solidFill>
              </a:rPr>
              <a:t>Frequently on Smartphone </a:t>
            </a:r>
            <a:r>
              <a:rPr lang="en-US" sz="2200" dirty="0"/>
              <a:t>has the largest effect on getting an A.</a:t>
            </a:r>
          </a:p>
          <a:p>
            <a:endParaRPr lang="en-US" sz="2200" dirty="0"/>
          </a:p>
          <a:p>
            <a:r>
              <a:rPr lang="en-US" sz="2200" dirty="0"/>
              <a:t>On the other hand, </a:t>
            </a:r>
            <a:r>
              <a:rPr lang="en-US" sz="2200" b="1" dirty="0">
                <a:solidFill>
                  <a:srgbClr val="00B050"/>
                </a:solidFill>
              </a:rPr>
              <a:t>Not Always Asking Questions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Not Always Leaving Early</a:t>
            </a:r>
            <a:r>
              <a:rPr lang="en-US" sz="2200" dirty="0"/>
              <a:t> does not have that much effect on getting an A. </a:t>
            </a:r>
          </a:p>
          <a:p>
            <a:endParaRPr lang="en-US" sz="2200" dirty="0"/>
          </a:p>
          <a:p>
            <a:r>
              <a:rPr lang="en-US" sz="2200" dirty="0"/>
              <a:t>Therefore, the right categorical variables are probably used to determine the grade when the score is in an uncertain range. </a:t>
            </a:r>
          </a:p>
          <a:p>
            <a:r>
              <a:rPr lang="en-US" sz="2200" dirty="0"/>
              <a:t>E.g. might help determine an A vs B.  </a:t>
            </a:r>
          </a:p>
          <a:p>
            <a:endParaRPr lang="en-US" sz="22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E9025-8014-D84E-ABD4-B68F2C0F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1543247"/>
            <a:ext cx="5521297" cy="48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22C9E3-6F94-6044-A76E-1053FA72750C}"/>
              </a:ext>
            </a:extLst>
          </p:cNvPr>
          <p:cNvSpPr/>
          <p:nvPr/>
        </p:nvSpPr>
        <p:spPr>
          <a:xfrm>
            <a:off x="0" y="0"/>
            <a:ext cx="47972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7EC0-D783-DF42-8B77-A2C286D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6" y="424872"/>
            <a:ext cx="4114800" cy="1257213"/>
          </a:xfrm>
        </p:spPr>
        <p:txBody>
          <a:bodyPr>
            <a:normAutofit fontScale="90000"/>
          </a:bodyPr>
          <a:lstStyle/>
          <a:p>
            <a:r>
              <a:rPr lang="en-US" dirty="0"/>
              <a:t>GUIDE  TO GETTING AN A:</a:t>
            </a:r>
            <a:br>
              <a:rPr lang="en-US" dirty="0"/>
            </a:br>
            <a:r>
              <a:rPr lang="en-US" sz="2000" dirty="0"/>
              <a:t>(in order of Importance)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A486-DD43-ED48-824C-2D0B8B98F898}"/>
              </a:ext>
            </a:extLst>
          </p:cNvPr>
          <p:cNvSpPr txBox="1"/>
          <p:nvPr/>
        </p:nvSpPr>
        <p:spPr>
          <a:xfrm>
            <a:off x="354495" y="4127168"/>
            <a:ext cx="4114799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 not always leave early 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34347-FC1F-C446-BE5E-C5E14D13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8" y="869071"/>
            <a:ext cx="6914673" cy="489143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B650F7-DB41-634F-9E2A-3B5CB0C035E0}"/>
              </a:ext>
            </a:extLst>
          </p:cNvPr>
          <p:cNvSpPr txBox="1"/>
          <p:nvPr/>
        </p:nvSpPr>
        <p:spPr>
          <a:xfrm>
            <a:off x="354495" y="3480094"/>
            <a:ext cx="4114799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 not always ask questions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7C883-06EE-A044-8A5C-3B52C3628527}"/>
              </a:ext>
            </a:extLst>
          </p:cNvPr>
          <p:cNvSpPr txBox="1"/>
          <p:nvPr/>
        </p:nvSpPr>
        <p:spPr>
          <a:xfrm>
            <a:off x="354495" y="2545346"/>
            <a:ext cx="4114799" cy="769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Frequently go on your smartphone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C54E3-E24D-8E4C-ADB1-1672F2876771}"/>
              </a:ext>
            </a:extLst>
          </p:cNvPr>
          <p:cNvSpPr txBox="1"/>
          <p:nvPr/>
        </p:nvSpPr>
        <p:spPr>
          <a:xfrm>
            <a:off x="354496" y="1898272"/>
            <a:ext cx="4114800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Get a Score Greater than 77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98F15C-26E1-9B49-9231-E2A9F473FB8B}"/>
              </a:ext>
            </a:extLst>
          </p:cNvPr>
          <p:cNvSpPr txBox="1">
            <a:spLocks/>
          </p:cNvSpPr>
          <p:nvPr/>
        </p:nvSpPr>
        <p:spPr>
          <a:xfrm>
            <a:off x="341243" y="4874505"/>
            <a:ext cx="4114800" cy="125721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All &lt;- moody2019[moody2019$asks_questions != "always" &amp; moody2019$on_smartphone == "frequently" &amp; moody2019$leaves_early == "always" &amp; moody2019$score &gt; 77 ,]</a:t>
            </a:r>
          </a:p>
        </p:txBody>
      </p:sp>
    </p:spTree>
    <p:extLst>
      <p:ext uri="{BB962C8B-B14F-4D97-AF65-F5344CB8AC3E}">
        <p14:creationId xmlns:p14="http://schemas.microsoft.com/office/powerpoint/2010/main" val="103984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668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Parcel</vt:lpstr>
      <vt:lpstr>Uncovering the Secret Behind Professor Moody’s Grading</vt:lpstr>
      <vt:lpstr>OVErview:  A TA’s General ADVIce</vt:lpstr>
      <vt:lpstr>Score Significantly Affects Grade</vt:lpstr>
      <vt:lpstr>RAnGE OF SCORES FOR EACH GRADE</vt:lpstr>
      <vt:lpstr>Categorical Data Comparison For A-B Range</vt:lpstr>
      <vt:lpstr>Categorical Data Comparison For C,D,F Range</vt:lpstr>
      <vt:lpstr>Seeing THOSE OBSERVATIONS on ALL GRADES…</vt:lpstr>
      <vt:lpstr>GUIDE  TO GETTING AN A: (in order of Importance)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the Secret Behind Professor Moody’s Grading</dc:title>
  <dc:creator>Tanvi W.</dc:creator>
  <cp:lastModifiedBy>Tanvi W.</cp:lastModifiedBy>
  <cp:revision>7</cp:revision>
  <dcterms:created xsi:type="dcterms:W3CDTF">2019-02-15T00:42:36Z</dcterms:created>
  <dcterms:modified xsi:type="dcterms:W3CDTF">2019-02-15T02:20:22Z</dcterms:modified>
</cp:coreProperties>
</file>