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1"/>
    <p:restoredTop sz="94704"/>
  </p:normalViewPr>
  <p:slideViewPr>
    <p:cSldViewPr snapToGrid="0" snapToObjects="1">
      <p:cViewPr>
        <p:scale>
          <a:sx n="83" d="100"/>
          <a:sy n="83" d="100"/>
        </p:scale>
        <p:origin x="18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5DF-9029-3C42-9A6C-168DDBE029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723C-AD5C-BC49-A0E8-E26AD677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5DF-9029-3C42-9A6C-168DDBE029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723C-AD5C-BC49-A0E8-E26AD677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1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5DF-9029-3C42-9A6C-168DDBE029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723C-AD5C-BC49-A0E8-E26AD677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6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5DF-9029-3C42-9A6C-168DDBE029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723C-AD5C-BC49-A0E8-E26AD677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4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5DF-9029-3C42-9A6C-168DDBE029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723C-AD5C-BC49-A0E8-E26AD677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2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5DF-9029-3C42-9A6C-168DDBE029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723C-AD5C-BC49-A0E8-E26AD677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1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5DF-9029-3C42-9A6C-168DDBE029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723C-AD5C-BC49-A0E8-E26AD677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5DF-9029-3C42-9A6C-168DDBE029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723C-AD5C-BC49-A0E8-E26AD677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7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5DF-9029-3C42-9A6C-168DDBE029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723C-AD5C-BC49-A0E8-E26AD677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5DF-9029-3C42-9A6C-168DDBE029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723C-AD5C-BC49-A0E8-E26AD677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15DF-9029-3C42-9A6C-168DDBE029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723C-AD5C-BC49-A0E8-E26AD677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2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DA15DF-9029-3C42-9A6C-168DDBE02933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C16723C-AD5C-BC49-A0E8-E26AD677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7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F8877-CADB-4F48-9EE9-EF6B2D3D0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3258688" cy="3255264"/>
          </a:xfrm>
        </p:spPr>
        <p:txBody>
          <a:bodyPr>
            <a:normAutofit/>
          </a:bodyPr>
          <a:lstStyle/>
          <a:p>
            <a:r>
              <a:rPr lang="en-US" dirty="0"/>
              <a:t>Census Data Patterns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21AE7-40E7-B349-8520-64729FEB2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3228521" cy="914400"/>
          </a:xfrm>
        </p:spPr>
        <p:txBody>
          <a:bodyPr>
            <a:normAutofit/>
          </a:bodyPr>
          <a:lstStyle/>
          <a:p>
            <a:r>
              <a:rPr lang="en-US" dirty="0"/>
              <a:t>By: Tanvi Wagle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0FB0F567-E5DA-4118-8CD6-8DBAA6105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950" y="759599"/>
            <a:ext cx="5330650" cy="53306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328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D2C1C0-F3E2-47F8-B8DF-65981F78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2149"/>
            <a:ext cx="3311692" cy="4734732"/>
          </a:xfrm>
        </p:spPr>
        <p:txBody>
          <a:bodyPr anchor="t">
            <a:noAutofit/>
          </a:bodyPr>
          <a:lstStyle/>
          <a:p>
            <a:endParaRPr lang="en-US" sz="3000" b="1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algn="ctr"/>
            <a:r>
              <a:rPr lang="en-US" sz="3000" b="1" dirty="0">
                <a:solidFill>
                  <a:schemeClr val="bg1"/>
                </a:solidFill>
              </a:rPr>
              <a:t>HYPOTHESIS: </a:t>
            </a:r>
          </a:p>
          <a:p>
            <a:pPr algn="ctr"/>
            <a:r>
              <a:rPr lang="en-US" sz="3000" b="1" dirty="0">
                <a:solidFill>
                  <a:schemeClr val="bg1"/>
                </a:solidFill>
              </a:rPr>
              <a:t>Mean of Capital Loss of People with </a:t>
            </a:r>
            <a:r>
              <a:rPr lang="en-US" sz="3000" b="1" dirty="0">
                <a:solidFill>
                  <a:srgbClr val="FFC000"/>
                </a:solidFill>
              </a:rPr>
              <a:t>Master’s </a:t>
            </a:r>
            <a:r>
              <a:rPr lang="en-US" sz="3000" b="1" dirty="0">
                <a:solidFill>
                  <a:schemeClr val="bg1"/>
                </a:solidFill>
              </a:rPr>
              <a:t>Degrees </a:t>
            </a:r>
            <a:r>
              <a:rPr lang="en-US" sz="3000" b="1" dirty="0">
                <a:solidFill>
                  <a:srgbClr val="FFC000"/>
                </a:solidFill>
              </a:rPr>
              <a:t>&gt;</a:t>
            </a:r>
            <a:r>
              <a:rPr lang="en-US" sz="3000" b="1" dirty="0">
                <a:solidFill>
                  <a:schemeClr val="bg1"/>
                </a:solidFill>
              </a:rPr>
              <a:t> Mean of Capital Loss of People with </a:t>
            </a:r>
            <a:r>
              <a:rPr lang="en-US" sz="3000" b="1" dirty="0">
                <a:solidFill>
                  <a:srgbClr val="FFC000"/>
                </a:solidFill>
              </a:rPr>
              <a:t>High School</a:t>
            </a:r>
            <a:r>
              <a:rPr lang="en-US" sz="3000" b="1" dirty="0">
                <a:solidFill>
                  <a:schemeClr val="bg1"/>
                </a:solidFill>
              </a:rPr>
              <a:t> Degrees 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35190C-3238-2247-9DEA-081C676F0EC0}"/>
              </a:ext>
            </a:extLst>
          </p:cNvPr>
          <p:cNvSpPr/>
          <p:nvPr/>
        </p:nvSpPr>
        <p:spPr>
          <a:xfrm>
            <a:off x="3797085" y="5641382"/>
            <a:ext cx="7935132" cy="102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&lt;-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tapply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census$CAPITALLOSS,census$EDUCATION,mean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5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(average, las=2, col=rainbow(16), main="Capital Losses for varying degrees of education")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F33BAF-D460-E643-ABF2-2E1DD9775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58" y="317808"/>
            <a:ext cx="5929189" cy="518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9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8D67-F16C-3D4F-9D18-A7677985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62373"/>
            <a:ext cx="3107100" cy="13661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spc="-100" dirty="0"/>
              <a:t>Z Score = 8.81</a:t>
            </a:r>
            <a:br>
              <a:rPr lang="en-US" sz="4000" spc="-100" dirty="0"/>
            </a:br>
            <a:r>
              <a:rPr lang="en-US" sz="4000" spc="-100" dirty="0"/>
              <a:t>P value = 0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D31E25-7370-E24B-8DC6-151591D74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8406" y="429623"/>
            <a:ext cx="6854360" cy="599875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46FEE3-11E0-904B-BC22-3AEEA08DF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1" y="2820692"/>
            <a:ext cx="2952117" cy="2995474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We can conclude that this a reasonable hypothesis because the p value is less than 0.05.</a:t>
            </a:r>
          </a:p>
        </p:txBody>
      </p:sp>
    </p:spTree>
    <p:extLst>
      <p:ext uri="{BB962C8B-B14F-4D97-AF65-F5344CB8AC3E}">
        <p14:creationId xmlns:p14="http://schemas.microsoft.com/office/powerpoint/2010/main" val="393395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5A0CE3-201E-314C-9175-B9581347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Why is this Interesting?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0FB40-05AE-4A40-A864-8A1A9F38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results of the data are counterintuitive! Generally, many would think that with higher education degrees like a Master’s degree a person would be able to handle money more effectively. With more knowledge, losses would be less. </a:t>
            </a:r>
          </a:p>
          <a:p>
            <a:r>
              <a:rPr lang="en-US" dirty="0">
                <a:solidFill>
                  <a:schemeClr val="tx1"/>
                </a:solidFill>
              </a:rPr>
              <a:t>However, as the hypothesis states, we found that a person with a master’s degree has significantly more capital loss than a person with a high school degree.</a:t>
            </a:r>
          </a:p>
          <a:p>
            <a:r>
              <a:rPr lang="en-US" dirty="0">
                <a:solidFill>
                  <a:schemeClr val="tx1"/>
                </a:solidFill>
              </a:rPr>
              <a:t>I considered that the results could be because of a possible large discrepancy between the amount of data of high school students vs master students. However, the lengths of the capital loss data is similar. </a:t>
            </a:r>
          </a:p>
          <a:p>
            <a:r>
              <a:rPr lang="en-US" dirty="0">
                <a:solidFill>
                  <a:schemeClr val="tx1"/>
                </a:solidFill>
              </a:rPr>
              <a:t>Also, the p-value for this hypothesis is ZERO.                                                             Therefore, the correlation has a high degree of certainty.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E20E70-D6B5-934C-9AAD-23BBDABE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256" y="4936611"/>
            <a:ext cx="2977082" cy="86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4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D2C1C0-F3E2-47F8-B8DF-65981F78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2149"/>
            <a:ext cx="3311692" cy="4734732"/>
          </a:xfrm>
        </p:spPr>
        <p:txBody>
          <a:bodyPr anchor="t">
            <a:noAutofit/>
          </a:bodyPr>
          <a:lstStyle/>
          <a:p>
            <a:endParaRPr lang="en-US" sz="3000" b="1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algn="ctr"/>
            <a:r>
              <a:rPr lang="en-US" sz="3000" b="1" dirty="0">
                <a:solidFill>
                  <a:schemeClr val="bg1"/>
                </a:solidFill>
              </a:rPr>
              <a:t>HYPOTHESIS: </a:t>
            </a:r>
          </a:p>
          <a:p>
            <a:pPr algn="ctr"/>
            <a:r>
              <a:rPr lang="en-US" sz="3000" b="1" dirty="0">
                <a:solidFill>
                  <a:schemeClr val="bg1"/>
                </a:solidFill>
              </a:rPr>
              <a:t>Mean  years of Education for an </a:t>
            </a:r>
            <a:r>
              <a:rPr lang="en-US" sz="3000" b="1" dirty="0">
                <a:solidFill>
                  <a:srgbClr val="FFC000"/>
                </a:solidFill>
              </a:rPr>
              <a:t>Exec-Managerial</a:t>
            </a:r>
            <a:r>
              <a:rPr lang="en-US" sz="3000" b="1" dirty="0">
                <a:solidFill>
                  <a:schemeClr val="bg1"/>
                </a:solidFill>
              </a:rPr>
              <a:t> Position </a:t>
            </a:r>
            <a:r>
              <a:rPr lang="en-US" sz="3000" b="1" dirty="0">
                <a:solidFill>
                  <a:srgbClr val="FFC000"/>
                </a:solidFill>
              </a:rPr>
              <a:t>&gt;</a:t>
            </a:r>
            <a:r>
              <a:rPr lang="en-US" sz="3000" b="1" dirty="0">
                <a:solidFill>
                  <a:schemeClr val="bg1"/>
                </a:solidFill>
              </a:rPr>
              <a:t> Mean years of education for a </a:t>
            </a:r>
            <a:r>
              <a:rPr lang="en-US" sz="3000" b="1" dirty="0">
                <a:solidFill>
                  <a:srgbClr val="FFC000"/>
                </a:solidFill>
              </a:rPr>
              <a:t>Tech-support </a:t>
            </a:r>
            <a:r>
              <a:rPr lang="en-US" sz="3000" b="1" dirty="0">
                <a:solidFill>
                  <a:schemeClr val="bg1"/>
                </a:solidFill>
              </a:rPr>
              <a:t>position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35190C-3238-2247-9DEA-081C676F0EC0}"/>
              </a:ext>
            </a:extLst>
          </p:cNvPr>
          <p:cNvSpPr/>
          <p:nvPr/>
        </p:nvSpPr>
        <p:spPr>
          <a:xfrm>
            <a:off x="3797085" y="5641382"/>
            <a:ext cx="7935132" cy="102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boxplot(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census$YEARS~census$PROFESSION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horizontal = TRUE, las=1,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varwidth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=TRUE, outline=FALSE,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=0.8, col=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heat.colors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(16), main="Years of Education",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="Years")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8D1619-3920-9E41-B6A9-0FEEBC5FF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245" y="0"/>
            <a:ext cx="6313202" cy="552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9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8D67-F16C-3D4F-9D18-A7677985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7" y="1041834"/>
            <a:ext cx="3657600" cy="10073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400" spc="-100" dirty="0"/>
              <a:t>Z Score = 6.18</a:t>
            </a:r>
            <a:br>
              <a:rPr lang="en-US" sz="3400" spc="-100" dirty="0"/>
            </a:br>
            <a:r>
              <a:rPr lang="en-US" sz="3400" spc="-100" dirty="0"/>
              <a:t>P value = 3.19*10</a:t>
            </a:r>
            <a:r>
              <a:rPr lang="en-US" sz="3400" spc="-100" baseline="30000" dirty="0"/>
              <a:t>-10</a:t>
            </a:r>
            <a:endParaRPr lang="en-US" sz="3400" spc="-1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46FEE3-11E0-904B-BC22-3AEEA08DF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57" y="2293749"/>
            <a:ext cx="3164891" cy="3522417"/>
          </a:xfrm>
        </p:spPr>
        <p:txBody>
          <a:bodyPr>
            <a:normAutofit/>
          </a:bodyPr>
          <a:lstStyle/>
          <a:p>
            <a:r>
              <a:rPr lang="en-US" sz="3000" dirty="0"/>
              <a:t>We can conclude that this a reasonable hypothesis because the p value is less than 0.05.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1933AD-9388-FD40-A202-0A4C371C1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3566" y="355022"/>
            <a:ext cx="7024842" cy="6147955"/>
          </a:xfrm>
        </p:spPr>
      </p:pic>
    </p:spTree>
    <p:extLst>
      <p:ext uri="{BB962C8B-B14F-4D97-AF65-F5344CB8AC3E}">
        <p14:creationId xmlns:p14="http://schemas.microsoft.com/office/powerpoint/2010/main" val="263907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5A0CE3-201E-314C-9175-B9581347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Why is this Actionable?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0FB40-05AE-4A40-A864-8A1A9F38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anchor="t">
            <a:normAutofit lnSpcReduction="1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This conclusion seems reasonable as the more education you receive the better job you are able to get. </a:t>
            </a:r>
          </a:p>
          <a:p>
            <a:r>
              <a:rPr lang="en-US" sz="3000" dirty="0">
                <a:solidFill>
                  <a:schemeClr val="tx1"/>
                </a:solidFill>
              </a:rPr>
              <a:t> This specific conclusion can be used for students who  do not want to pursue many years of education and therefore go into tech support instead of a managing position. On the other hand, students who would managing position should get more years of education.  </a:t>
            </a:r>
          </a:p>
        </p:txBody>
      </p:sp>
    </p:spTree>
    <p:extLst>
      <p:ext uri="{BB962C8B-B14F-4D97-AF65-F5344CB8AC3E}">
        <p14:creationId xmlns:p14="http://schemas.microsoft.com/office/powerpoint/2010/main" val="380892376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384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Consolas</vt:lpstr>
      <vt:lpstr>Corbel</vt:lpstr>
      <vt:lpstr>Wingdings 2</vt:lpstr>
      <vt:lpstr>Frame</vt:lpstr>
      <vt:lpstr>Census Data Patterns </vt:lpstr>
      <vt:lpstr>PowerPoint Presentation</vt:lpstr>
      <vt:lpstr>Z Score = 8.81 P value = 0</vt:lpstr>
      <vt:lpstr>Why is this Interesting?</vt:lpstr>
      <vt:lpstr>PowerPoint Presentation</vt:lpstr>
      <vt:lpstr>Z Score = 6.18 P value = 3.19*10-10</vt:lpstr>
      <vt:lpstr>Why is this Actionable?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Data Patterns </dc:title>
  <dc:creator>Tanvi W.</dc:creator>
  <cp:lastModifiedBy>Tanvi W.</cp:lastModifiedBy>
  <cp:revision>4</cp:revision>
  <dcterms:created xsi:type="dcterms:W3CDTF">2019-02-21T00:46:33Z</dcterms:created>
  <dcterms:modified xsi:type="dcterms:W3CDTF">2019-02-21T02:44:31Z</dcterms:modified>
</cp:coreProperties>
</file>