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3"/>
    <p:restoredTop sz="94704"/>
  </p:normalViewPr>
  <p:slideViewPr>
    <p:cSldViewPr snapToGrid="0" snapToObjects="1">
      <p:cViewPr varScale="1">
        <p:scale>
          <a:sx n="111" d="100"/>
          <a:sy n="111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CB3E6-65CE-7B41-8821-D7D6A65731E3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5191AE1-E926-5445-B1DA-C2A7F0A591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41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0807A-3799-8747-88F6-B235A6FD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Gun control is Effective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…and here is the data to support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D396-C94A-8B40-B9FB-7F4A2036C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By: Tanvi Wagle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6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AFBB6-AF37-AC4B-912C-B91F620B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42" y="1005839"/>
            <a:ext cx="6432313" cy="4805025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Let us see how Gun Control has Affected robberies…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C4B393-29E7-0E41-B760-41CBFC6FF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5391" y="1009397"/>
            <a:ext cx="3078342" cy="480146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The data Includes: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Type of weapon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Monetary Damage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Gun Laws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Moon Phase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1103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9590-E284-F44F-8EDE-0915F0A6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Observation: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The mean Monetary Damages in </a:t>
            </a:r>
            <a:r>
              <a:rPr lang="en-US" sz="3400" dirty="0">
                <a:solidFill>
                  <a:srgbClr val="FF0000"/>
                </a:solidFill>
              </a:rPr>
              <a:t>Loose </a:t>
            </a:r>
            <a:r>
              <a:rPr lang="en-US" sz="3400" dirty="0">
                <a:solidFill>
                  <a:srgbClr val="FFFFFF"/>
                </a:solidFill>
              </a:rPr>
              <a:t>Gun Control Areas are </a:t>
            </a:r>
            <a:r>
              <a:rPr lang="en-US" sz="3400" dirty="0">
                <a:solidFill>
                  <a:srgbClr val="FFFF00"/>
                </a:solidFill>
              </a:rPr>
              <a:t>greater</a:t>
            </a:r>
            <a:r>
              <a:rPr lang="en-US" sz="3400" dirty="0">
                <a:solidFill>
                  <a:srgbClr val="FFFFFF"/>
                </a:solidFill>
              </a:rPr>
              <a:t> than Mean Monetary Damages in </a:t>
            </a:r>
            <a:r>
              <a:rPr lang="en-US" sz="3400" dirty="0">
                <a:solidFill>
                  <a:srgbClr val="00B050"/>
                </a:solidFill>
              </a:rPr>
              <a:t>Medium</a:t>
            </a:r>
            <a:r>
              <a:rPr lang="en-US" sz="3400" dirty="0">
                <a:solidFill>
                  <a:srgbClr val="FFFFFF"/>
                </a:solidFill>
              </a:rPr>
              <a:t> Gun Control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99ECC-D80E-3840-BFC2-32EA53CB1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827" y="1097426"/>
            <a:ext cx="4854575" cy="4248594"/>
          </a:xfrm>
          <a:ln w="57150">
            <a:noFill/>
          </a:ln>
        </p:spPr>
      </p:pic>
      <p:pic>
        <p:nvPicPr>
          <p:cNvPr id="7" name="Picture 6" descr="A picture containing bottle&#10;&#10;Description automatically generated">
            <a:extLst>
              <a:ext uri="{FF2B5EF4-FFF2-40B4-BE49-F238E27FC236}">
                <a16:creationId xmlns:a16="http://schemas.microsoft.com/office/drawing/2014/main" id="{DCF53643-0526-7245-9207-3B1E61B9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27" y="5959933"/>
            <a:ext cx="4905008" cy="62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B2B1FB-FBE7-3641-B96E-43F5C538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858" y="640963"/>
            <a:ext cx="5138946" cy="2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2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728E-1DB9-5D46-B144-3D9C286F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 and P-Value</a:t>
            </a:r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91429E1-C893-F242-821B-F110D6F4C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05" y="2028693"/>
            <a:ext cx="11451990" cy="367265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8864E8-6E5F-BC44-A968-3BE8A1E9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23" y="2507686"/>
            <a:ext cx="4851772" cy="4246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69C572-4745-E444-8CDB-2830EFA6D358}"/>
              </a:ext>
            </a:extLst>
          </p:cNvPr>
          <p:cNvSpPr txBox="1"/>
          <p:nvPr/>
        </p:nvSpPr>
        <p:spPr>
          <a:xfrm>
            <a:off x="497711" y="2639028"/>
            <a:ext cx="59378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 Hypothesis: There is no difference between the means of areas with Medium Gun Laws vs. Loose Gun Laws</a:t>
            </a:r>
          </a:p>
          <a:p>
            <a:endParaRPr lang="en-US" dirty="0"/>
          </a:p>
          <a:p>
            <a:r>
              <a:rPr lang="en-US" dirty="0"/>
              <a:t>P VALUE = 0</a:t>
            </a:r>
          </a:p>
          <a:p>
            <a:endParaRPr lang="en-US" dirty="0"/>
          </a:p>
          <a:p>
            <a:r>
              <a:rPr lang="en-US" dirty="0"/>
              <a:t>Therefore, we reject the null hypothesis.</a:t>
            </a:r>
          </a:p>
          <a:p>
            <a:endParaRPr lang="en-US" dirty="0"/>
          </a:p>
          <a:p>
            <a:r>
              <a:rPr lang="en-US" dirty="0"/>
              <a:t>This data indicates that monetary damages is significantly less in states with medium gun control laws. This means that gun control has been effective as it has reduced monetary damages. </a:t>
            </a:r>
          </a:p>
        </p:txBody>
      </p:sp>
    </p:spTree>
    <p:extLst>
      <p:ext uri="{BB962C8B-B14F-4D97-AF65-F5344CB8AC3E}">
        <p14:creationId xmlns:p14="http://schemas.microsoft.com/office/powerpoint/2010/main" val="7543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3B71-D7B5-C24D-AA9B-8044AC18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Opponents  who say Gun Control is not effective Claim…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EAF9-7B75-554D-A654-B4CA579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73063"/>
          </a:xfrm>
        </p:spPr>
        <p:txBody>
          <a:bodyPr anchor="t">
            <a:normAutofit/>
          </a:bodyPr>
          <a:lstStyle/>
          <a:p>
            <a:r>
              <a:rPr lang="en-US" sz="2400" dirty="0"/>
              <a:t>Opponents could claim that there is a stronger correlation that weather affects monetary damages.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Clearly, some weather such as a Lightning Storm does have an effect on monetary damages. It is also possible that the weather in medium gun controlled areas is different than loose gun controlled states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81FA7B-8738-A443-B741-C68F3D25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56" y="3035300"/>
            <a:ext cx="9766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3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39A6-3C49-EB4A-9FC9-A7A485B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Rebuttal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F2C7-3A35-6445-88D7-43EE0966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82379"/>
            <a:ext cx="5655835" cy="296154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frequency of data points for each sub sample (medium gun control, loose gun control) is the same. </a:t>
            </a:r>
          </a:p>
          <a:p>
            <a:r>
              <a:rPr lang="en-US" sz="2400" dirty="0"/>
              <a:t>Therefore, the argument that the weather for medium gun control states is not the same as loose gun controlled states cannot be made.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56F49-C7F7-694C-A911-443E071D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36" y="2048677"/>
            <a:ext cx="5409063" cy="473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8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39A6-3C49-EB4A-9FC9-A7A485B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Rebuttal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F2C7-3A35-6445-88D7-43EE0966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17" y="2275479"/>
            <a:ext cx="10634676" cy="4067447"/>
          </a:xfrm>
        </p:spPr>
        <p:txBody>
          <a:bodyPr anchor="t">
            <a:normAutofit/>
          </a:bodyPr>
          <a:lstStyle/>
          <a:p>
            <a:r>
              <a:rPr lang="en-US" sz="2400" dirty="0"/>
              <a:t>Also, the mean of monetary damages for each type of weather in medium control states is significantly less than loose gun control states. </a:t>
            </a:r>
          </a:p>
          <a:p>
            <a:r>
              <a:rPr lang="en-US" sz="2400" dirty="0"/>
              <a:t>Loose Gun control States: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Medium Gun Control States: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3D8C9-C240-F141-8587-6642C162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82" y="5208045"/>
            <a:ext cx="97663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09285-AB2D-804C-8940-111EE6DC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07" y="3845572"/>
            <a:ext cx="9804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F977-599B-8341-A066-89B0D04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Rebuttal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0285-644A-604F-8C6B-13C4F60C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5771"/>
            <a:ext cx="5865907" cy="4174005"/>
          </a:xfrm>
        </p:spPr>
        <p:txBody>
          <a:bodyPr/>
          <a:lstStyle/>
          <a:p>
            <a:r>
              <a:rPr lang="en-US" dirty="0"/>
              <a:t>There is not a strong correlation between weather and monetary damages!</a:t>
            </a:r>
          </a:p>
          <a:p>
            <a:r>
              <a:rPr lang="en-US" dirty="0"/>
              <a:t>If you choose the largest monetary damage weather (Lightning storm) and smallest monetary damage weather (Hurricane) to achieve a small p-value, the alternative hypothesis becomes Mean of Monetary Damages of Lighting Storm &gt; Mean of Monetary Damages of Hurricane.</a:t>
            </a:r>
          </a:p>
          <a:p>
            <a:r>
              <a:rPr lang="en-US" dirty="0"/>
              <a:t>However, upon calculating the p-value you get: </a:t>
            </a:r>
            <a:r>
              <a:rPr lang="en-US" b="1" dirty="0"/>
              <a:t>0.1057. </a:t>
            </a:r>
            <a:r>
              <a:rPr lang="en-US" dirty="0"/>
              <a:t>This suggests that there is not a strong correlation between monetary damages and weather (definitely not stronger than monetary damages and gun control).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D1A162-AE20-844B-8205-D6E59F46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8" y="2145771"/>
            <a:ext cx="4527681" cy="39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74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Gun control is Effective …and here is the data to support it</vt:lpstr>
      <vt:lpstr>Let us see how Gun Control has Affected robberies…</vt:lpstr>
      <vt:lpstr>Observation: The mean Monetary Damages in Loose Gun Control Areas are greater than Mean Monetary Damages in Medium Gun Control States</vt:lpstr>
      <vt:lpstr>Permutation Test and P-Value</vt:lpstr>
      <vt:lpstr>Opponents  who say Gun Control is not effective Claim…</vt:lpstr>
      <vt:lpstr>Rebuttal Part 1</vt:lpstr>
      <vt:lpstr>Rebuttal Part 2</vt:lpstr>
      <vt:lpstr>Rebuttal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control is Effective …and here is the data to support it</dc:title>
  <dc:creator>Tanvi W.</dc:creator>
  <cp:lastModifiedBy>Tanvi W.</cp:lastModifiedBy>
  <cp:revision>6</cp:revision>
  <dcterms:created xsi:type="dcterms:W3CDTF">2019-02-26T22:18:40Z</dcterms:created>
  <dcterms:modified xsi:type="dcterms:W3CDTF">2019-02-26T23:08:42Z</dcterms:modified>
</cp:coreProperties>
</file>