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6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3ECA-3510-B441-B0DC-E224BB45A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A35A-24AF-BC46-8C16-1C2372E50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Next Condensed" panose="020B0506020202020204" pitchFamily="34" charset="0"/>
              </a:rPr>
              <a:t>items frequently bought together</a:t>
            </a:r>
          </a:p>
        </p:txBody>
      </p:sp>
    </p:spTree>
    <p:extLst>
      <p:ext uri="{BB962C8B-B14F-4D97-AF65-F5344CB8AC3E}">
        <p14:creationId xmlns:p14="http://schemas.microsoft.com/office/powerpoint/2010/main" val="6353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3B2C-75CE-2A4A-961A-34CE0CA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5F8E-4E73-6E4B-A340-B8FD32A0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Null hypothesis: </a:t>
            </a:r>
          </a:p>
          <a:p>
            <a:pPr marL="0" indent="0">
              <a:buNone/>
            </a:pPr>
            <a:r>
              <a:rPr lang="en-US" sz="2500" dirty="0"/>
              <a:t>	The items do not sell together (it is random).</a:t>
            </a:r>
          </a:p>
          <a:p>
            <a:r>
              <a:rPr lang="en-US" sz="2500" dirty="0"/>
              <a:t>Alternative Hypothesis: </a:t>
            </a:r>
          </a:p>
          <a:p>
            <a:pPr marL="0" indent="0">
              <a:buNone/>
            </a:pPr>
            <a:r>
              <a:rPr lang="en-US" sz="2500" dirty="0"/>
              <a:t> 	Items do sell together. </a:t>
            </a:r>
          </a:p>
        </p:txBody>
      </p:sp>
    </p:spTree>
    <p:extLst>
      <p:ext uri="{BB962C8B-B14F-4D97-AF65-F5344CB8AC3E}">
        <p14:creationId xmlns:p14="http://schemas.microsoft.com/office/powerpoint/2010/main" val="424989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1398-76CE-D641-B9B3-5703010F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83" y="964692"/>
            <a:ext cx="9221717" cy="1188720"/>
          </a:xfrm>
        </p:spPr>
        <p:txBody>
          <a:bodyPr/>
          <a:lstStyle/>
          <a:p>
            <a:r>
              <a:rPr lang="en-US" dirty="0"/>
              <a:t>Intuitive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5B89-251F-F84C-A56B-ADA90E66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267" y="2455332"/>
            <a:ext cx="10007600" cy="3284695"/>
          </a:xfrm>
        </p:spPr>
        <p:txBody>
          <a:bodyPr>
            <a:normAutofit/>
          </a:bodyPr>
          <a:lstStyle/>
          <a:p>
            <a:r>
              <a:rPr lang="en-US" dirty="0"/>
              <a:t>Hard to determine intuitively because the frequency numbers for the different combinations of ones and zeros are very similar. </a:t>
            </a:r>
          </a:p>
          <a:p>
            <a:r>
              <a:rPr lang="en-US" dirty="0"/>
              <a:t>For example, when using the R function table() this is the output:</a:t>
            </a:r>
          </a:p>
          <a:p>
            <a:pPr marL="0" indent="0">
              <a:buNone/>
            </a:pPr>
            <a:r>
              <a:rPr lang="en-US" dirty="0"/>
              <a:t>    Clearly, the numbers are close to each other. </a:t>
            </a:r>
          </a:p>
          <a:p>
            <a:endParaRPr lang="en-US" dirty="0"/>
          </a:p>
          <a:p>
            <a:r>
              <a:rPr lang="en-US" dirty="0"/>
              <a:t>I found a possible relationship between BUTTER and COOKIES because they have a large frequency of (one, one) which means they are bought together. However, the difference between the frequencies of when they are bought together and when they are not is 2% or less. Therefore, it likely that that this pattern is random. Let’s see which goods are actually bought together using PERMUTATION TEST.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72EBA-90C7-2C42-BF55-C0473DC4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550" y="3183378"/>
            <a:ext cx="3171814" cy="1033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00B09-DD28-0049-9B0D-C81FB3E5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91" y="5740027"/>
            <a:ext cx="2952818" cy="10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0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5C546-535A-A04F-83AC-E96914E68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349" y="1162852"/>
            <a:ext cx="7150918" cy="427274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DE48D-8B07-5E45-8D3B-85D7A2B1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Permutation Test Results</a:t>
            </a:r>
          </a:p>
        </p:txBody>
      </p:sp>
    </p:spTree>
    <p:extLst>
      <p:ext uri="{BB962C8B-B14F-4D97-AF65-F5344CB8AC3E}">
        <p14:creationId xmlns:p14="http://schemas.microsoft.com/office/powerpoint/2010/main" val="85814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BD76-4542-4348-A7A2-7772A714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P-value/ Bonferroni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6D0D-FD7F-BA45-875E-B9EDF8D3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In order to be NOT accused of p-value hunting, Bonferroni coefficient is necessary to calculate the ideal p-value.</a:t>
            </a:r>
          </a:p>
          <a:p>
            <a:r>
              <a:rPr lang="en-US" sz="3000" dirty="0"/>
              <a:t>Bonferroni: 0.05 / </a:t>
            </a:r>
            <a:r>
              <a:rPr lang="en-US" sz="3000" baseline="-25000" dirty="0"/>
              <a:t>5</a:t>
            </a:r>
            <a:r>
              <a:rPr lang="en-US" sz="3000" dirty="0"/>
              <a:t>C</a:t>
            </a:r>
            <a:r>
              <a:rPr lang="en-US" sz="3000" baseline="-25000" dirty="0"/>
              <a:t>2  </a:t>
            </a:r>
            <a:r>
              <a:rPr lang="en-US" sz="3000" dirty="0"/>
              <a:t>= 0.005</a:t>
            </a:r>
          </a:p>
          <a:p>
            <a:r>
              <a:rPr lang="en-US" sz="3000" dirty="0"/>
              <a:t>Ideal p-value is less than 0.005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8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F2077-E9F2-5440-A3E4-E0450D10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6556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Cookies and bread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E270-16F9-4844-85B9-E5DFC933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429000"/>
            <a:ext cx="3044950" cy="281940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FFFFFF"/>
                </a:solidFill>
              </a:rPr>
              <a:t>Cookies and Bread  is the only combination that  has a p-value  &lt;  0.005.</a:t>
            </a:r>
          </a:p>
          <a:p>
            <a:pPr marL="0" indent="0" algn="ctr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Therefore, we </a:t>
            </a:r>
            <a:r>
              <a:rPr lang="en-US" sz="2200" dirty="0">
                <a:solidFill>
                  <a:srgbClr val="FFFFFF"/>
                </a:solidFill>
              </a:rPr>
              <a:t>can 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reject the null hypothesis for these goods; cookies and bread sell together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852619-C2AE-344D-BC0B-5E3C65B4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468C1-032F-544C-AF6E-95589876B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26" b="78418"/>
          <a:stretch/>
        </p:blipFill>
        <p:spPr>
          <a:xfrm>
            <a:off x="4847689" y="5938147"/>
            <a:ext cx="7150918" cy="4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402-583E-BB48-B452-11E2BBE5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02BC-0E9E-224F-A914-1AF139F4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Bonferroni coefficient, the ideal p-value is less than 0.005.</a:t>
            </a:r>
          </a:p>
          <a:p>
            <a:r>
              <a:rPr lang="en-US" sz="2400" b="1" dirty="0"/>
              <a:t>I found that cookies and bread sell together because the p-value is 0.003. We can reject the null hypothesis.</a:t>
            </a:r>
          </a:p>
          <a:p>
            <a:r>
              <a:rPr lang="en-US" sz="2400" dirty="0"/>
              <a:t>For other combinations of foods we fail to reject the null hypothesis. </a:t>
            </a:r>
          </a:p>
        </p:txBody>
      </p:sp>
    </p:spTree>
    <p:extLst>
      <p:ext uri="{BB962C8B-B14F-4D97-AF65-F5344CB8AC3E}">
        <p14:creationId xmlns:p14="http://schemas.microsoft.com/office/powerpoint/2010/main" val="38605087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255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Condensed</vt:lpstr>
      <vt:lpstr>Gill Sans MT</vt:lpstr>
      <vt:lpstr>Parcel</vt:lpstr>
      <vt:lpstr>Walmart</vt:lpstr>
      <vt:lpstr>Hypothesis</vt:lpstr>
      <vt:lpstr>Intuitive Patterns?</vt:lpstr>
      <vt:lpstr>Permutation Test Results</vt:lpstr>
      <vt:lpstr>Ideal P-value/ Bonferroni Correction</vt:lpstr>
      <vt:lpstr>Cookies and bread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Tanvi W.</dc:creator>
  <cp:lastModifiedBy>Tanvi W.</cp:lastModifiedBy>
  <cp:revision>4</cp:revision>
  <dcterms:created xsi:type="dcterms:W3CDTF">2019-03-27T00:00:58Z</dcterms:created>
  <dcterms:modified xsi:type="dcterms:W3CDTF">2019-03-28T22:34:45Z</dcterms:modified>
</cp:coreProperties>
</file>