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b3ee14c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b3ee14c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b487133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b487133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4871335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4871335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b4871335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b4871335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b4871335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b4871335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4871335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b4871335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b4871335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b4871335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513d51785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513d51785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487133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487133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487133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b487133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f5c78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f5c78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487133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b487133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b487133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b487133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487133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b487133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b487133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b487133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b487133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b487133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b48713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b48713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13d517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13d517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b3ee14c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b3ee14c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b4335690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b4335690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3ee14c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3ee14c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b3ee14c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b3ee14c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b3ee14c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b3ee14c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3ee14c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3ee14c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factoring.guru/pt-br/design-patterns/iterator" TargetMode="External"/><Relationship Id="rId4" Type="http://schemas.openxmlformats.org/officeDocument/2006/relationships/hyperlink" Target="https://refactoring.guru/pt-br/design-patterns/iterator" TargetMode="External"/><Relationship Id="rId5" Type="http://schemas.openxmlformats.org/officeDocument/2006/relationships/hyperlink" Target="https://www.baeldung.com/java-binary-tree" TargetMode="External"/><Relationship Id="rId6" Type="http://schemas.openxmlformats.org/officeDocument/2006/relationships/hyperlink" Target="https://www.baeldung.com/java-binary-tree" TargetMode="External"/><Relationship Id="rId7" Type="http://schemas.openxmlformats.org/officeDocument/2006/relationships/hyperlink" Target="https://www.baeldung.com/java-binary-tree" TargetMode="External"/><Relationship Id="rId8" Type="http://schemas.openxmlformats.org/officeDocument/2006/relationships/hyperlink" Target="https://www.tutorialspoint.com/design_pattern/iterator_pattern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729625" y="968700"/>
            <a:ext cx="1337100" cy="83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63725" y="2008250"/>
            <a:ext cx="8663400" cy="20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80"/>
              <a:t>Padrões de Projeto: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80"/>
              <a:t>Iterator, Factory Method e Template method</a:t>
            </a:r>
            <a:endParaRPr sz="308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263025" y="3477700"/>
            <a:ext cx="7688100" cy="15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Luis Fernando do </a:t>
            </a:r>
            <a:r>
              <a:rPr lang="pt-BR"/>
              <a:t>Rosário</a:t>
            </a:r>
            <a:r>
              <a:rPr lang="pt-BR"/>
              <a:t> Cintra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Vanderleicio Carvalho Leite Junior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Wagner Alexandre Ferreira Junior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2800" y="386650"/>
            <a:ext cx="7094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Universidade Estadual de Feira de Santana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Departamento de Exatas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Curso de Engenharia de Computação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Disciplina: Algoritmos e Programação II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lang="pt-BR" sz="1700">
                <a:latin typeface="Calibri"/>
                <a:ea typeface="Calibri"/>
                <a:cs typeface="Calibri"/>
                <a:sym typeface="Calibri"/>
              </a:rPr>
              <a:t>Professor: Rafael Tosta Santos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75" y="233100"/>
            <a:ext cx="757237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- Com uso do </a:t>
            </a:r>
            <a:r>
              <a:rPr lang="pt-BR"/>
              <a:t>Iterator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Factory Method 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Factory Method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Padrão de criação centrado no escopo das classes;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Pretende definir uma interface para a criação de um objeto, mas deixa a decisão de qual classe será instanciada para as subclasses, fazendo com que seja possível adiá-la;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se aplica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1926475"/>
            <a:ext cx="76887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Deve ser usado quando: uma classe não sabe a classe dos objetos que criará ou até mesmo quer que suas subclasses especifiquem os objetos criados;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Exemplo: Num sistema de gerenciamento a classe responsável pelo cadastro de usuários não tem como saber </a:t>
            </a:r>
            <a:r>
              <a:rPr lang="pt-BR" sz="1800"/>
              <a:t>previamente quais</a:t>
            </a:r>
            <a:r>
              <a:rPr lang="pt-BR" sz="1800"/>
              <a:t> tipos de usuários ela irá criar. Ter que implementar cada um separadamente torna o código repetitivo e dificulta alterações e/ou extensões.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proposta pelo Factory Method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1926475"/>
            <a:ext cx="76887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Criar uma interface para os objetos “Usuário” e uma classe abstrata “Criadora”, que será herdada pelas classes concretas de criação, e essas serão responsáveis por criar os usuários de cada tipo.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sem uso do </a:t>
            </a:r>
            <a:r>
              <a:rPr lang="pt-BR"/>
              <a:t>Factory Method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0900"/>
            <a:ext cx="8839199" cy="15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com uso do Factory Method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88" y="1978950"/>
            <a:ext cx="75514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Template Method</a:t>
            </a:r>
            <a:endParaRPr sz="6000"/>
          </a:p>
        </p:txBody>
      </p:sp>
      <p:sp>
        <p:nvSpPr>
          <p:cNvPr id="184" name="Google Shape;184;p29"/>
          <p:cNvSpPr txBox="1"/>
          <p:nvPr>
            <p:ph idx="4294967295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 </a:t>
            </a:r>
            <a:r>
              <a:rPr lang="pt-BR"/>
              <a:t>Method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Padrão comportamental baseado em herança.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Permite que as </a:t>
            </a:r>
            <a:r>
              <a:rPr lang="pt-BR" sz="1800"/>
              <a:t>subclasses</a:t>
            </a:r>
            <a:r>
              <a:rPr lang="pt-BR" sz="1800"/>
              <a:t> possam </a:t>
            </a:r>
            <a:r>
              <a:rPr lang="pt-BR" sz="1800"/>
              <a:t>sobrescrever </a:t>
            </a:r>
            <a:r>
              <a:rPr lang="pt-BR" sz="1800"/>
              <a:t>etapas específicas do algoritmo sem modificar sua estrutura.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Diminui a duplicidade</a:t>
            </a:r>
            <a:r>
              <a:rPr lang="pt-BR" sz="1800"/>
              <a:t> do código.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/ Onde se aplica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7650" y="2068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Tenho classes com comportamentos e/ou atributos muito parecidos/iguais, mas os métodos lidam com “problemas” diferentes.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Iterator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</a:t>
            </a:r>
            <a:r>
              <a:rPr lang="pt-BR"/>
              <a:t>proposta pelo Template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7650" y="2068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Criação de uma superclasse abstrata que possua todos os atributos (se houver) e etapas em comum das classes, as etapas que possuem uma implementação diferente, devem ser abstratas para que cada subclasse possa implementar da </a:t>
            </a:r>
            <a:r>
              <a:rPr lang="pt-BR" sz="1800"/>
              <a:t>própria maneira.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 Method (Exemplo de UML SEM o padrão)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9144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 Method (Exemplo de UML COM o padrão)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4"/>
          <p:cNvCxnSpPr/>
          <p:nvPr/>
        </p:nvCxnSpPr>
        <p:spPr>
          <a:xfrm rot="10800000">
            <a:off x="2813475" y="4053625"/>
            <a:ext cx="7323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4"/>
          <p:cNvSpPr txBox="1"/>
          <p:nvPr/>
        </p:nvSpPr>
        <p:spPr>
          <a:xfrm>
            <a:off x="2755750" y="3989500"/>
            <a:ext cx="402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Lato"/>
                <a:ea typeface="Lato"/>
                <a:cs typeface="Lato"/>
                <a:sym typeface="Lato"/>
              </a:rPr>
              <a:t>0…*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363625" y="3919450"/>
            <a:ext cx="402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Lato"/>
                <a:ea typeface="Lato"/>
                <a:cs typeface="Lato"/>
                <a:sym typeface="Lato"/>
              </a:rPr>
              <a:t>0…*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75" y="1853850"/>
            <a:ext cx="5848253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- Sem uso do </a:t>
            </a:r>
            <a:r>
              <a:rPr lang="pt-BR"/>
              <a:t>Template Method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- Com uso do </a:t>
            </a:r>
            <a:r>
              <a:rPr lang="pt-BR"/>
              <a:t>Template Method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Padrões de Projeto </a:t>
            </a:r>
            <a:r>
              <a:rPr b="1" lang="pt-BR">
                <a:uFill>
                  <a:noFill/>
                </a:uFill>
                <a:hlinkClick r:id="rId3"/>
              </a:rPr>
              <a:t>(refactoring.guru)</a:t>
            </a:r>
            <a:r>
              <a:rPr lang="pt-BR"/>
              <a:t>. Acesso em: 04/07/2022. Disponível em: </a:t>
            </a:r>
            <a:r>
              <a:rPr lang="pt-BR">
                <a:uFill>
                  <a:noFill/>
                </a:uFill>
                <a:hlinkClick r:id="rId4"/>
              </a:rPr>
              <a:t>https://refactoring.guru/pt-br/design-patterns/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uFill>
                  <a:noFill/>
                </a:uFill>
                <a:hlinkClick r:id="rId5"/>
              </a:rPr>
              <a:t>I</a:t>
            </a:r>
            <a:r>
              <a:rPr b="1" lang="pt-BR">
                <a:uFill>
                  <a:noFill/>
                </a:uFill>
                <a:hlinkClick r:id="rId6"/>
              </a:rPr>
              <a:t>mplementando uma árvore binária em Java | Baeldung</a:t>
            </a:r>
            <a:r>
              <a:rPr lang="pt-BR"/>
              <a:t>. Acesso em: 04/07/2022. Disponível em: </a:t>
            </a:r>
            <a:r>
              <a:rPr lang="pt-BR">
                <a:uFill>
                  <a:noFill/>
                </a:uFill>
                <a:hlinkClick r:id="rId7"/>
              </a:rPr>
              <a:t>https://www.baeldung.com/java-binary-tree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uFill>
                  <a:noFill/>
                </a:uFill>
                <a:hlinkClick r:id="rId8"/>
              </a:rPr>
              <a:t>Design Patterns - Iterator Pattern (tutorialspoint.com)</a:t>
            </a:r>
            <a:r>
              <a:rPr lang="pt-BR"/>
              <a:t>. Acesso em: 04/07/2022. Disponível em: https://www.tutorialspoint.com/design_pattern/iterator_pattern.htm.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GAMMA, ERICH et al. </a:t>
            </a:r>
            <a:r>
              <a:rPr b="1" lang="pt-BR"/>
              <a:t>Padrões de Projeto–Soluções Reutilizáveis de Software Orientado a Objetos</a:t>
            </a:r>
            <a:r>
              <a:rPr lang="pt-BR"/>
              <a:t>, 2004, 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Iterator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Iterator é um padrão de projeto comportamental que permite a você percorrer elementos de uma coleção sem expor as representações dele (lista, pilha, árvore, etc.)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se aplica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Utilize o padrão Iterator quando sua coleção tiver uma estrutura de dados complexa por debaixo dos panos.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Utilize o padrão para reduzir a duplicação de código de travessia em sua aplicação.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Utilize o Iterator quando você quer que seu código seja capaz de percorrer diferentes estruturas de dados ou quando os tipos dessas estruturas são desconhecidos de antemão.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C</a:t>
            </a:r>
            <a:r>
              <a:rPr lang="pt-BR" sz="1800"/>
              <a:t>omo você faz a travessia dos elementos de uma estrutura de dados complexas sequencialmente, tais como uma árvore?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proposta pelo </a:t>
            </a:r>
            <a:r>
              <a:rPr lang="pt-BR"/>
              <a:t>Iterator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</a:t>
            </a:r>
            <a:r>
              <a:rPr lang="pt-BR" sz="1800"/>
              <a:t>xtrair o comportamento de travessia de uma coleção para um objeto separado chamado um iterador.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Diagrama- Sem uso do Iterator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52637" l="71212" r="11237" t="21149"/>
          <a:stretch/>
        </p:blipFill>
        <p:spPr>
          <a:xfrm>
            <a:off x="3285050" y="2190625"/>
            <a:ext cx="2577500" cy="224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- Com uso do Iterator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8824" l="9271" r="31936" t="20315"/>
          <a:stretch/>
        </p:blipFill>
        <p:spPr>
          <a:xfrm>
            <a:off x="2005350" y="1853850"/>
            <a:ext cx="5133299" cy="3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- Sem uso do </a:t>
            </a:r>
            <a:r>
              <a:rPr lang="pt-BR"/>
              <a:t>Iterator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