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1"/>
  </p:notesMasterIdLst>
  <p:sldIdLst>
    <p:sldId id="268" r:id="rId3"/>
    <p:sldId id="270" r:id="rId4"/>
    <p:sldId id="271" r:id="rId5"/>
    <p:sldId id="272" r:id="rId6"/>
    <p:sldId id="273" r:id="rId7"/>
    <p:sldId id="274" r:id="rId8"/>
    <p:sldId id="277" r:id="rId9"/>
    <p:sldId id="34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0050300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3214"/>
  </p:normalViewPr>
  <p:slideViewPr>
    <p:cSldViewPr snapToGrid="0">
      <p:cViewPr varScale="1">
        <p:scale>
          <a:sx n="55" d="100"/>
          <a:sy n="55" d="100"/>
        </p:scale>
        <p:origin x="257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1afb3c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31afb3c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5c41af1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5c41af1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5c349cb2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5c349cb2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e9ccbd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1e9ccbd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56fc7a34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56fc7a34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another new technology called spatial transcriptomics which is somewhere in the middle of RNA-seq and single-cell RNA-seq when it comes to cellular resolution.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https://www.genengnews.com/commentary/point-of-view/single-cell-explorations-are-underway-and-spatial-is-the-next-frontier/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56fc7a34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56fc7a34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56fc7a34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56fc7a34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1afb3c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31afb3c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</a:t>
            </a:r>
            <a:r>
              <a:rPr lang="en-US" dirty="0" err="1"/>
              <a:t>cshprotocols.cshlp.org</a:t>
            </a:r>
            <a:r>
              <a:rPr lang="en-US" dirty="0"/>
              <a:t>/content/early/2015/04/11/pdb.top084970.full.pdf+html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83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28650" y="531341"/>
            <a:ext cx="7886700" cy="736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300"/>
              <a:buFont typeface="Helvetica Neue"/>
              <a:buNone/>
              <a:defRPr>
                <a:solidFill>
                  <a:srgbClr val="1155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28650" y="531341"/>
            <a:ext cx="78867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300"/>
              <a:buFont typeface="Helvetica Neue"/>
              <a:buNone/>
              <a:defRPr>
                <a:solidFill>
                  <a:srgbClr val="1155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ogo">
  <p:cSld name="Title Slide Log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89724" cy="517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5795" y="1791171"/>
            <a:ext cx="4892409" cy="133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A40"/>
              </a:buClr>
              <a:buSzPts val="4500"/>
              <a:buFont typeface="Helvetica Neue"/>
              <a:buNone/>
              <a:defRPr sz="4500">
                <a:solidFill>
                  <a:srgbClr val="002A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A40"/>
              </a:buClr>
              <a:buSzPts val="2100"/>
              <a:buNone/>
              <a:defRPr sz="2100">
                <a:solidFill>
                  <a:srgbClr val="002A40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8EA"/>
              </a:buClr>
              <a:buSzPts val="3300"/>
              <a:buFont typeface="Helvetica Neue"/>
              <a:buNone/>
              <a:defRPr>
                <a:solidFill>
                  <a:srgbClr val="00D8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2100"/>
              <a:buNone/>
              <a:defRPr sz="21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2100"/>
              <a:buNone/>
              <a:defRPr sz="21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628650" y="531341"/>
            <a:ext cx="78867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8EA"/>
              </a:buClr>
              <a:buSzPts val="3300"/>
              <a:buFont typeface="Helvetica Neue"/>
              <a:buNone/>
              <a:defRPr>
                <a:solidFill>
                  <a:srgbClr val="00D8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8EA"/>
              </a:buClr>
              <a:buSzPts val="2400"/>
              <a:buFont typeface="Helvetica Neue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8EA"/>
              </a:buClr>
              <a:buSzPts val="2400"/>
              <a:buFont typeface="Helvetica Neue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628650" y="531341"/>
            <a:ext cx="78867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8EA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8EA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body" idx="1"/>
          </p:nvPr>
        </p:nvSpPr>
        <p:spPr>
          <a:xfrm>
            <a:off x="628650" y="1407362"/>
            <a:ext cx="78867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0" rIns="0" bIns="0" anchor="t" anchorCtr="0">
            <a:sp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1700"/>
              <a:buFont typeface="Arial"/>
              <a:buChar char="●"/>
              <a:defRPr b="0" i="0">
                <a:solidFill>
                  <a:srgbClr val="002B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Font typeface="Arial"/>
              <a:buChar char="●"/>
              <a:defRPr b="0" i="0">
                <a:solidFill>
                  <a:srgbClr val="002B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200"/>
              <a:buFont typeface="Arial"/>
              <a:buChar char="●"/>
              <a:defRPr b="0" i="0">
                <a:solidFill>
                  <a:srgbClr val="002B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100"/>
              <a:buFont typeface="Arial"/>
              <a:buChar char="●"/>
              <a:defRPr b="0" i="0">
                <a:solidFill>
                  <a:srgbClr val="002B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100"/>
              <a:buFont typeface="Arial"/>
              <a:buChar char="●"/>
              <a:defRPr b="0" i="0">
                <a:solidFill>
                  <a:srgbClr val="002B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gradFill>
            <a:gsLst>
              <a:gs pos="0">
                <a:srgbClr val="002A40"/>
              </a:gs>
              <a:gs pos="22000">
                <a:srgbClr val="006271"/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37150" tIns="0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531341"/>
            <a:ext cx="78867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8EA"/>
              </a:buClr>
              <a:buSzPts val="3300"/>
              <a:buFont typeface="Helvetica Neue"/>
              <a:buNone/>
              <a:defRPr sz="3300" b="1" i="0" u="none" strike="noStrike" cap="none">
                <a:solidFill>
                  <a:srgbClr val="00D8E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B4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2B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B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2B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2B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B4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2B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ladstone.org/events/single-cell-rna-seq-analysis-202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ijms1901024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>
            <a:spLocks noGrp="1"/>
          </p:cNvSpPr>
          <p:nvPr>
            <p:ph type="title"/>
          </p:nvPr>
        </p:nvSpPr>
        <p:spPr>
          <a:xfrm>
            <a:off x="175750" y="126991"/>
            <a:ext cx="8968250" cy="73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1155CC"/>
                </a:solidFill>
              </a:rPr>
              <a:t>RNA-seq – to get qualitative and quantitative biological insights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1"/>
          </p:nvPr>
        </p:nvSpPr>
        <p:spPr>
          <a:xfrm>
            <a:off x="628650" y="1369224"/>
            <a:ext cx="7886700" cy="24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Qualitative: </a:t>
            </a:r>
            <a:r>
              <a:rPr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identifying (</a:t>
            </a:r>
            <a:r>
              <a:rPr lang="en" sz="18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annotating</a:t>
            </a:r>
            <a:r>
              <a:rPr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 expressed transcripts, exon/intron boundaries, transcriptional start sites (TSS), and poly-A sites.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Quantitative: </a:t>
            </a:r>
            <a:r>
              <a:rPr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measuring differences in expression, alternative splicing, alternative TSS, and alternative polyadenylation </a:t>
            </a:r>
            <a:r>
              <a:rPr lang="en" sz="18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between two or more treatments or groups.</a:t>
            </a:r>
            <a:endParaRPr sz="1800" b="1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(i.e. experiment to measure differential gene expression - DGE)</a:t>
            </a:r>
            <a:endParaRPr/>
          </a:p>
        </p:txBody>
      </p:sp>
      <p:sp>
        <p:nvSpPr>
          <p:cNvPr id="188" name="Google Shape;188;p39"/>
          <p:cNvSpPr txBox="1"/>
          <p:nvPr/>
        </p:nvSpPr>
        <p:spPr>
          <a:xfrm>
            <a:off x="5887525" y="4609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https://rnaseq.uoregon.edu/#table1.1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>
            <a:spLocks noGrp="1"/>
          </p:cNvSpPr>
          <p:nvPr>
            <p:ph type="title"/>
          </p:nvPr>
        </p:nvSpPr>
        <p:spPr>
          <a:xfrm>
            <a:off x="205725" y="-9"/>
            <a:ext cx="7886700" cy="73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RNA-seq assay should I use?</a:t>
            </a:r>
            <a:endParaRPr/>
          </a:p>
        </p:txBody>
      </p:sp>
      <p:sp>
        <p:nvSpPr>
          <p:cNvPr id="202" name="Google Shape;202;p41"/>
          <p:cNvSpPr txBox="1"/>
          <p:nvPr/>
        </p:nvSpPr>
        <p:spPr>
          <a:xfrm>
            <a:off x="312350" y="4622900"/>
            <a:ext cx="734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From: Genewiz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9191"/>
            <a:ext cx="8839199" cy="332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205725" y="-9"/>
            <a:ext cx="7886700" cy="73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RNA-seq - advantages and limitations</a:t>
            </a:r>
            <a:endParaRPr/>
          </a:p>
        </p:txBody>
      </p:sp>
      <p:sp>
        <p:nvSpPr>
          <p:cNvPr id="209" name="Google Shape;209;p42"/>
          <p:cNvSpPr txBox="1"/>
          <p:nvPr/>
        </p:nvSpPr>
        <p:spPr>
          <a:xfrm>
            <a:off x="61350" y="878550"/>
            <a:ext cx="9021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major breakthrough - replaced microarrays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Measures the </a:t>
            </a:r>
            <a:r>
              <a:rPr lang="en" sz="1600" b="1" i="1"/>
              <a:t>average</a:t>
            </a:r>
            <a:r>
              <a:rPr lang="en" sz="1600" i="1"/>
              <a:t> expression level for each gene across a large population of input cells</a:t>
            </a:r>
            <a:endParaRPr sz="1600" i="1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quantify expression signatures in disease studies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Insufficient for studying </a:t>
            </a:r>
            <a:r>
              <a:rPr lang="en" sz="1600" i="1"/>
              <a:t>heterogeneous or dynamic systems</a:t>
            </a:r>
            <a:r>
              <a:rPr lang="en" sz="1600"/>
              <a:t>, e.g. early development studies, complex tissues (brain)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>
            <a:spLocks noGrp="1"/>
          </p:cNvSpPr>
          <p:nvPr>
            <p:ph type="title"/>
          </p:nvPr>
        </p:nvSpPr>
        <p:spPr>
          <a:xfrm>
            <a:off x="205725" y="-9"/>
            <a:ext cx="7886700" cy="73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scRNA-seq - advantages and limitations</a:t>
            </a:r>
            <a:endParaRPr/>
          </a:p>
        </p:txBody>
      </p:sp>
      <p:sp>
        <p:nvSpPr>
          <p:cNvPr id="215" name="Google Shape;215;p43"/>
          <p:cNvSpPr txBox="1"/>
          <p:nvPr/>
        </p:nvSpPr>
        <p:spPr>
          <a:xfrm>
            <a:off x="61350" y="736800"/>
            <a:ext cx="90213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publication by (Tang et al. 2009)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~2014 new protocols and lower sequencing costs made it more accessible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Measures the </a:t>
            </a:r>
            <a:r>
              <a:rPr lang="en" sz="1600" b="1" i="1"/>
              <a:t>distribution</a:t>
            </a:r>
            <a:r>
              <a:rPr lang="en" sz="1600" i="1"/>
              <a:t> of expression levels for each gene across a population of cells</a:t>
            </a:r>
            <a:endParaRPr sz="1600" i="1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Allows cell type identification, studying the heterogeneity of cell responses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Currently there are several different protocols in use and commercial platforms available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Still expensive, not a gold standard as RNA-seq, small amount of material, uncertainty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>
            <a:spLocks noGrp="1"/>
          </p:cNvSpPr>
          <p:nvPr>
            <p:ph type="title"/>
          </p:nvPr>
        </p:nvSpPr>
        <p:spPr>
          <a:xfrm>
            <a:off x="141525" y="72866"/>
            <a:ext cx="7886700" cy="73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RNA-seq vs single cell (sc) RNA-seq</a:t>
            </a:r>
            <a:endParaRPr/>
          </a:p>
        </p:txBody>
      </p:sp>
      <p:pic>
        <p:nvPicPr>
          <p:cNvPr id="221" name="Google Shape;2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24" y="496774"/>
            <a:ext cx="7192027" cy="356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4"/>
          <p:cNvSpPr txBox="1"/>
          <p:nvPr/>
        </p:nvSpPr>
        <p:spPr>
          <a:xfrm>
            <a:off x="5811225" y="4065075"/>
            <a:ext cx="3125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Cell RNA-seq workshop</a:t>
            </a:r>
            <a:endParaRPr b="1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2626"/>
                </a:solidFill>
                <a:highlight>
                  <a:srgbClr val="F7F6F3"/>
                </a:highlight>
              </a:rPr>
              <a:t>October 22-26, 2021</a:t>
            </a:r>
            <a:endParaRPr sz="1200" b="1">
              <a:solidFill>
                <a:srgbClr val="262626"/>
              </a:solidFill>
              <a:highlight>
                <a:srgbClr val="F7F6F3"/>
              </a:highlight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2626"/>
                </a:solidFill>
                <a:highlight>
                  <a:srgbClr val="F7F6F3"/>
                </a:highlight>
              </a:rPr>
              <a:t>Please </a:t>
            </a:r>
            <a:r>
              <a:rPr lang="en" sz="1200" b="1" u="sng">
                <a:solidFill>
                  <a:schemeClr val="hlink"/>
                </a:solidFill>
                <a:highlight>
                  <a:srgbClr val="F7F6F3"/>
                </a:highlight>
                <a:hlinkClick r:id="rId4"/>
              </a:rPr>
              <a:t>register</a:t>
            </a:r>
            <a:r>
              <a:rPr lang="en" sz="1200" b="1">
                <a:solidFill>
                  <a:srgbClr val="262626"/>
                </a:solidFill>
                <a:highlight>
                  <a:srgbClr val="F7F6F3"/>
                </a:highlight>
              </a:rPr>
              <a:t>!</a:t>
            </a:r>
            <a:endParaRPr sz="1200" b="1">
              <a:solidFill>
                <a:srgbClr val="262626"/>
              </a:solidFill>
              <a:highlight>
                <a:srgbClr val="F7F6F3"/>
              </a:highlight>
            </a:endParaRPr>
          </a:p>
        </p:txBody>
      </p:sp>
      <p:sp>
        <p:nvSpPr>
          <p:cNvPr id="223" name="Google Shape;223;p44"/>
          <p:cNvSpPr/>
          <p:nvPr/>
        </p:nvSpPr>
        <p:spPr>
          <a:xfrm>
            <a:off x="255475" y="683900"/>
            <a:ext cx="7953600" cy="14307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4"/>
          <p:cNvSpPr txBox="1"/>
          <p:nvPr/>
        </p:nvSpPr>
        <p:spPr>
          <a:xfrm>
            <a:off x="0" y="4818975"/>
            <a:ext cx="10593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From: https://www.technologynetworks.com/genomics/articles/recent-advances-in-single-cell-genomics-techniques-324695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title"/>
          </p:nvPr>
        </p:nvSpPr>
        <p:spPr>
          <a:xfrm>
            <a:off x="205725" y="-9"/>
            <a:ext cx="7886700" cy="73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RNA-seq - overview</a:t>
            </a:r>
            <a:endParaRPr/>
          </a:p>
        </p:txBody>
      </p:sp>
      <p:sp>
        <p:nvSpPr>
          <p:cNvPr id="230" name="Google Shape;230;p45"/>
          <p:cNvSpPr txBox="1"/>
          <p:nvPr/>
        </p:nvSpPr>
        <p:spPr>
          <a:xfrm>
            <a:off x="4920000" y="4786700"/>
            <a:ext cx="422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  https://doi.org/10.3390/ijms19010245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31" name="Google Shape;2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600" y="460400"/>
            <a:ext cx="5236951" cy="453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>
            <a:spLocks noGrp="1"/>
          </p:cNvSpPr>
          <p:nvPr>
            <p:ph type="title"/>
          </p:nvPr>
        </p:nvSpPr>
        <p:spPr>
          <a:xfrm>
            <a:off x="120000" y="-9"/>
            <a:ext cx="7886700" cy="73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RNA-seq - analysis workflow</a:t>
            </a:r>
            <a:endParaRPr/>
          </a:p>
        </p:txBody>
      </p:sp>
      <p:sp>
        <p:nvSpPr>
          <p:cNvPr id="258" name="Google Shape;258;p48"/>
          <p:cNvSpPr/>
          <p:nvPr/>
        </p:nvSpPr>
        <p:spPr>
          <a:xfrm>
            <a:off x="3316325" y="2030150"/>
            <a:ext cx="1993500" cy="493800"/>
          </a:xfrm>
          <a:prstGeom prst="roundRect">
            <a:avLst>
              <a:gd name="adj" fmla="val 16667"/>
            </a:avLst>
          </a:prstGeom>
          <a:solidFill>
            <a:srgbClr val="F7F6F3"/>
          </a:solidFill>
          <a:ln w="2857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Sequencer: Reads</a:t>
            </a:r>
            <a:r>
              <a:rPr lang="en"/>
              <a:t> </a:t>
            </a:r>
            <a:r>
              <a:rPr lang="en" b="1">
                <a:solidFill>
                  <a:schemeClr val="accent2"/>
                </a:solidFill>
              </a:rPr>
              <a:t>Fastq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59" name="Google Shape;259;p48"/>
          <p:cNvSpPr/>
          <p:nvPr/>
        </p:nvSpPr>
        <p:spPr>
          <a:xfrm>
            <a:off x="5445750" y="2030150"/>
            <a:ext cx="1727700" cy="493800"/>
          </a:xfrm>
          <a:prstGeom prst="roundRect">
            <a:avLst>
              <a:gd name="adj" fmla="val 16667"/>
            </a:avLst>
          </a:prstGeom>
          <a:solidFill>
            <a:srgbClr val="F7F6F3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Quality check 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FastQC 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60" name="Google Shape;260;p48"/>
          <p:cNvSpPr/>
          <p:nvPr/>
        </p:nvSpPr>
        <p:spPr>
          <a:xfrm>
            <a:off x="3316325" y="3283863"/>
            <a:ext cx="1993500" cy="493800"/>
          </a:xfrm>
          <a:prstGeom prst="roundRect">
            <a:avLst>
              <a:gd name="adj" fmla="val 16667"/>
            </a:avLst>
          </a:prstGeom>
          <a:solidFill>
            <a:srgbClr val="F7F6F3"/>
          </a:solidFill>
          <a:ln w="2857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Alignment/Mapping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STAR</a:t>
            </a:r>
            <a:r>
              <a:rPr lang="en"/>
              <a:t> </a:t>
            </a:r>
            <a:endParaRPr/>
          </a:p>
        </p:txBody>
      </p:sp>
      <p:sp>
        <p:nvSpPr>
          <p:cNvPr id="261" name="Google Shape;261;p48"/>
          <p:cNvSpPr/>
          <p:nvPr/>
        </p:nvSpPr>
        <p:spPr>
          <a:xfrm>
            <a:off x="3316325" y="4488475"/>
            <a:ext cx="1993500" cy="493800"/>
          </a:xfrm>
          <a:prstGeom prst="roundRect">
            <a:avLst>
              <a:gd name="adj" fmla="val 16667"/>
            </a:avLst>
          </a:prstGeom>
          <a:solidFill>
            <a:srgbClr val="F7F6F3"/>
          </a:solidFill>
          <a:ln w="2857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DGE</a:t>
            </a:r>
            <a:endParaRPr/>
          </a:p>
        </p:txBody>
      </p:sp>
      <p:sp>
        <p:nvSpPr>
          <p:cNvPr id="262" name="Google Shape;262;p48"/>
          <p:cNvSpPr/>
          <p:nvPr/>
        </p:nvSpPr>
        <p:spPr>
          <a:xfrm>
            <a:off x="3316325" y="3886175"/>
            <a:ext cx="1993500" cy="493800"/>
          </a:xfrm>
          <a:prstGeom prst="roundRect">
            <a:avLst>
              <a:gd name="adj" fmla="val 16667"/>
            </a:avLst>
          </a:prstGeom>
          <a:solidFill>
            <a:srgbClr val="F7F6F3"/>
          </a:solidFill>
          <a:ln w="2857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Counting Reads 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featureCounts</a:t>
            </a:r>
            <a:endParaRPr sz="1200" b="1"/>
          </a:p>
        </p:txBody>
      </p:sp>
      <p:sp>
        <p:nvSpPr>
          <p:cNvPr id="263" name="Google Shape;263;p48"/>
          <p:cNvSpPr/>
          <p:nvPr/>
        </p:nvSpPr>
        <p:spPr>
          <a:xfrm>
            <a:off x="3316325" y="2681575"/>
            <a:ext cx="1993500" cy="493800"/>
          </a:xfrm>
          <a:prstGeom prst="roundRect">
            <a:avLst>
              <a:gd name="adj" fmla="val 16667"/>
            </a:avLst>
          </a:prstGeom>
          <a:solidFill>
            <a:srgbClr val="F7F6F3"/>
          </a:solidFill>
          <a:ln w="2857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Trimming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cutadapt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64" name="Google Shape;264;p48"/>
          <p:cNvSpPr/>
          <p:nvPr/>
        </p:nvSpPr>
        <p:spPr>
          <a:xfrm>
            <a:off x="5445750" y="2681575"/>
            <a:ext cx="1727700" cy="493800"/>
          </a:xfrm>
          <a:prstGeom prst="roundRect">
            <a:avLst>
              <a:gd name="adj" fmla="val 16667"/>
            </a:avLst>
          </a:prstGeom>
          <a:solidFill>
            <a:srgbClr val="F7F6F3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Quality check 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5445750" y="3283875"/>
            <a:ext cx="1727700" cy="493800"/>
          </a:xfrm>
          <a:prstGeom prst="roundRect">
            <a:avLst>
              <a:gd name="adj" fmla="val 16667"/>
            </a:avLst>
          </a:prstGeom>
          <a:solidFill>
            <a:srgbClr val="F7F6F3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Quality check 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</p:txBody>
      </p:sp>
      <p:sp>
        <p:nvSpPr>
          <p:cNvPr id="266" name="Google Shape;266;p48"/>
          <p:cNvSpPr/>
          <p:nvPr/>
        </p:nvSpPr>
        <p:spPr>
          <a:xfrm>
            <a:off x="3316325" y="776450"/>
            <a:ext cx="1993500" cy="493800"/>
          </a:xfrm>
          <a:prstGeom prst="roundRect">
            <a:avLst>
              <a:gd name="adj" fmla="val 16667"/>
            </a:avLst>
          </a:prstGeom>
          <a:solidFill>
            <a:srgbClr val="F7F6F3"/>
          </a:solidFill>
          <a:ln w="2857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Biological samples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67" name="Google Shape;267;p48"/>
          <p:cNvSpPr/>
          <p:nvPr/>
        </p:nvSpPr>
        <p:spPr>
          <a:xfrm>
            <a:off x="3316325" y="1403288"/>
            <a:ext cx="1993500" cy="493800"/>
          </a:xfrm>
          <a:prstGeom prst="roundRect">
            <a:avLst>
              <a:gd name="adj" fmla="val 16667"/>
            </a:avLst>
          </a:prstGeom>
          <a:solidFill>
            <a:srgbClr val="F7F6F3"/>
          </a:solidFill>
          <a:ln w="2857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Library preparation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5445750" y="3893249"/>
            <a:ext cx="1727700" cy="493800"/>
          </a:xfrm>
          <a:prstGeom prst="roundRect">
            <a:avLst>
              <a:gd name="adj" fmla="val 16667"/>
            </a:avLst>
          </a:prstGeom>
          <a:solidFill>
            <a:srgbClr val="F7F6F3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Quality check 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>
            <a:spLocks noGrp="1"/>
          </p:cNvSpPr>
          <p:nvPr>
            <p:ph type="title"/>
          </p:nvPr>
        </p:nvSpPr>
        <p:spPr>
          <a:xfrm>
            <a:off x="175750" y="632419"/>
            <a:ext cx="7886700" cy="73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1155CC"/>
                </a:solidFill>
              </a:rPr>
              <a:t>RNA-seq resources (notes)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C0B23-1784-AE4A-9AFA-971616CF0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RNA-seq protocol (see footnotes)</a:t>
            </a:r>
          </a:p>
          <a:p>
            <a:r>
              <a:rPr lang="en-US" dirty="0"/>
              <a:t>Detailed steps: https://</a:t>
            </a:r>
            <a:r>
              <a:rPr lang="en-US" dirty="0" err="1"/>
              <a:t>rnaseq.uoregon.edu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378677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ladstone Microscopy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392</Words>
  <Application>Microsoft Macintosh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Helvetica Neue</vt:lpstr>
      <vt:lpstr>Simple Light</vt:lpstr>
      <vt:lpstr>Gladstone Microscopy</vt:lpstr>
      <vt:lpstr>RNA-seq – to get qualitative and quantitative biological insights</vt:lpstr>
      <vt:lpstr>Which RNA-seq assay should I use?</vt:lpstr>
      <vt:lpstr>Bulk RNA-seq - advantages and limitations</vt:lpstr>
      <vt:lpstr>scRNA-seq - advantages and limitations</vt:lpstr>
      <vt:lpstr>Bulk RNA-seq vs single cell (sc) RNA-seq</vt:lpstr>
      <vt:lpstr>RNA-seq - overview</vt:lpstr>
      <vt:lpstr>RNA-seq - analysis workflow</vt:lpstr>
      <vt:lpstr>RNA-seq resources (notes)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material for this workshop</dc:title>
  <cp:lastModifiedBy>Michela Traglia</cp:lastModifiedBy>
  <cp:revision>3</cp:revision>
  <dcterms:modified xsi:type="dcterms:W3CDTF">2021-10-18T23:29:59Z</dcterms:modified>
</cp:coreProperties>
</file>