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82"/>
  </p:notesMasterIdLst>
  <p:handoutMasterIdLst>
    <p:handoutMasterId r:id="rId83"/>
  </p:handoutMasterIdLst>
  <p:sldIdLst>
    <p:sldId id="471" r:id="rId2"/>
    <p:sldId id="829" r:id="rId3"/>
    <p:sldId id="864" r:id="rId4"/>
    <p:sldId id="865" r:id="rId5"/>
    <p:sldId id="850" r:id="rId6"/>
    <p:sldId id="663" r:id="rId7"/>
    <p:sldId id="678" r:id="rId8"/>
    <p:sldId id="677" r:id="rId9"/>
    <p:sldId id="656" r:id="rId10"/>
    <p:sldId id="662" r:id="rId11"/>
    <p:sldId id="855" r:id="rId12"/>
    <p:sldId id="657" r:id="rId13"/>
    <p:sldId id="856" r:id="rId14"/>
    <p:sldId id="661" r:id="rId15"/>
    <p:sldId id="667" r:id="rId16"/>
    <p:sldId id="637" r:id="rId17"/>
    <p:sldId id="640" r:id="rId18"/>
    <p:sldId id="641" r:id="rId19"/>
    <p:sldId id="642" r:id="rId20"/>
    <p:sldId id="643" r:id="rId21"/>
    <p:sldId id="644" r:id="rId22"/>
    <p:sldId id="645" r:id="rId23"/>
    <p:sldId id="646" r:id="rId24"/>
    <p:sldId id="647" r:id="rId25"/>
    <p:sldId id="857" r:id="rId26"/>
    <p:sldId id="443" r:id="rId27"/>
    <p:sldId id="648" r:id="rId28"/>
    <p:sldId id="649" r:id="rId29"/>
    <p:sldId id="650" r:id="rId30"/>
    <p:sldId id="858" r:id="rId31"/>
    <p:sldId id="651" r:id="rId32"/>
    <p:sldId id="652" r:id="rId33"/>
    <p:sldId id="653" r:id="rId34"/>
    <p:sldId id="654" r:id="rId35"/>
    <p:sldId id="828" r:id="rId36"/>
    <p:sldId id="655" r:id="rId37"/>
    <p:sldId id="679" r:id="rId38"/>
    <p:sldId id="859" r:id="rId39"/>
    <p:sldId id="851" r:id="rId40"/>
    <p:sldId id="852" r:id="rId41"/>
    <p:sldId id="853" r:id="rId42"/>
    <p:sldId id="854" r:id="rId43"/>
    <p:sldId id="344" r:id="rId44"/>
    <p:sldId id="844" r:id="rId45"/>
    <p:sldId id="845" r:id="rId46"/>
    <p:sldId id="846" r:id="rId47"/>
    <p:sldId id="847" r:id="rId48"/>
    <p:sldId id="848" r:id="rId49"/>
    <p:sldId id="849" r:id="rId50"/>
    <p:sldId id="860" r:id="rId51"/>
    <p:sldId id="862" r:id="rId52"/>
    <p:sldId id="281" r:id="rId53"/>
    <p:sldId id="282" r:id="rId54"/>
    <p:sldId id="831" r:id="rId55"/>
    <p:sldId id="832" r:id="rId56"/>
    <p:sldId id="671" r:id="rId57"/>
    <p:sldId id="672" r:id="rId58"/>
    <p:sldId id="830" r:id="rId59"/>
    <p:sldId id="673" r:id="rId60"/>
    <p:sldId id="674" r:id="rId61"/>
    <p:sldId id="834" r:id="rId62"/>
    <p:sldId id="676" r:id="rId63"/>
    <p:sldId id="675" r:id="rId64"/>
    <p:sldId id="658" r:id="rId65"/>
    <p:sldId id="863" r:id="rId66"/>
    <p:sldId id="669" r:id="rId67"/>
    <p:sldId id="739" r:id="rId68"/>
    <p:sldId id="740" r:id="rId69"/>
    <p:sldId id="843" r:id="rId70"/>
    <p:sldId id="842" r:id="rId71"/>
    <p:sldId id="836" r:id="rId72"/>
    <p:sldId id="837" r:id="rId73"/>
    <p:sldId id="838" r:id="rId74"/>
    <p:sldId id="839" r:id="rId75"/>
    <p:sldId id="841" r:id="rId76"/>
    <p:sldId id="840" r:id="rId77"/>
    <p:sldId id="835" r:id="rId78"/>
    <p:sldId id="827" r:id="rId79"/>
    <p:sldId id="665" r:id="rId80"/>
    <p:sldId id="659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4" pos="7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McDevitt" initials="MG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D0E2"/>
    <a:srgbClr val="002A40"/>
    <a:srgbClr val="CD28A3"/>
    <a:srgbClr val="002B42"/>
    <a:srgbClr val="FFA500"/>
    <a:srgbClr val="D5E4E5"/>
    <a:srgbClr val="FF6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0"/>
    <p:restoredTop sz="95451" autoAdjust="0"/>
  </p:normalViewPr>
  <p:slideViewPr>
    <p:cSldViewPr snapToGrid="0" snapToObjects="1">
      <p:cViewPr varScale="1">
        <p:scale>
          <a:sx n="202" d="100"/>
          <a:sy n="202" d="100"/>
        </p:scale>
        <p:origin x="944" y="176"/>
      </p:cViewPr>
      <p:guideLst>
        <p:guide orient="horz" pos="3840"/>
        <p:guide pos="3864"/>
        <p:guide pos="72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notesViewPr>
    <p:cSldViewPr snapToGrid="0" snapToObjects="1">
      <p:cViewPr varScale="1">
        <p:scale>
          <a:sx n="110" d="100"/>
          <a:sy n="110" d="100"/>
        </p:scale>
        <p:origin x="314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71A3B-994A-3A49-B57B-E42F4CDF9B6F}" type="datetimeFigureOut">
              <a:rPr lang="en-US" smtClean="0">
                <a:latin typeface="Arial" charset="0"/>
              </a:rPr>
              <a:t>8/21/23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8BA3-4CB8-0949-BA41-682344F7479D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76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E7F3A0D5-E9AF-4B44-8B89-BAB2B2CD0CCD}" type="datetimeFigureOut">
              <a:rPr lang="en-US" smtClean="0"/>
              <a:pPr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39297335-E23B-0545-8DFE-98A3B1147F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8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7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/wiki/Student%27s_t-distribution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66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www.real-statistics.com</a:t>
            </a:r>
            <a:r>
              <a:rPr lang="en-US" dirty="0"/>
              <a:t>/statistics-tables/</a:t>
            </a:r>
            <a:r>
              <a:rPr lang="en-US" dirty="0" err="1"/>
              <a:t>mann</a:t>
            </a:r>
            <a:r>
              <a:rPr lang="en-US" dirty="0"/>
              <a:t>-</a:t>
            </a:r>
            <a:r>
              <a:rPr lang="en-US" dirty="0" err="1"/>
              <a:t>whitney</a:t>
            </a:r>
            <a:r>
              <a:rPr lang="en-US" dirty="0"/>
              <a:t>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1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/pdf/10.1080/00031305.2017.1305291?needAccess=true</a:t>
            </a:r>
          </a:p>
          <a:p>
            <a:r>
              <a:rPr lang="en-US" dirty="0"/>
              <a:t>https://</a:t>
            </a:r>
            <a:r>
              <a:rPr lang="en-US" dirty="0" err="1"/>
              <a:t>www.graphpad.com</a:t>
            </a:r>
            <a:r>
              <a:rPr lang="en-US" dirty="0"/>
              <a:t>/guides/prism/5/user-guide/prism5help.html?stat_nonparametric_tests_dont_compa.htm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170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/wiki/F-distribution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297335-E23B-0545-8DFE-98A3B1147F8C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9616" y="5467527"/>
            <a:ext cx="9144000" cy="12536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Star Presenter Name</a:t>
            </a:r>
          </a:p>
          <a:p>
            <a:r>
              <a:rPr lang="en-US" dirty="0"/>
              <a:t>Staff Scientist @ Bioinformatics Core @ GIDB</a:t>
            </a:r>
          </a:p>
          <a:p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63065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Must Attend Workshop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4182634"/>
            <a:ext cx="1036320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3600" b="0" i="0">
                <a:solidFill>
                  <a:srgbClr val="06D0E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Gladstone Institutes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defRPr sz="22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gradFill>
            <a:gsLst>
              <a:gs pos="0">
                <a:srgbClr val="002A40"/>
              </a:gs>
              <a:gs pos="0">
                <a:srgbClr val="007E92">
                  <a:lumMod val="78000"/>
                </a:srgbClr>
              </a:gs>
              <a:gs pos="100000">
                <a:srgbClr val="002A40"/>
              </a:gs>
              <a:gs pos="100000">
                <a:srgbClr val="002A40"/>
              </a:gs>
            </a:gsLst>
            <a:lin ang="2700000" scaled="1"/>
          </a:gradFill>
          <a:effectLst/>
        </p:spPr>
        <p:txBody>
          <a:bodyPr lIns="182880" rIns="182880"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33534"/>
            <a:ext cx="3932237" cy="3635454"/>
          </a:xfrm>
          <a:prstGeom prst="rect">
            <a:avLst/>
          </a:prstGeom>
        </p:spPr>
        <p:txBody>
          <a:bodyPr/>
          <a:lstStyle>
            <a:lvl1pPr marL="285750" indent="-285750">
              <a:buSzPct val="80000"/>
              <a:buFont typeface="Zapf Dingbats"/>
              <a:buChar char="✦"/>
              <a:defRPr sz="1600" b="0" i="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8269D-AFB9-3746-BC4F-7D1CB1E9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B73E-8F1B-FC4A-88E8-3C3D119E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88774-A28C-744F-9159-F348073C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9034-3E92-EA43-8695-5847E49E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662D-5D72-304B-B26F-DA8F1F2D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6880-11E1-C54E-9CC3-5D3150D5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61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A4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D9F9-4866-2C4E-8715-9F3E1FCA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D8770-880C-F34F-9CDC-AA408DF5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CC18-3CC6-134A-AB48-B509029FF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6193536" y="1735138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6193536" y="3870960"/>
            <a:ext cx="475488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35139"/>
            <a:ext cx="475488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2842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A4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28A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097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2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63066"/>
            <a:ext cx="10363200" cy="1661993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gradFill>
          <a:gsLst>
            <a:gs pos="0">
              <a:srgbClr val="002A40"/>
            </a:gs>
            <a:gs pos="0">
              <a:srgbClr val="007E92">
                <a:lumMod val="78000"/>
              </a:srgbClr>
            </a:gs>
            <a:gs pos="100000">
              <a:srgbClr val="002A40"/>
            </a:gs>
            <a:gs pos="100000">
              <a:srgbClr val="002A4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878564"/>
            <a:ext cx="10363200" cy="830997"/>
          </a:xfrm>
          <a:prstGeom prst="rect">
            <a:avLst/>
          </a:prstGeom>
        </p:spPr>
        <p:txBody>
          <a:bodyPr lIns="0" tIns="0" rIns="0" bIns="0" anchor="ctr" anchorCtr="0">
            <a:sp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960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002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7"/>
            <a:ext cx="12183232" cy="6853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26" y="2597728"/>
            <a:ext cx="6138949" cy="1662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752275"/>
          </a:xfrm>
          <a:prstGeom prst="rect">
            <a:avLst/>
          </a:prstGeom>
        </p:spPr>
        <p:txBody>
          <a:bodyPr lIns="182880" tIns="0" rIns="0" bIns="0">
            <a:spAutoFit/>
          </a:bodyPr>
          <a:lstStyle>
            <a:lvl1pPr marL="457200" indent="-4572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1pPr>
            <a:lvl2pPr marL="8001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2pPr>
            <a:lvl3pPr marL="1257300" indent="-34290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SzPct val="80000"/>
              <a:buFont typeface="Zapf Dingbats"/>
              <a:buChar char="✦"/>
              <a:defRPr b="0" i="0">
                <a:solidFill>
                  <a:srgbClr val="002B4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7A61093-104A-3F48-A441-57D9D495D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gradFill flip="none" rotWithShape="1"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txBody>
          <a:bodyPr lIns="182880" tIns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3200">
                <a:solidFill>
                  <a:schemeClr val="bg1"/>
                </a:solidFill>
              </a:rPr>
              <a:t>Click to edit Master title style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48E8-F0AA-9D4B-8702-008B8CF86FF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CBB-8A69-B749-A978-F952C3CB31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6EDD-0AA4-C14E-87E6-2DB381DB9D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23207"/>
            <a:ext cx="10515600" cy="6093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200" y="1695859"/>
            <a:ext cx="10515600" cy="17522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880100"/>
          </a:xfrm>
          <a:prstGeom prst="rect">
            <a:avLst/>
          </a:prstGeom>
          <a:gradFill>
            <a:gsLst>
              <a:gs pos="0">
                <a:srgbClr val="002A40"/>
              </a:gs>
              <a:gs pos="22000">
                <a:srgbClr val="007E92">
                  <a:lumMod val="78000"/>
                </a:srgbClr>
              </a:gs>
              <a:gs pos="83000">
                <a:srgbClr val="002A40"/>
              </a:gs>
              <a:gs pos="100000">
                <a:srgbClr val="002A40"/>
              </a:gs>
            </a:gsLst>
            <a:path path="circle">
              <a:fillToRect l="100000" t="100000"/>
            </a:path>
          </a:gradFill>
          <a:effectLst/>
        </p:spPr>
        <p:txBody>
          <a:bodyPr lIns="182880" tIns="0" rIns="182880" bIns="0" anchor="ctr" anchorCtr="0">
            <a:noAutofit/>
          </a:bodyPr>
          <a:lstStyle>
            <a:lvl1pPr>
              <a:lnSpc>
                <a:spcPts val="54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5092700" y="457200"/>
            <a:ext cx="6262688" cy="58801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342900" indent="-342900">
              <a:lnSpc>
                <a:spcPts val="26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Zapf Dingbats"/>
              <a:buChar char="✦"/>
              <a:defRPr sz="2200" b="0" i="0">
                <a:solidFill>
                  <a:srgbClr val="002A4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000">
                <a:solidFill>
                  <a:srgbClr val="002A40"/>
                </a:solidFill>
              </a:defRPr>
            </a:lvl2pPr>
            <a:lvl3pPr>
              <a:defRPr sz="1800">
                <a:solidFill>
                  <a:srgbClr val="002A40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69F69-56A6-2D49-9671-658A0CD331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D9541-EF29-144A-9A0E-4E6C7B079F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C786-5C5C-C345-854B-880B99CCE7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7297EE-AF36-F544-95BB-117173E1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862E-4DEF-974C-91A7-F75BFFB6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23B-A6F8-6646-9047-C36F817167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1CDD8-88F1-7047-9C13-42D5511FB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1D226-0294-9E42-8E4F-806E71086749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6CDF-E9CC-E544-B2C9-C5187A354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003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9" r:id="rId2"/>
    <p:sldLayoutId id="2147483774" r:id="rId3"/>
    <p:sldLayoutId id="2147483779" r:id="rId4"/>
    <p:sldLayoutId id="2147483780" r:id="rId5"/>
    <p:sldLayoutId id="2147483773" r:id="rId6"/>
    <p:sldLayoutId id="2147483768" r:id="rId7"/>
    <p:sldLayoutId id="2147483770" r:id="rId8"/>
    <p:sldLayoutId id="2147483764" r:id="rId9"/>
    <p:sldLayoutId id="2147483775" r:id="rId10"/>
    <p:sldLayoutId id="2147483765" r:id="rId11"/>
    <p:sldLayoutId id="2147483776" r:id="rId12"/>
    <p:sldLayoutId id="2147483778" r:id="rId13"/>
    <p:sldLayoutId id="2147483781" r:id="rId14"/>
    <p:sldLayoutId id="2147483782" r:id="rId15"/>
    <p:sldLayoutId id="214748378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F75J6VZ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288"/>
            <a:ext cx="9144000" cy="12536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Reuben Thomas &amp; Michela </a:t>
            </a:r>
            <a:r>
              <a:rPr lang="en-US" dirty="0" err="1"/>
              <a:t>Traglia</a:t>
            </a:r>
            <a:endParaRPr lang="en-US" dirty="0"/>
          </a:p>
          <a:p>
            <a:r>
              <a:rPr lang="en-US" dirty="0"/>
              <a:t>Associate Core Director @ Bioinformatics Core @ GIDB</a:t>
            </a:r>
          </a:p>
          <a:p>
            <a:r>
              <a:rPr lang="en-US" dirty="0"/>
              <a:t>08/23/2023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u="sng" dirty="0"/>
              <a:t>Introduction to Statistics: </a:t>
            </a:r>
            <a:br>
              <a:rPr lang="en-US" sz="4000" u="sng" dirty="0"/>
            </a:br>
            <a:r>
              <a:rPr lang="en-US" sz="4000" u="sng" dirty="0"/>
              <a:t>Hypothesis Testing &amp; Experimental Design</a:t>
            </a:r>
            <a:br>
              <a:rPr lang="en-US" sz="4000" u="sng" dirty="0"/>
            </a:b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25194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84018-B828-6D4A-AC38-F7C9F2EF66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28227"/>
          </a:xfrm>
        </p:spPr>
        <p:txBody>
          <a:bodyPr/>
          <a:lstStyle/>
          <a:p>
            <a:r>
              <a:rPr lang="en-US" u="sng" dirty="0"/>
              <a:t>Setting</a:t>
            </a:r>
            <a:r>
              <a:rPr lang="en-US" dirty="0"/>
              <a:t>: I have generated data from very cool experiment that I hope would resolve a long standing question</a:t>
            </a:r>
          </a:p>
          <a:p>
            <a:r>
              <a:rPr lang="en-US" u="sng" dirty="0"/>
              <a:t>Problem</a:t>
            </a:r>
            <a:r>
              <a:rPr lang="en-US" dirty="0"/>
              <a:t>: I don’t know how to use my data to conclude in a convincing manner one way or other</a:t>
            </a:r>
          </a:p>
          <a:p>
            <a:r>
              <a:rPr lang="en-US" u="sng" dirty="0"/>
              <a:t>Possible solution</a:t>
            </a:r>
            <a:r>
              <a:rPr lang="en-US" dirty="0"/>
              <a:t>: Pose the problem as a statistical association problem</a:t>
            </a:r>
          </a:p>
          <a:p>
            <a:pPr lvl="1"/>
            <a:r>
              <a:rPr lang="en-US" dirty="0"/>
              <a:t>Changing something has a consequence on something else of biological relevance</a:t>
            </a:r>
          </a:p>
          <a:p>
            <a:pPr lvl="1"/>
            <a:r>
              <a:rPr lang="en-US" dirty="0"/>
              <a:t>E.g.: Change dose of drug treatment and phenotype changes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111BA-F840-8E42-8CE1-95DD97F3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</a:t>
            </a:r>
          </a:p>
        </p:txBody>
      </p:sp>
    </p:spTree>
    <p:extLst>
      <p:ext uri="{BB962C8B-B14F-4D97-AF65-F5344CB8AC3E}">
        <p14:creationId xmlns:p14="http://schemas.microsoft.com/office/powerpoint/2010/main" val="18532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b="1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8629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50504"/>
          </a:xfrm>
        </p:spPr>
        <p:txBody>
          <a:bodyPr/>
          <a:lstStyle/>
          <a:p>
            <a:r>
              <a:rPr lang="en-US" dirty="0"/>
              <a:t>We would like to make </a:t>
            </a:r>
            <a:r>
              <a:rPr lang="en-US" b="1" dirty="0"/>
              <a:t>generalizable claims about an entire target population </a:t>
            </a:r>
            <a:r>
              <a:rPr lang="en-US" dirty="0"/>
              <a:t>with data </a:t>
            </a:r>
            <a:r>
              <a:rPr lang="en-US" b="1" dirty="0"/>
              <a:t>from only a random subset </a:t>
            </a:r>
            <a:r>
              <a:rPr lang="en-US" dirty="0"/>
              <a:t>of this population.</a:t>
            </a:r>
          </a:p>
          <a:p>
            <a:r>
              <a:rPr lang="en-US" b="1" dirty="0"/>
              <a:t>Random sampling</a:t>
            </a:r>
            <a:r>
              <a:rPr lang="en-US" dirty="0"/>
              <a:t>, </a:t>
            </a:r>
            <a:r>
              <a:rPr lang="en-US" b="1" dirty="0"/>
              <a:t>appropriate experimental design</a:t>
            </a:r>
            <a:r>
              <a:rPr lang="en-US" dirty="0"/>
              <a:t> and </a:t>
            </a:r>
            <a:r>
              <a:rPr lang="en-US" b="1" dirty="0"/>
              <a:t>Central Limit Theorem</a:t>
            </a:r>
            <a:r>
              <a:rPr lang="en-US" dirty="0"/>
              <a:t> allows us to make generalizable claims </a:t>
            </a:r>
          </a:p>
          <a:p>
            <a:r>
              <a:rPr lang="en-US" dirty="0"/>
              <a:t>Hypothesis testing rests on assuming the </a:t>
            </a:r>
            <a:r>
              <a:rPr lang="en-US" b="1" dirty="0"/>
              <a:t>skeptical point of view</a:t>
            </a:r>
            <a:r>
              <a:rPr lang="en-US" dirty="0"/>
              <a:t> and testing for deviations from this assumption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Null</a:t>
            </a:r>
            <a:r>
              <a:rPr lang="en-US" dirty="0"/>
              <a:t> versus </a:t>
            </a:r>
            <a:r>
              <a:rPr lang="en-US" b="1" dirty="0"/>
              <a:t>Alternative Assumption</a:t>
            </a:r>
          </a:p>
          <a:p>
            <a:r>
              <a:rPr lang="en-US" dirty="0"/>
              <a:t>Equally relevant to Hypothesis Testing is the idea of measuring</a:t>
            </a:r>
            <a:r>
              <a:rPr lang="en-US" b="1" dirty="0"/>
              <a:t> the strength of association/effect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18938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b="1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4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44264C-C95D-5745-A362-45B51A27A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116751"/>
          </a:xfrm>
        </p:spPr>
        <p:txBody>
          <a:bodyPr/>
          <a:lstStyle/>
          <a:p>
            <a:r>
              <a:rPr lang="en-US" u="sng" dirty="0"/>
              <a:t>Response</a:t>
            </a:r>
            <a:r>
              <a:rPr lang="en-US" dirty="0"/>
              <a:t>: Maternal blood pollutant, Gene expression, Chicken weight</a:t>
            </a:r>
          </a:p>
          <a:p>
            <a:r>
              <a:rPr lang="en-US" u="sng" dirty="0"/>
              <a:t>Predictor</a:t>
            </a:r>
            <a:r>
              <a:rPr lang="en-US" dirty="0"/>
              <a:t>: Autism in kid, Genotype, treatment, chicken feed</a:t>
            </a:r>
          </a:p>
          <a:p>
            <a:r>
              <a:rPr lang="en-US" u="sng" dirty="0"/>
              <a:t>Types</a:t>
            </a:r>
            <a:r>
              <a:rPr lang="en-US" dirty="0"/>
              <a:t>: Categorical or Continuous</a:t>
            </a:r>
          </a:p>
          <a:p>
            <a:pPr lvl="1"/>
            <a:r>
              <a:rPr lang="en-US" dirty="0"/>
              <a:t>Categorical – genotype (mutant versus wild-type), disease vs  normal</a:t>
            </a:r>
          </a:p>
          <a:p>
            <a:pPr lvl="1"/>
            <a:r>
              <a:rPr lang="en-US" dirty="0"/>
              <a:t>Continuous – age, dose of drug treatment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96072-3119-7E40-B06E-B1388649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400112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b="1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33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Categorical/Factor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6973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494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pic>
        <p:nvPicPr>
          <p:cNvPr id="4" name="Picture 3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3" y="2217244"/>
            <a:ext cx="6298169" cy="46407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Linear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slope</a:t>
            </a:r>
          </a:p>
        </p:txBody>
      </p:sp>
    </p:spTree>
    <p:extLst>
      <p:ext uri="{BB962C8B-B14F-4D97-AF65-F5344CB8AC3E}">
        <p14:creationId xmlns:p14="http://schemas.microsoft.com/office/powerpoint/2010/main" val="17925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74265" y="464314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37829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:Continuous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8435" y="339600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T-tests, ANOVA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difference of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                                    means</a:t>
            </a:r>
          </a:p>
        </p:txBody>
      </p:sp>
      <p:pic>
        <p:nvPicPr>
          <p:cNvPr id="2" name="Picture 1" descr="BoxPlotChickenFe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" y="2056153"/>
            <a:ext cx="74803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718B6A-D536-F19C-1E4A-15AE80CB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/>
              <a:t>Reuben Thomas – Associate Core Director</a:t>
            </a:r>
          </a:p>
          <a:p>
            <a:r>
              <a:rPr lang="en-US" dirty="0"/>
              <a:t>Michela </a:t>
            </a:r>
            <a:r>
              <a:rPr lang="en-US" dirty="0" err="1"/>
              <a:t>Traglia</a:t>
            </a:r>
            <a:r>
              <a:rPr lang="en-US" dirty="0"/>
              <a:t>– Biostatistician III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881DD3-3A74-2CF5-F2BD-3AAAC4A9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the discussion …</a:t>
            </a:r>
          </a:p>
        </p:txBody>
      </p:sp>
    </p:spTree>
    <p:extLst>
      <p:ext uri="{BB962C8B-B14F-4D97-AF65-F5344CB8AC3E}">
        <p14:creationId xmlns:p14="http://schemas.microsoft.com/office/powerpoint/2010/main" val="389192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5582" y="28121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7158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Categorical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Fisher’s test, </a:t>
            </a:r>
            <a:r>
              <a:rPr lang="en-US" sz="2000" dirty="0" err="1">
                <a:latin typeface="Helvetica" charset="0"/>
                <a:ea typeface="Times New Roman" charset="0"/>
                <a:cs typeface="Arial" charset="0"/>
              </a:rPr>
              <a:t>Chiq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-square test, 2x2 tables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4" name="Picture 3" descr="TwoByTwoTabl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01" y="1868574"/>
            <a:ext cx="6283899" cy="463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7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210231" y="28070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4658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Response</a:t>
            </a:r>
            <a:r>
              <a:rPr lang="en-US" dirty="0" err="1"/>
              <a:t>:Categorical</a:t>
            </a:r>
            <a:br>
              <a:rPr lang="en-US" dirty="0"/>
            </a:br>
            <a:r>
              <a:rPr lang="en-US" b="1" dirty="0"/>
              <a:t>Predictor</a:t>
            </a:r>
            <a:r>
              <a:rPr lang="en-US" dirty="0"/>
              <a:t>: Continuous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63361" y="345307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Logistic regression</a:t>
            </a:r>
          </a:p>
          <a:p>
            <a:pPr>
              <a:spcAft>
                <a:spcPts val="600"/>
              </a:spcAft>
            </a:pPr>
            <a:r>
              <a:rPr lang="en-US" sz="2000" i="1" dirty="0">
                <a:latin typeface="Helvetica" charset="0"/>
                <a:ea typeface="Times New Roman" charset="0"/>
                <a:cs typeface="Arial" charset="0"/>
              </a:rPr>
              <a:t>Parameter/effect size</a:t>
            </a: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: odds ratio</a:t>
            </a:r>
          </a:p>
        </p:txBody>
      </p:sp>
      <p:pic>
        <p:nvPicPr>
          <p:cNvPr id="2" name="Picture 1" descr="Exam_pass_logistic_curv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493"/>
            <a:ext cx="5790588" cy="4196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21539" y="650762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https://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upload.wikimedia.org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wikipedia</a:t>
            </a:r>
            <a:r>
              <a:rPr lang="en-US" sz="1200" dirty="0">
                <a:latin typeface="Helvetica" charset="0"/>
                <a:ea typeface="Times New Roman" charset="0"/>
                <a:cs typeface="Arial" charset="0"/>
              </a:rPr>
              <a:t>/commons/6/6d/</a:t>
            </a:r>
            <a:r>
              <a:rPr lang="en-US" sz="1200" dirty="0" err="1">
                <a:latin typeface="Helvetica" charset="0"/>
                <a:ea typeface="Times New Roman" charset="0"/>
                <a:cs typeface="Arial" charset="0"/>
              </a:rPr>
              <a:t>Exam_pass_logistic_curve.jpeg</a:t>
            </a:r>
            <a:endParaRPr lang="en-US" sz="1200" dirty="0"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9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choose which statistical test to use?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439089" y="2068993"/>
            <a:ext cx="14270" cy="412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139418" y="5992947"/>
            <a:ext cx="5023068" cy="5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39418" y="4009567"/>
            <a:ext cx="502306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608142" y="2068993"/>
            <a:ext cx="71350" cy="412371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9770" y="1726537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Response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2486" y="607399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u="sng" dirty="0">
                <a:latin typeface="Helvetica" charset="0"/>
                <a:ea typeface="Times New Roman" charset="0"/>
                <a:cs typeface="Arial" charset="0"/>
              </a:rPr>
              <a:t>Predictor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53031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44860" y="463284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Continuous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44860" y="275905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35582" y="57789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Categorical</a:t>
            </a:r>
          </a:p>
        </p:txBody>
      </p:sp>
      <p:pic>
        <p:nvPicPr>
          <p:cNvPr id="15" name="Picture 14" descr="LinearRegres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728" y="4357370"/>
            <a:ext cx="1929234" cy="1421541"/>
          </a:xfrm>
          <a:prstGeom prst="rect">
            <a:avLst/>
          </a:prstGeom>
        </p:spPr>
      </p:pic>
      <p:pic>
        <p:nvPicPr>
          <p:cNvPr id="19" name="Picture 18" descr="BoxPlotChickenFee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80" y="4357370"/>
            <a:ext cx="2534729" cy="1527723"/>
          </a:xfrm>
          <a:prstGeom prst="rect">
            <a:avLst/>
          </a:prstGeom>
        </p:spPr>
      </p:pic>
      <p:pic>
        <p:nvPicPr>
          <p:cNvPr id="20" name="Picture 19" descr="TwoByTwoTable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14" y="2143592"/>
            <a:ext cx="2532395" cy="1865975"/>
          </a:xfrm>
          <a:prstGeom prst="rect">
            <a:avLst/>
          </a:prstGeom>
        </p:spPr>
      </p:pic>
      <p:pic>
        <p:nvPicPr>
          <p:cNvPr id="21" name="Picture 20" descr="Exam_pass_logistic_curv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78" y="2382910"/>
            <a:ext cx="2009624" cy="14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7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b="1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53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8E9E7C-51D3-724D-BCDC-96994314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70" y="818759"/>
            <a:ext cx="4934056" cy="556930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1DED73-2E45-2F48-8113-986434CE7E1C}"/>
              </a:ext>
            </a:extLst>
          </p:cNvPr>
          <p:cNvSpPr/>
          <p:nvPr/>
        </p:nvSpPr>
        <p:spPr>
          <a:xfrm>
            <a:off x="5503026" y="6423764"/>
            <a:ext cx="6099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https://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www.ahajournals.org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doi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</a:t>
            </a:r>
            <a:r>
              <a:rPr lang="en-US" sz="1400" dirty="0" err="1">
                <a:latin typeface="Poppins" pitchFamily="2" charset="77"/>
                <a:cs typeface="Poppins" pitchFamily="2" charset="77"/>
              </a:rPr>
              <a:t>epub</a:t>
            </a:r>
            <a:r>
              <a:rPr lang="en-US" sz="1400" dirty="0">
                <a:latin typeface="Poppins" pitchFamily="2" charset="77"/>
                <a:cs typeface="Poppins" pitchFamily="2" charset="77"/>
              </a:rPr>
              <a:t>/10.1161/CIRCEP.108.829341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6C1DF6-B27C-504D-A47E-AC5886646FE2}"/>
              </a:ext>
            </a:extLst>
          </p:cNvPr>
          <p:cNvSpPr/>
          <p:nvPr/>
        </p:nvSpPr>
        <p:spPr>
          <a:xfrm>
            <a:off x="5503026" y="3341802"/>
            <a:ext cx="55270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  <a:cs typeface="Poppins" pitchFamily="2" charset="77"/>
              </a:rPr>
              <a:t>Gene controlling developing 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B3CCE-9E45-D149-BBA5-37566B7B47D7}"/>
              </a:ext>
            </a:extLst>
          </p:cNvPr>
          <p:cNvSpPr/>
          <p:nvPr/>
        </p:nvSpPr>
        <p:spPr>
          <a:xfrm>
            <a:off x="178354" y="85214"/>
            <a:ext cx="57518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4400" dirty="0">
                <a:solidFill>
                  <a:srgbClr val="14A1D4"/>
                </a:solidFill>
                <a:latin typeface="Poppins" pitchFamily="2" charset="77"/>
                <a:ea typeface="Helvetica Neue Light" panose="02000403000000020004" pitchFamily="2" charset="0"/>
                <a:cs typeface="Poppins" pitchFamily="2" charset="77"/>
              </a:rPr>
              <a:t>Research question 1</a:t>
            </a:r>
            <a:endParaRPr lang="en-US" sz="4400" dirty="0">
              <a:solidFill>
                <a:srgbClr val="14A1D4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53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A2C7B6-6841-C255-8E03-7E4917AB5359}"/>
              </a:ext>
            </a:extLst>
          </p:cNvPr>
          <p:cNvSpPr txBox="1"/>
          <p:nvPr/>
        </p:nvSpPr>
        <p:spPr>
          <a:xfrm>
            <a:off x="9511862" y="224921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Random sampling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Target population?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Data noisy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Compare means</a:t>
            </a:r>
          </a:p>
        </p:txBody>
      </p:sp>
    </p:spTree>
    <p:extLst>
      <p:ext uri="{BB962C8B-B14F-4D97-AF65-F5344CB8AC3E}">
        <p14:creationId xmlns:p14="http://schemas.microsoft.com/office/powerpoint/2010/main" val="3968387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</a:t>
            </a:r>
            <a:r>
              <a:rPr lang="en-US" sz="2800" u="sng" dirty="0"/>
              <a:t>skeptic</a:t>
            </a:r>
            <a:r>
              <a:rPr lang="en-US" sz="2800" dirty="0"/>
              <a:t>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8B6F2-FF91-52A2-218F-F1CBBF20DEDE}"/>
              </a:ext>
            </a:extLst>
          </p:cNvPr>
          <p:cNvSpPr txBox="1"/>
          <p:nvPr/>
        </p:nvSpPr>
        <p:spPr>
          <a:xfrm>
            <a:off x="609600" y="6176963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Lot of work, time, money!</a:t>
            </a:r>
          </a:p>
        </p:txBody>
      </p:sp>
    </p:spTree>
    <p:extLst>
      <p:ext uri="{BB962C8B-B14F-4D97-AF65-F5344CB8AC3E}">
        <p14:creationId xmlns:p14="http://schemas.microsoft.com/office/powerpoint/2010/main" val="163503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010219"/>
              </p:ext>
            </p:extLst>
          </p:nvPr>
        </p:nvGraphicFramePr>
        <p:xfrm>
          <a:off x="2006600" y="2143125"/>
          <a:ext cx="204893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700" imgH="431800" progId="Equation.3">
                  <p:embed/>
                </p:oleObj>
              </mc:Choice>
              <mc:Fallback>
                <p:oleObj name="Equation" r:id="rId3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0" y="2143125"/>
                        <a:ext cx="2048933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898296"/>
              </p:ext>
            </p:extLst>
          </p:nvPr>
        </p:nvGraphicFramePr>
        <p:xfrm>
          <a:off x="8114788" y="2143125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24100" imgH="431800" progId="Equation.3">
                  <p:embed/>
                </p:oleObj>
              </mc:Choice>
              <mc:Fallback>
                <p:oleObj name="Equation" r:id="rId5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4788" y="2143125"/>
                        <a:ext cx="3098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942985"/>
              </p:ext>
            </p:extLst>
          </p:nvPr>
        </p:nvGraphicFramePr>
        <p:xfrm>
          <a:off x="5238751" y="2143125"/>
          <a:ext cx="196426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431800" progId="Equation.3">
                  <p:embed/>
                </p:oleObj>
              </mc:Choice>
              <mc:Fallback>
                <p:oleObj name="Equation" r:id="rId7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8751" y="2143125"/>
                        <a:ext cx="196426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672C90-D575-7E75-EF2C-33CBDAB283CF}"/>
              </a:ext>
            </a:extLst>
          </p:cNvPr>
          <p:cNvSpPr txBox="1"/>
          <p:nvPr/>
        </p:nvSpPr>
        <p:spPr>
          <a:xfrm>
            <a:off x="1092200" y="557847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…if you correctly followed the prescriptions for correct experimental design!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- random sampling</a:t>
            </a: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  <a:p>
            <a:pPr>
              <a:spcAft>
                <a:spcPts val="600"/>
              </a:spcAft>
            </a:pPr>
            <a:endParaRPr lang="en-US" sz="2000" dirty="0">
              <a:solidFill>
                <a:srgbClr val="FF0000"/>
              </a:solidFill>
              <a:latin typeface="Helvetica" charset="0"/>
              <a:ea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38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2EA91-14FF-1840-8CD8-7FE826C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</a:t>
            </a:r>
            <a:r>
              <a:rPr lang="en-US" sz="3600" u="sng" dirty="0"/>
              <a:t>reproducible</a:t>
            </a:r>
            <a:r>
              <a:rPr lang="en-US" sz="3600" dirty="0"/>
              <a:t> and </a:t>
            </a:r>
            <a:r>
              <a:rPr lang="en-US" sz="3600" u="sng" dirty="0"/>
              <a:t>generalizable</a:t>
            </a:r>
            <a:r>
              <a:rPr lang="en-US" sz="3600" dirty="0"/>
              <a:t> claims using </a:t>
            </a:r>
            <a:r>
              <a:rPr lang="en-US" sz="3600" u="sng" dirty="0"/>
              <a:t>empirical/noisy</a:t>
            </a:r>
            <a:r>
              <a:rPr lang="en-US" sz="3600" dirty="0"/>
              <a:t> data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F438C63-4DB7-7CA1-6DF3-9573FD73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0" y="1809226"/>
            <a:ext cx="4862206" cy="4931218"/>
          </a:xfrm>
          <a:prstGeom prst="rect">
            <a:avLst/>
          </a:prstGeom>
        </p:spPr>
      </p:pic>
      <p:pic>
        <p:nvPicPr>
          <p:cNvPr id="5" name="Content Placeholder 3" descr="boxplot_of_gene_expression_two_timepoints.pdf">
            <a:extLst>
              <a:ext uri="{FF2B5EF4-FFF2-40B4-BE49-F238E27FC236}">
                <a16:creationId xmlns:a16="http://schemas.microsoft.com/office/drawing/2014/main" id="{5791E906-E3A5-3762-6E17-EB14B9AC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6096000" y="2643093"/>
            <a:ext cx="5766500" cy="32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3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540A-1001-18AA-9F30-347F54A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reality…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AD6A-715B-296D-5E34-23FD63AE4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take the skeptical viewpoint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What would the difference of mean expressions be if there were no differences between the embryonic stages?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use the CLT to attempt to demonstrate that the skeptical viewpoint is unlikely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Skeptical viewpoint</a:t>
            </a:r>
            <a:r>
              <a:rPr lang="en-US" dirty="0"/>
              <a:t>: </a:t>
            </a:r>
            <a:r>
              <a:rPr lang="en-US" b="1" dirty="0"/>
              <a:t>Null Hypothesis </a:t>
            </a:r>
            <a:r>
              <a:rPr lang="en-US" dirty="0"/>
              <a:t>(H0)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Interesting viewpoint: </a:t>
            </a:r>
            <a:r>
              <a:rPr lang="en-US" b="1" dirty="0"/>
              <a:t>Alternate Hypothesis </a:t>
            </a:r>
            <a:r>
              <a:rPr lang="en-US" dirty="0"/>
              <a:t>(H1)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need decision points to make the transition from the skeptical to interesting viewpoints – enter Type I error, p-value</a:t>
            </a:r>
          </a:p>
        </p:txBody>
      </p:sp>
    </p:spTree>
    <p:extLst>
      <p:ext uri="{BB962C8B-B14F-4D97-AF65-F5344CB8AC3E}">
        <p14:creationId xmlns:p14="http://schemas.microsoft.com/office/powerpoint/2010/main" val="386744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</a:t>
            </a:r>
            <a:r>
              <a:rPr lang="en-US" sz="2800" b="1" u="sng" dirty="0"/>
              <a:t>sampling distribution </a:t>
            </a:r>
            <a:r>
              <a:rPr lang="en-US" sz="2800" dirty="0"/>
              <a:t>of difference in means under </a:t>
            </a:r>
            <a:r>
              <a:rPr lang="en-US" sz="2800" b="1" u="sng" dirty="0"/>
              <a:t>Null </a:t>
            </a:r>
            <a:r>
              <a:rPr lang="en-US" sz="2800" dirty="0"/>
              <a:t>(uninteresting, no-change) </a:t>
            </a:r>
            <a:r>
              <a:rPr lang="en-US" sz="2800" b="1" u="sng" dirty="0"/>
              <a:t>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04977" y="1930442"/>
            <a:ext cx="10515600" cy="4351338"/>
          </a:xfrm>
        </p:spPr>
      </p:pic>
      <p:sp>
        <p:nvSpPr>
          <p:cNvPr id="9" name="TextBox 8"/>
          <p:cNvSpPr txBox="1"/>
          <p:nvPr/>
        </p:nvSpPr>
        <p:spPr>
          <a:xfrm>
            <a:off x="4555802" y="6281780"/>
            <a:ext cx="308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</a:rPr>
              <a:t>Type I error</a:t>
            </a:r>
            <a:r>
              <a:rPr lang="en-US" sz="2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sz="2400" b="1" u="sng" dirty="0"/>
              <a:t>p-value</a:t>
            </a:r>
          </a:p>
        </p:txBody>
      </p:sp>
      <p:pic>
        <p:nvPicPr>
          <p:cNvPr id="5" name="Content Placeholder 7" descr="Null_Z_Distribution_sd_14_n_4.pdf">
            <a:extLst>
              <a:ext uri="{FF2B5EF4-FFF2-40B4-BE49-F238E27FC236}">
                <a16:creationId xmlns:a16="http://schemas.microsoft.com/office/drawing/2014/main" id="{8D50BAA4-89CC-EB40-BC32-985569E3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3831336" y="1910704"/>
            <a:ext cx="10515600" cy="43513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90A0B25-BEF6-C54E-9C2B-71C3A3B4EEE2}"/>
              </a:ext>
            </a:extLst>
          </p:cNvPr>
          <p:cNvCxnSpPr/>
          <p:nvPr/>
        </p:nvCxnSpPr>
        <p:spPr>
          <a:xfrm>
            <a:off x="7997952" y="5035296"/>
            <a:ext cx="0" cy="719328"/>
          </a:xfrm>
          <a:prstGeom prst="line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D3EFC-8D78-ED4B-B49F-3C6AEDE989DB}"/>
              </a:ext>
            </a:extLst>
          </p:cNvPr>
          <p:cNvCxnSpPr>
            <a:cxnSpLocks/>
          </p:cNvCxnSpPr>
          <p:nvPr/>
        </p:nvCxnSpPr>
        <p:spPr>
          <a:xfrm>
            <a:off x="7851648" y="5535168"/>
            <a:ext cx="8585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73448-12C7-A446-BC99-D2027FE9A80A}"/>
              </a:ext>
            </a:extLst>
          </p:cNvPr>
          <p:cNvCxnSpPr/>
          <p:nvPr/>
        </p:nvCxnSpPr>
        <p:spPr>
          <a:xfrm>
            <a:off x="7894574" y="5473700"/>
            <a:ext cx="103378" cy="161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4AAC68-B3A3-6645-89BC-8D5DD4288692}"/>
              </a:ext>
            </a:extLst>
          </p:cNvPr>
          <p:cNvCxnSpPr>
            <a:cxnSpLocks/>
          </p:cNvCxnSpPr>
          <p:nvPr/>
        </p:nvCxnSpPr>
        <p:spPr>
          <a:xfrm>
            <a:off x="7791196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C3363-3DA4-5C46-A753-EA47E5A2DBD7}"/>
              </a:ext>
            </a:extLst>
          </p:cNvPr>
          <p:cNvCxnSpPr/>
          <p:nvPr/>
        </p:nvCxnSpPr>
        <p:spPr>
          <a:xfrm>
            <a:off x="7693025" y="5607621"/>
            <a:ext cx="57150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FFEF7F-9142-614F-BDAB-31DEBF62AFF5}"/>
              </a:ext>
            </a:extLst>
          </p:cNvPr>
          <p:cNvCxnSpPr/>
          <p:nvPr/>
        </p:nvCxnSpPr>
        <p:spPr>
          <a:xfrm>
            <a:off x="7741158" y="5562600"/>
            <a:ext cx="60452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BA9F1-71BD-3347-B956-92E5A08A5417}"/>
              </a:ext>
            </a:extLst>
          </p:cNvPr>
          <p:cNvCxnSpPr/>
          <p:nvPr/>
        </p:nvCxnSpPr>
        <p:spPr>
          <a:xfrm>
            <a:off x="7589647" y="5621337"/>
            <a:ext cx="60452" cy="5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72996F-F35E-4E45-97C9-977C3387D34D}"/>
              </a:ext>
            </a:extLst>
          </p:cNvPr>
          <p:cNvCxnSpPr/>
          <p:nvPr/>
        </p:nvCxnSpPr>
        <p:spPr>
          <a:xfrm>
            <a:off x="7650099" y="5607621"/>
            <a:ext cx="55245" cy="72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87700-C112-B843-A44E-AF61043FA063}"/>
              </a:ext>
            </a:extLst>
          </p:cNvPr>
          <p:cNvCxnSpPr/>
          <p:nvPr/>
        </p:nvCxnSpPr>
        <p:spPr>
          <a:xfrm>
            <a:off x="7503795" y="5643848"/>
            <a:ext cx="52706" cy="36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AFBEF4-7787-774B-A4A0-B8376DBDACFA}"/>
              </a:ext>
            </a:extLst>
          </p:cNvPr>
          <p:cNvCxnSpPr/>
          <p:nvPr/>
        </p:nvCxnSpPr>
        <p:spPr>
          <a:xfrm>
            <a:off x="7808722" y="5535168"/>
            <a:ext cx="83882" cy="144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F4D71A-1083-984C-8491-7100665E7AFF}"/>
              </a:ext>
            </a:extLst>
          </p:cNvPr>
          <p:cNvCxnSpPr>
            <a:cxnSpLocks/>
          </p:cNvCxnSpPr>
          <p:nvPr/>
        </p:nvCxnSpPr>
        <p:spPr>
          <a:xfrm>
            <a:off x="7867585" y="5505767"/>
            <a:ext cx="130367" cy="164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FEA8B-364F-0E44-8B68-15D47704BAD9}"/>
              </a:ext>
            </a:extLst>
          </p:cNvPr>
          <p:cNvCxnSpPr/>
          <p:nvPr/>
        </p:nvCxnSpPr>
        <p:spPr>
          <a:xfrm>
            <a:off x="7935530" y="5453962"/>
            <a:ext cx="62422" cy="81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73088-7FBF-C349-8BB6-18689ED4529C}"/>
              </a:ext>
            </a:extLst>
          </p:cNvPr>
          <p:cNvCxnSpPr/>
          <p:nvPr/>
        </p:nvCxnSpPr>
        <p:spPr>
          <a:xfrm flipH="1">
            <a:off x="7835389" y="5463440"/>
            <a:ext cx="145037" cy="20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914AA2-6E8D-7145-8B6F-CCF7F19A1F19}"/>
              </a:ext>
            </a:extLst>
          </p:cNvPr>
          <p:cNvCxnSpPr/>
          <p:nvPr/>
        </p:nvCxnSpPr>
        <p:spPr>
          <a:xfrm flipH="1">
            <a:off x="7906958" y="5562600"/>
            <a:ext cx="90993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22A9A-3137-6646-999A-F4E1E15422FA}"/>
              </a:ext>
            </a:extLst>
          </p:cNvPr>
          <p:cNvCxnSpPr/>
          <p:nvPr/>
        </p:nvCxnSpPr>
        <p:spPr>
          <a:xfrm flipH="1">
            <a:off x="7702774" y="5535168"/>
            <a:ext cx="107853" cy="15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85C497-CC03-6347-83D3-DE0D29FF0CFF}"/>
              </a:ext>
            </a:extLst>
          </p:cNvPr>
          <p:cNvCxnSpPr/>
          <p:nvPr/>
        </p:nvCxnSpPr>
        <p:spPr>
          <a:xfrm flipH="1">
            <a:off x="7801610" y="5494565"/>
            <a:ext cx="89141" cy="185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36186-BC42-634B-8435-F971CD10D9C9}"/>
              </a:ext>
            </a:extLst>
          </p:cNvPr>
          <p:cNvCxnSpPr/>
          <p:nvPr/>
        </p:nvCxnSpPr>
        <p:spPr>
          <a:xfrm flipH="1">
            <a:off x="7593148" y="5606667"/>
            <a:ext cx="99876" cy="7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ADE15-9F84-FE4C-9732-4C4AD8631B49}"/>
              </a:ext>
            </a:extLst>
          </p:cNvPr>
          <p:cNvCxnSpPr/>
          <p:nvPr/>
        </p:nvCxnSpPr>
        <p:spPr>
          <a:xfrm flipH="1">
            <a:off x="7506463" y="5635625"/>
            <a:ext cx="74506" cy="53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25D717-1C75-0C4F-A474-37AEC348769A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002420" y="5689553"/>
            <a:ext cx="2553382" cy="82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4BEA81-BD5F-234D-BCAA-622AAE4F04F6}"/>
              </a:ext>
            </a:extLst>
          </p:cNvPr>
          <p:cNvSpPr txBox="1"/>
          <p:nvPr/>
        </p:nvSpPr>
        <p:spPr>
          <a:xfrm>
            <a:off x="7396223" y="440995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Observed difference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809EC33-036B-9E45-A0A3-C282F47772BB}"/>
              </a:ext>
            </a:extLst>
          </p:cNvPr>
          <p:cNvCxnSpPr>
            <a:stCxn id="9" idx="3"/>
          </p:cNvCxnSpPr>
          <p:nvPr/>
        </p:nvCxnSpPr>
        <p:spPr>
          <a:xfrm flipV="1">
            <a:off x="7636197" y="5679293"/>
            <a:ext cx="215451" cy="83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6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3034748" y="2473158"/>
            <a:ext cx="6073603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6835206" y="2473159"/>
            <a:ext cx="6016289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481248" y="2267170"/>
            <a:ext cx="3254765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925025" y="205375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19180" y="210419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86022" y="2103826"/>
            <a:ext cx="628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232353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6" y="2025985"/>
            <a:ext cx="3965073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661" y="2013285"/>
            <a:ext cx="3982007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39" y="2013285"/>
            <a:ext cx="3928532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25026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103" y="1684425"/>
            <a:ext cx="5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5111" y="1679077"/>
            <a:ext cx="654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652656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2253342" y="1825625"/>
            <a:ext cx="10515600" cy="4351338"/>
          </a:xfrm>
        </p:spPr>
      </p:pic>
      <p:sp>
        <p:nvSpPr>
          <p:cNvPr id="7" name="TextBox 6"/>
          <p:cNvSpPr txBox="1"/>
          <p:nvPr/>
        </p:nvSpPr>
        <p:spPr>
          <a:xfrm>
            <a:off x="1073410" y="6314486"/>
            <a:ext cx="2857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Type I  </a:t>
            </a:r>
            <a:r>
              <a:rPr lang="en-US" dirty="0"/>
              <a:t>and </a:t>
            </a:r>
            <a:r>
              <a:rPr lang="en-US" sz="2400" b="1" dirty="0">
                <a:solidFill>
                  <a:srgbClr val="0000FF"/>
                </a:solidFill>
              </a:rPr>
              <a:t>Type II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error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31632-FE51-F40E-BB73-185739F620AD}"/>
              </a:ext>
            </a:extLst>
          </p:cNvPr>
          <p:cNvSpPr/>
          <p:nvPr/>
        </p:nvSpPr>
        <p:spPr>
          <a:xfrm>
            <a:off x="6559755" y="175553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willing to be mistaken that there is a true difference </a:t>
            </a:r>
            <a:r>
              <a:rPr lang="en-US" b="1" dirty="0">
                <a:solidFill>
                  <a:srgbClr val="FF0000"/>
                </a:solidFill>
              </a:rPr>
              <a:t>Type I error </a:t>
            </a:r>
            <a:r>
              <a:rPr lang="en-US" dirty="0">
                <a:solidFill>
                  <a:srgbClr val="FF0000"/>
                </a:solidFill>
              </a:rPr>
              <a:t>fraction of time you repeat this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D1D2B-4411-B566-7F6D-6BC25A221D62}"/>
              </a:ext>
            </a:extLst>
          </p:cNvPr>
          <p:cNvSpPr/>
          <p:nvPr/>
        </p:nvSpPr>
        <p:spPr>
          <a:xfrm>
            <a:off x="6559755" y="32558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You are mistaken that there is no difference </a:t>
            </a:r>
            <a:r>
              <a:rPr lang="en-US" b="1" dirty="0">
                <a:solidFill>
                  <a:srgbClr val="00B0F0"/>
                </a:solidFill>
              </a:rPr>
              <a:t>Type II error </a:t>
            </a:r>
            <a:r>
              <a:rPr lang="en-US" dirty="0">
                <a:solidFill>
                  <a:srgbClr val="00B0F0"/>
                </a:solidFill>
              </a:rPr>
              <a:t>fraction of time you repeat this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8F006-F18F-AF9A-7407-09D073A0B24D}"/>
              </a:ext>
            </a:extLst>
          </p:cNvPr>
          <p:cNvSpPr txBox="1"/>
          <p:nvPr/>
        </p:nvSpPr>
        <p:spPr>
          <a:xfrm>
            <a:off x="6559755" y="4756074"/>
            <a:ext cx="25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</a:t>
            </a:r>
            <a:r>
              <a:rPr lang="en-US" dirty="0">
                <a:solidFill>
                  <a:srgbClr val="7030A0"/>
                </a:solidFill>
              </a:rPr>
              <a:t> = 1 – </a:t>
            </a:r>
            <a:r>
              <a:rPr lang="en-US" b="1" dirty="0">
                <a:solidFill>
                  <a:srgbClr val="7030A0"/>
                </a:solidFill>
              </a:rPr>
              <a:t>Type II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3DE1D4-1ECB-25E0-ED00-077BDA7ECB5B}"/>
              </a:ext>
            </a:extLst>
          </p:cNvPr>
          <p:cNvSpPr/>
          <p:nvPr/>
        </p:nvSpPr>
        <p:spPr>
          <a:xfrm>
            <a:off x="6559755" y="537917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You correctly say that there is a difference </a:t>
            </a:r>
            <a:r>
              <a:rPr lang="en-US" b="1" dirty="0">
                <a:solidFill>
                  <a:srgbClr val="7030A0"/>
                </a:solidFill>
              </a:rPr>
              <a:t>Power </a:t>
            </a:r>
            <a:r>
              <a:rPr lang="en-US" dirty="0">
                <a:solidFill>
                  <a:srgbClr val="7030A0"/>
                </a:solidFill>
              </a:rPr>
              <a:t>fraction of time you repeat this experiment</a:t>
            </a:r>
          </a:p>
        </p:txBody>
      </p:sp>
    </p:spTree>
    <p:extLst>
      <p:ext uri="{BB962C8B-B14F-4D97-AF65-F5344CB8AC3E}">
        <p14:creationId xmlns:p14="http://schemas.microsoft.com/office/powerpoint/2010/main" val="369363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2756-558A-D960-9659-B8A71F74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Poll:</a:t>
            </a:r>
            <a:r>
              <a:rPr lang="en-US" sz="2800" dirty="0"/>
              <a:t> What are the factors that affect Power or the fraction of time you claim that there is a real difference when there is actually a difference?</a:t>
            </a:r>
          </a:p>
        </p:txBody>
      </p:sp>
    </p:spTree>
    <p:extLst>
      <p:ext uri="{BB962C8B-B14F-4D97-AF65-F5344CB8AC3E}">
        <p14:creationId xmlns:p14="http://schemas.microsoft.com/office/powerpoint/2010/main" val="2074399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51790"/>
            <a:ext cx="4063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3" y="1951791"/>
            <a:ext cx="4063997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653" y="1951790"/>
            <a:ext cx="4063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8176" y="1617584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22780" y="1582458"/>
            <a:ext cx="161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11551" y="1617584"/>
            <a:ext cx="149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A7E3-F498-5266-D4B5-3C0D43F7EF54}"/>
              </a:ext>
            </a:extLst>
          </p:cNvPr>
          <p:cNvSpPr txBox="1"/>
          <p:nvPr/>
        </p:nvSpPr>
        <p:spPr>
          <a:xfrm>
            <a:off x="728084" y="5921220"/>
            <a:ext cx="659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Larger effect sizes are easier to estimate compared to smaller effect sizes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D4682-C2FA-5C14-FC0C-019A7AE4B4EB}"/>
              </a:ext>
            </a:extLst>
          </p:cNvPr>
          <p:cNvSpPr txBox="1"/>
          <p:nvPr/>
        </p:nvSpPr>
        <p:spPr>
          <a:xfrm>
            <a:off x="703871" y="5551888"/>
            <a:ext cx="398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 II error smaller for larger effect sizes</a:t>
            </a:r>
          </a:p>
        </p:txBody>
      </p:sp>
    </p:spTree>
    <p:extLst>
      <p:ext uri="{BB962C8B-B14F-4D97-AF65-F5344CB8AC3E}">
        <p14:creationId xmlns:p14="http://schemas.microsoft.com/office/powerpoint/2010/main" val="18710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531E-C399-2845-A0C8-FDBD5FCD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If Type II error for a given hypothesis test is zero then what is its statistical power?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7B52-05BF-234C-A8DA-A6723BAE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95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078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2EA91-14FF-1840-8CD8-7FE826C2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</a:t>
            </a:r>
            <a:r>
              <a:rPr lang="en-US" sz="3600" u="sng" dirty="0"/>
              <a:t>reproducible</a:t>
            </a:r>
            <a:r>
              <a:rPr lang="en-US" sz="3600" dirty="0"/>
              <a:t> and </a:t>
            </a:r>
            <a:r>
              <a:rPr lang="en-US" sz="3600" u="sng" dirty="0"/>
              <a:t>generalizable</a:t>
            </a:r>
            <a:r>
              <a:rPr lang="en-US" sz="3600" dirty="0"/>
              <a:t> claims using </a:t>
            </a:r>
            <a:r>
              <a:rPr lang="en-US" sz="3600" u="sng" dirty="0"/>
              <a:t>empirical/noisy</a:t>
            </a:r>
            <a:r>
              <a:rPr lang="en-US" sz="3600" dirty="0"/>
              <a:t> data</a:t>
            </a:r>
          </a:p>
        </p:txBody>
      </p:sp>
      <p:pic>
        <p:nvPicPr>
          <p:cNvPr id="4" name="Picture 3" descr="Diagram&#10;&#10;Description automatically generated with low confidence">
            <a:extLst>
              <a:ext uri="{FF2B5EF4-FFF2-40B4-BE49-F238E27FC236}">
                <a16:creationId xmlns:a16="http://schemas.microsoft.com/office/drawing/2014/main" id="{DF438C63-4DB7-7CA1-6DF3-9573FD736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0" y="1809226"/>
            <a:ext cx="4862206" cy="4931218"/>
          </a:xfrm>
          <a:prstGeom prst="rect">
            <a:avLst/>
          </a:prstGeom>
        </p:spPr>
      </p:pic>
      <p:pic>
        <p:nvPicPr>
          <p:cNvPr id="5" name="Content Placeholder 3" descr="boxplot_of_gene_expression_two_timepoints.pdf">
            <a:extLst>
              <a:ext uri="{FF2B5EF4-FFF2-40B4-BE49-F238E27FC236}">
                <a16:creationId xmlns:a16="http://schemas.microsoft.com/office/drawing/2014/main" id="{5791E906-E3A5-3762-6E17-EB14B9AC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6096000" y="2643093"/>
            <a:ext cx="5766500" cy="3263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998483-13D6-A5C3-8085-23273AB07047}"/>
              </a:ext>
            </a:extLst>
          </p:cNvPr>
          <p:cNvSpPr txBox="1"/>
          <p:nvPr/>
        </p:nvSpPr>
        <p:spPr>
          <a:xfrm>
            <a:off x="933319" y="1589165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Collect data appropriately: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Experimental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869F7-618D-3459-9495-A224724E2486}"/>
              </a:ext>
            </a:extLst>
          </p:cNvPr>
          <p:cNvSpPr txBox="1"/>
          <p:nvPr/>
        </p:nvSpPr>
        <p:spPr>
          <a:xfrm>
            <a:off x="7480213" y="1690688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Test claim: </a:t>
            </a:r>
            <a:r>
              <a:rPr lang="en-US" sz="2000" dirty="0">
                <a:solidFill>
                  <a:srgbClr val="FF0000"/>
                </a:solidFill>
                <a:latin typeface="Helvetica" charset="0"/>
                <a:ea typeface="Times New Roman" charset="0"/>
                <a:cs typeface="Arial" charset="0"/>
              </a:rPr>
              <a:t>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42320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745673-5C61-67B7-37DB-AA3B128FB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329629"/>
          </a:xfrm>
        </p:spPr>
        <p:txBody>
          <a:bodyPr/>
          <a:lstStyle/>
          <a:p>
            <a:r>
              <a:rPr lang="en-US" b="1" u="sng" dirty="0"/>
              <a:t>Scenario:</a:t>
            </a:r>
            <a:r>
              <a:rPr lang="en-US" dirty="0"/>
              <a:t> You are testing not one but multiple different hypotheses at the same time. </a:t>
            </a:r>
          </a:p>
          <a:p>
            <a:pPr lvl="1"/>
            <a:r>
              <a:rPr lang="en-US" dirty="0"/>
              <a:t>Assume you test 1000 independent hypotheses</a:t>
            </a:r>
          </a:p>
          <a:p>
            <a:pPr lvl="1"/>
            <a:r>
              <a:rPr lang="en-US" dirty="0"/>
              <a:t>Type I error is set at 0.05</a:t>
            </a:r>
          </a:p>
          <a:p>
            <a:pPr lvl="1"/>
            <a:r>
              <a:rPr lang="en-US" dirty="0"/>
              <a:t>50 = 1000 x 0.05 of the 1000 hypotheses would result in you saying that there is a real effect when in fact there isn’t one</a:t>
            </a:r>
          </a:p>
          <a:p>
            <a:pPr lvl="1"/>
            <a:r>
              <a:rPr lang="en-US" dirty="0"/>
              <a:t>Not good with this whole reproducibility thing!</a:t>
            </a:r>
          </a:p>
          <a:p>
            <a:r>
              <a:rPr lang="en-US" dirty="0"/>
              <a:t>Enter multiple testing correction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A7753-0E31-9BB5-71E8-E363D795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correction</a:t>
            </a:r>
          </a:p>
        </p:txBody>
      </p:sp>
    </p:spTree>
    <p:extLst>
      <p:ext uri="{BB962C8B-B14F-4D97-AF65-F5344CB8AC3E}">
        <p14:creationId xmlns:p14="http://schemas.microsoft.com/office/powerpoint/2010/main" val="3974314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2850843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206718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onnidis.png">
            <a:extLst>
              <a:ext uri="{FF2B5EF4-FFF2-40B4-BE49-F238E27FC236}">
                <a16:creationId xmlns:a16="http://schemas.microsoft.com/office/drawing/2014/main" id="{9627DB03-41CE-4A45-AF96-8F0CF7FAA6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95"/>
          <a:stretch/>
        </p:blipFill>
        <p:spPr>
          <a:xfrm>
            <a:off x="1296784" y="0"/>
            <a:ext cx="9144000" cy="6388100"/>
          </a:xfrm>
          <a:prstGeom prst="rect">
            <a:avLst/>
          </a:prstGeom>
        </p:spPr>
      </p:pic>
      <p:pic>
        <p:nvPicPr>
          <p:cNvPr id="5" name="Picture 4" descr="IonnidisRef.png">
            <a:extLst>
              <a:ext uri="{FF2B5EF4-FFF2-40B4-BE49-F238E27FC236}">
                <a16:creationId xmlns:a16="http://schemas.microsoft.com/office/drawing/2014/main" id="{34634851-6698-AE40-BF31-AF057031D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584" y="6388100"/>
            <a:ext cx="375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6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3263FE-A4A7-1407-2484-D23E0A53DC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711512"/>
          </a:xfrm>
        </p:spPr>
        <p:txBody>
          <a:bodyPr/>
          <a:lstStyle/>
          <a:p>
            <a:r>
              <a:rPr lang="en-US" dirty="0"/>
              <a:t>Depends on the field of study</a:t>
            </a:r>
          </a:p>
          <a:p>
            <a:r>
              <a:rPr lang="en-US" dirty="0"/>
              <a:t>An -omics study on a given disease typically involves 100s of 1000s of associations tested </a:t>
            </a:r>
          </a:p>
          <a:p>
            <a:r>
              <a:rPr lang="en-US" dirty="0"/>
              <a:t>One would expect only a small fraction of these associations to be true, P0 would be small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C9F311-66A9-2610-3117-A3F748E1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P0, pre-experiment probability of finding a true association among all possible testable associations</a:t>
            </a:r>
          </a:p>
        </p:txBody>
      </p:sp>
    </p:spTree>
    <p:extLst>
      <p:ext uri="{BB962C8B-B14F-4D97-AF65-F5344CB8AC3E}">
        <p14:creationId xmlns:p14="http://schemas.microsoft.com/office/powerpoint/2010/main" val="256589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701D62-19E2-A996-9FBA-CCEDDDBA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3DBA8AE-9B88-E9BD-9827-B9BC55640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8345160"/>
                  </p:ext>
                </p:extLst>
              </p:nvPr>
            </p:nvGraphicFramePr>
            <p:xfrm>
              <a:off x="2280920" y="183388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8CE2C25-625B-819D-FB9E-93E18D5F2252}"/>
              </a:ext>
            </a:extLst>
          </p:cNvPr>
          <p:cNvSpPr txBox="1"/>
          <p:nvPr/>
        </p:nvSpPr>
        <p:spPr>
          <a:xfrm>
            <a:off x="121920" y="3674179"/>
            <a:ext cx="11543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Poll:</a:t>
            </a:r>
            <a:r>
              <a:rPr lang="en-US" sz="2400" dirty="0"/>
              <a:t> How many of the </a:t>
            </a:r>
            <a:r>
              <a:rPr lang="en-US" sz="2400" i="1" dirty="0"/>
              <a:t>c</a:t>
            </a:r>
            <a:r>
              <a:rPr lang="en-US" sz="2400" dirty="0"/>
              <a:t> associations tested would we claim as a research finding when 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D6A93-91B4-81C6-243A-D975003BADC4}"/>
              </a:ext>
            </a:extLst>
          </p:cNvPr>
          <p:cNvSpPr txBox="1"/>
          <p:nvPr/>
        </p:nvSpPr>
        <p:spPr>
          <a:xfrm>
            <a:off x="4994031" y="4635512"/>
            <a:ext cx="2799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c = 100,000</a:t>
            </a:r>
          </a:p>
          <a:p>
            <a:r>
              <a:rPr lang="en-US" sz="2400" dirty="0"/>
              <a:t>             P0 = 0.0001</a:t>
            </a:r>
          </a:p>
          <a:p>
            <a:r>
              <a:rPr lang="en-US" sz="2400" dirty="0"/>
              <a:t>Type 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sz="2400" dirty="0"/>
              <a:t> = 0.05</a:t>
            </a:r>
          </a:p>
          <a:p>
            <a:r>
              <a:rPr lang="en-US" sz="2400" dirty="0"/>
              <a:t>Type II error, </a:t>
            </a:r>
            <a:r>
              <a:rPr lang="el-GR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sz="2400" dirty="0"/>
              <a:t> = 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9BF8D-2407-3BB9-ED13-A417F594B757}"/>
              </a:ext>
            </a:extLst>
          </p:cNvPr>
          <p:cNvSpPr txBox="1"/>
          <p:nvPr/>
        </p:nvSpPr>
        <p:spPr>
          <a:xfrm>
            <a:off x="10097670" y="648866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EF387A-5CAE-91BD-B1B8-C51C3AD3345E}"/>
              </a:ext>
            </a:extLst>
          </p:cNvPr>
          <p:cNvSpPr/>
          <p:nvPr/>
        </p:nvSpPr>
        <p:spPr>
          <a:xfrm>
            <a:off x="6436751" y="2936240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5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810267"/>
                  </p:ext>
                </p:extLst>
              </p:nvPr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22D8F7F-659A-B5D7-E3B5-5D72A255EF0E}"/>
              </a:ext>
            </a:extLst>
          </p:cNvPr>
          <p:cNvSpPr txBox="1"/>
          <p:nvPr/>
        </p:nvSpPr>
        <p:spPr>
          <a:xfrm>
            <a:off x="1463219" y="3413152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not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6BC10-1B1D-E7A1-68A4-FC6084A2F07E}"/>
              </a:ext>
            </a:extLst>
          </p:cNvPr>
          <p:cNvSpPr txBox="1"/>
          <p:nvPr/>
        </p:nvSpPr>
        <p:spPr>
          <a:xfrm>
            <a:off x="1632208" y="4262466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B1C07-29E1-0811-938C-91B07B47DD6A}"/>
              </a:ext>
            </a:extLst>
          </p:cNvPr>
          <p:cNvSpPr txBox="1"/>
          <p:nvPr/>
        </p:nvSpPr>
        <p:spPr>
          <a:xfrm>
            <a:off x="1632208" y="4847566"/>
            <a:ext cx="530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= c x (1 – P0) = 99990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9D83-D9CF-1B12-7A5B-B0779665F953}"/>
              </a:ext>
            </a:extLst>
          </p:cNvPr>
          <p:cNvSpPr txBox="1"/>
          <p:nvPr/>
        </p:nvSpPr>
        <p:spPr>
          <a:xfrm>
            <a:off x="1632208" y="5417115"/>
            <a:ext cx="835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false relationships claimed as a research finding = c x (1 – P0) x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α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= 5000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40329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573EFB-1EAD-9F43-A627-634A9288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Assume that we test </a:t>
            </a:r>
            <a:r>
              <a:rPr lang="en-US" sz="3200" i="1" dirty="0"/>
              <a:t>c</a:t>
            </a:r>
            <a:r>
              <a:rPr lang="en-US" sz="3200" dirty="0"/>
              <a:t> associations in all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414327C-0981-99FC-8351-7C877A01ED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67560" y="1788364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10345" r="-100833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10345" r="-833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88D2E77-EF41-0133-4906-350CDD28F25F}"/>
              </a:ext>
            </a:extLst>
          </p:cNvPr>
          <p:cNvSpPr txBox="1"/>
          <p:nvPr/>
        </p:nvSpPr>
        <p:spPr>
          <a:xfrm>
            <a:off x="10204978" y="6479143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BD4831-B514-9D85-8C39-C253A6067782}"/>
              </a:ext>
            </a:extLst>
          </p:cNvPr>
          <p:cNvSpPr/>
          <p:nvPr/>
        </p:nvSpPr>
        <p:spPr>
          <a:xfrm>
            <a:off x="7768770" y="2877687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A880D-F83A-6A43-4BFE-4844E5A785DB}"/>
              </a:ext>
            </a:extLst>
          </p:cNvPr>
          <p:cNvSpPr txBox="1"/>
          <p:nvPr/>
        </p:nvSpPr>
        <p:spPr>
          <a:xfrm>
            <a:off x="152417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2B78A-567B-E6BB-1BA3-82A287C591AB}"/>
              </a:ext>
            </a:extLst>
          </p:cNvPr>
          <p:cNvSpPr txBox="1"/>
          <p:nvPr/>
        </p:nvSpPr>
        <p:spPr>
          <a:xfrm>
            <a:off x="1693168" y="4557437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= c x P0 = 100,000 x 1e-4 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DEA6-B554-B71F-1C58-49A80985764E}"/>
              </a:ext>
            </a:extLst>
          </p:cNvPr>
          <p:cNvSpPr txBox="1"/>
          <p:nvPr/>
        </p:nvSpPr>
        <p:spPr>
          <a:xfrm>
            <a:off x="1693168" y="5381351"/>
            <a:ext cx="791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true relationships claimed as a research finding = c x P0 x (1 – 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β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  <a:r>
              <a:rPr lang="el-GR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= 7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10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B72D5A-1066-C431-6A8A-1B56FD3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Only a very tiny fraction (0.1%) of your research findings would be true findings!!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92D8F6E-7774-B9AA-D6A6-C29F47D9FF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6809258"/>
                  </p:ext>
                </p:extLst>
              </p:nvPr>
            </p:nvGraphicFramePr>
            <p:xfrm>
              <a:off x="2524760" y="1752600"/>
              <a:ext cx="6629400" cy="14833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5833" t="-106667" r="-10083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5833" t="-106667" r="-833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8ECB08B-28B5-CEE6-F0E1-91D126D0972D}"/>
              </a:ext>
            </a:extLst>
          </p:cNvPr>
          <p:cNvSpPr txBox="1"/>
          <p:nvPr/>
        </p:nvSpPr>
        <p:spPr>
          <a:xfrm>
            <a:off x="1920419" y="3377388"/>
            <a:ext cx="8956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0040E-8E11-89D1-23E8-3B63965BB354}"/>
              </a:ext>
            </a:extLst>
          </p:cNvPr>
          <p:cNvSpPr txBox="1"/>
          <p:nvPr/>
        </p:nvSpPr>
        <p:spPr>
          <a:xfrm>
            <a:off x="2089408" y="4557437"/>
            <a:ext cx="593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Pre-study probability of finding a true relationships = P0 = 1e-4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/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Post-study probability of finding a true relationships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7+5000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=0.0014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E50821-D03E-48D9-A925-A12AC983F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08" y="5241748"/>
                <a:ext cx="8470011" cy="533095"/>
              </a:xfrm>
              <a:prstGeom prst="rect">
                <a:avLst/>
              </a:prstGeom>
              <a:blipFill>
                <a:blip r:embed="rId3"/>
                <a:stretch>
                  <a:fillRect l="-599" r="-59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9281762-A568-D5BC-0563-C75034CB0F29}"/>
              </a:ext>
            </a:extLst>
          </p:cNvPr>
          <p:cNvSpPr txBox="1"/>
          <p:nvPr/>
        </p:nvSpPr>
        <p:spPr>
          <a:xfrm>
            <a:off x="8370131" y="6473452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</p:spTree>
    <p:extLst>
      <p:ext uri="{BB962C8B-B14F-4D97-AF65-F5344CB8AC3E}">
        <p14:creationId xmlns:p14="http://schemas.microsoft.com/office/powerpoint/2010/main" val="8081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DEF6A4-B78E-C67A-E7AF-CE1C24A6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𝑁𝑜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𝑌𝑒𝑠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15D9A0-DC3C-2A90-1B1F-BE1150D0C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8217029"/>
                  </p:ext>
                </p:extLst>
              </p:nvPr>
            </p:nvGraphicFramePr>
            <p:xfrm>
              <a:off x="2321560" y="1752600"/>
              <a:ext cx="6629400" cy="150876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57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True relationship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b="0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6667" t="-110345" r="-101667" b="-2379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6667" t="-110345" r="-1667" b="-2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Research Finding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i="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 . (1 – P0) . </a:t>
                          </a:r>
                          <a:r>
                            <a:rPr lang="el-GR" sz="16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α</a:t>
                          </a:r>
                          <a:r>
                            <a:rPr lang="en-US" sz="1600" dirty="0"/>
                            <a:t> </a:t>
                          </a:r>
                          <a:endParaRPr lang="en-US" sz="16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c . P0 . 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(1-</a:t>
                          </a:r>
                          <a:r>
                            <a:rPr lang="el-GR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β</a:t>
                          </a:r>
                          <a:r>
                            <a:rPr lang="en-US" sz="1800" dirty="0">
                              <a:latin typeface="Helvetica Neue Light" panose="02000403000000020004" pitchFamily="2" charset="0"/>
                              <a:ea typeface="Helvetica Neue Light" panose="02000403000000020004" pitchFamily="2" charset="0"/>
                            </a:rPr>
                            <a:t>)</a:t>
                          </a:r>
                          <a:r>
                            <a:rPr lang="en-US" sz="1800" dirty="0"/>
                            <a:t> </a:t>
                          </a:r>
                          <a:endParaRPr lang="en-US" sz="1800" b="1" i="0" dirty="0">
                            <a:latin typeface="Helvetica Neue Light" panose="02000403000000020004" pitchFamily="2" charset="0"/>
                            <a:ea typeface="Helvetica Neue Light" panose="02000403000000020004" pitchFamily="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8DE83C1-9043-E76A-7588-69B5439B543F}"/>
              </a:ext>
            </a:extLst>
          </p:cNvPr>
          <p:cNvSpPr txBox="1"/>
          <p:nvPr/>
        </p:nvSpPr>
        <p:spPr>
          <a:xfrm>
            <a:off x="1483360" y="3366373"/>
            <a:ext cx="9365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not claim as a research finding when </a:t>
            </a:r>
          </a:p>
          <a:p>
            <a:r>
              <a:rPr lang="en-US" sz="2000" dirty="0"/>
              <a:t>in fact they are true associations?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4D02-FA69-ACD0-FC13-6556B798CB94}"/>
              </a:ext>
            </a:extLst>
          </p:cNvPr>
          <p:cNvSpPr txBox="1"/>
          <p:nvPr/>
        </p:nvSpPr>
        <p:spPr>
          <a:xfrm>
            <a:off x="1483359" y="4422899"/>
            <a:ext cx="8876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Poll:</a:t>
            </a:r>
            <a:r>
              <a:rPr lang="en-US" sz="2000" dirty="0"/>
              <a:t> How many of the </a:t>
            </a:r>
            <a:r>
              <a:rPr lang="en-US" sz="2000" i="1" dirty="0"/>
              <a:t>c</a:t>
            </a:r>
            <a:r>
              <a:rPr lang="en-US" sz="2000" dirty="0"/>
              <a:t> associations tested would we correctly not claim as a research </a:t>
            </a:r>
          </a:p>
          <a:p>
            <a:r>
              <a:rPr lang="en-US" sz="2000" dirty="0"/>
              <a:t>finding?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C02E4-F369-0F93-3D5B-8EF2F3C8F757}"/>
              </a:ext>
            </a:extLst>
          </p:cNvPr>
          <p:cNvSpPr txBox="1"/>
          <p:nvPr/>
        </p:nvSpPr>
        <p:spPr>
          <a:xfrm>
            <a:off x="8397868" y="6432356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Ioannidis 2005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A5594E-962C-3EC4-97BE-721BC99677B7}"/>
              </a:ext>
            </a:extLst>
          </p:cNvPr>
          <p:cNvSpPr/>
          <p:nvPr/>
        </p:nvSpPr>
        <p:spPr>
          <a:xfrm>
            <a:off x="7986470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C50D5A-3E53-4A3A-4DDD-30CDD255577F}"/>
              </a:ext>
            </a:extLst>
          </p:cNvPr>
          <p:cNvSpPr/>
          <p:nvPr/>
        </p:nvSpPr>
        <p:spPr>
          <a:xfrm>
            <a:off x="6496574" y="2518569"/>
            <a:ext cx="364481" cy="3940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A76AD3-920A-33DF-E068-B7F8720D75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95829"/>
          </a:xfrm>
        </p:spPr>
        <p:txBody>
          <a:bodyPr/>
          <a:lstStyle/>
          <a:p>
            <a:r>
              <a:rPr lang="en-US" dirty="0"/>
              <a:t>Uncover scientific knowledge using noisy data with limited resources </a:t>
            </a:r>
          </a:p>
          <a:p>
            <a:r>
              <a:rPr lang="en-US" dirty="0"/>
              <a:t>Estimating associations</a:t>
            </a:r>
          </a:p>
          <a:p>
            <a:pPr lvl="1"/>
            <a:r>
              <a:rPr lang="en-US" dirty="0"/>
              <a:t>Dependent (Outcome) Variable ~ Independent (Predictor) variable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FF0000"/>
                </a:solidFill>
              </a:rPr>
              <a:t>Hypothesis testing</a:t>
            </a:r>
            <a:r>
              <a:rPr lang="en-US" dirty="0"/>
              <a:t>: tools for estimating associations of interest using collected or observed data</a:t>
            </a:r>
          </a:p>
          <a:p>
            <a:r>
              <a:rPr lang="en-US" u="sng" dirty="0">
                <a:solidFill>
                  <a:srgbClr val="FF0000"/>
                </a:solidFill>
              </a:rPr>
              <a:t>Experimental design</a:t>
            </a:r>
            <a:r>
              <a:rPr lang="en-US" dirty="0"/>
              <a:t>: ideas or principles to make sure we collect data in appropriate ways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E851DD-C4D4-473C-236D-B43C4BDC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Statistics helps assess reproducible and generalizable claims using empirical/noisy data</a:t>
            </a:r>
          </a:p>
        </p:txBody>
      </p:sp>
    </p:spTree>
    <p:extLst>
      <p:ext uri="{BB962C8B-B14F-4D97-AF65-F5344CB8AC3E}">
        <p14:creationId xmlns:p14="http://schemas.microsoft.com/office/powerpoint/2010/main" val="3117789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b="1" dirty="0"/>
              <a:t>Simple Hypothesis tests</a:t>
            </a:r>
          </a:p>
          <a:p>
            <a:r>
              <a:rPr lang="en-US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958841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15709797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 (</a:t>
            </a:r>
            <a:r>
              <a:rPr lang="en-US" sz="2800" u="sng" dirty="0"/>
              <a:t>Two-sample t-test)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21343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5000" imgH="647700" progId="Equation.3">
                  <p:embed/>
                </p:oleObj>
              </mc:Choice>
              <mc:Fallback>
                <p:oleObj name="Equation" r:id="rId2" imgW="1905000" imgH="6477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1343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05832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Sampling distribution of T-statistic under the Null hypothesis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-1434555" y="1454410"/>
            <a:ext cx="9743383" cy="540359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6F0660-4E6F-E148-8A96-0D7D9FA8A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04" y="2365505"/>
            <a:ext cx="41783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7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two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33554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786F-574E-EC2E-7CEC-6FDB8137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versus 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7A33-98D9-7E8F-B26D-A3A33A8B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Parametric tests make distributional assumptions about the response variables (Example: Normal probability distribution for the t-test)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Non-parametric tests do not make such assumptions (Example: Mann-Whitney test (next))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96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5EC-30BA-0E4A-8CD7-6DA7F96C7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(</a:t>
            </a:r>
            <a:r>
              <a:rPr lang="en-US" sz="3600" dirty="0"/>
              <a:t>Mann Whitney test, two sample test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48B4B0-B1C9-B54C-A36A-878FB3EB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76" y="2167160"/>
            <a:ext cx="4401184" cy="11002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36FDDC-9452-8AEE-E763-1A8546CFD801}"/>
              </a:ext>
            </a:extLst>
          </p:cNvPr>
          <p:cNvSpPr txBox="1"/>
          <p:nvPr/>
        </p:nvSpPr>
        <p:spPr>
          <a:xfrm>
            <a:off x="1331976" y="4058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Two groups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Rank all observations across both groups, smallest observation given rank 1.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 sum of ranks of observations within group 1 with n1 observations is R1</a:t>
            </a:r>
          </a:p>
        </p:txBody>
      </p:sp>
    </p:spTree>
    <p:extLst>
      <p:ext uri="{BB962C8B-B14F-4D97-AF65-F5344CB8AC3E}">
        <p14:creationId xmlns:p14="http://schemas.microsoft.com/office/powerpoint/2010/main" val="2717688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CFD-F021-F34D-940A-594D13BD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U-statistic sampling distribution in terms of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456D8F-B11C-8444-B686-E045E99B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32" y="1895073"/>
            <a:ext cx="4597640" cy="4351338"/>
          </a:xfrm>
        </p:spPr>
      </p:pic>
      <p:pic>
        <p:nvPicPr>
          <p:cNvPr id="6" name="Content Placeholder 12" descr="Null_Z_Distribution_sd_14_n_4.pdf">
            <a:extLst>
              <a:ext uri="{FF2B5EF4-FFF2-40B4-BE49-F238E27FC236}">
                <a16:creationId xmlns:a16="http://schemas.microsoft.com/office/drawing/2014/main" id="{2344EB36-2285-8C4E-B93C-5D5B1315F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8618250" y="1537965"/>
            <a:ext cx="3254765" cy="2776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94500D-C9DC-2444-83AC-8358A2D9BC89}"/>
              </a:ext>
            </a:extLst>
          </p:cNvPr>
          <p:cNvSpPr txBox="1"/>
          <p:nvPr/>
        </p:nvSpPr>
        <p:spPr>
          <a:xfrm>
            <a:off x="8518967" y="44215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Area of red shaded part=0.001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CA05F-99D4-5642-B578-C84D1048E8F7}"/>
              </a:ext>
            </a:extLst>
          </p:cNvPr>
          <p:cNvCxnSpPr/>
          <p:nvPr/>
        </p:nvCxnSpPr>
        <p:spPr>
          <a:xfrm flipV="1">
            <a:off x="9378668" y="3819646"/>
            <a:ext cx="251469" cy="85652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70DE3D-C9BC-9247-B058-E77D4D9049BD}"/>
              </a:ext>
            </a:extLst>
          </p:cNvPr>
          <p:cNvCxnSpPr/>
          <p:nvPr/>
        </p:nvCxnSpPr>
        <p:spPr>
          <a:xfrm>
            <a:off x="9848850" y="3165475"/>
            <a:ext cx="0" cy="654171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6E923-21D8-4C43-B46A-EA5D965F8448}"/>
              </a:ext>
            </a:extLst>
          </p:cNvPr>
          <p:cNvSpPr txBox="1"/>
          <p:nvPr/>
        </p:nvSpPr>
        <p:spPr>
          <a:xfrm>
            <a:off x="9182100" y="26289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Critical value of statistic</a:t>
            </a:r>
          </a:p>
        </p:txBody>
      </p:sp>
    </p:spTree>
    <p:extLst>
      <p:ext uri="{BB962C8B-B14F-4D97-AF65-F5344CB8AC3E}">
        <p14:creationId xmlns:p14="http://schemas.microsoft.com/office/powerpoint/2010/main" val="33083349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331D-949C-4123-8C19-272BE521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Mann-Whitney test valid as a comparison of location only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17174-AB68-7399-2E21-AAE45AEDB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two distributions have the same underlying shape,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B2388-D58E-3206-7C3E-147D1AA7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7" y="2743200"/>
            <a:ext cx="4470400" cy="356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BC32F-5DBA-D047-0557-D3B8C1504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43200"/>
            <a:ext cx="3840480" cy="3483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4E3D2-9E0D-5440-902C-5B2E381D8065}"/>
              </a:ext>
            </a:extLst>
          </p:cNvPr>
          <p:cNvSpPr txBox="1"/>
          <p:nvPr/>
        </p:nvSpPr>
        <p:spPr>
          <a:xfrm>
            <a:off x="775063" y="59436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significant p-value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5DDE4-0210-2EFB-81DD-D8022990E5DA}"/>
              </a:ext>
            </a:extLst>
          </p:cNvPr>
          <p:cNvSpPr txBox="1"/>
          <p:nvPr/>
        </p:nvSpPr>
        <p:spPr>
          <a:xfrm>
            <a:off x="6122126" y="585470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Same location, non-significant p-value</a:t>
            </a:r>
          </a:p>
        </p:txBody>
      </p:sp>
    </p:spTree>
    <p:extLst>
      <p:ext uri="{BB962C8B-B14F-4D97-AF65-F5344CB8AC3E}">
        <p14:creationId xmlns:p14="http://schemas.microsoft.com/office/powerpoint/2010/main" val="41410949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3A63-F1DC-FA4B-9098-3DD4A580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F-statistic (ANOVA)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2D8F1-8177-DD47-BF71-9C5A23027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85" y="1916244"/>
            <a:ext cx="4141213" cy="792232"/>
          </a:xfrm>
        </p:spPr>
      </p:pic>
      <p:pic>
        <p:nvPicPr>
          <p:cNvPr id="3" name="Picture 2" descr="BoxPlotChickenFeed.pdf">
            <a:extLst>
              <a:ext uri="{FF2B5EF4-FFF2-40B4-BE49-F238E27FC236}">
                <a16:creationId xmlns:a16="http://schemas.microsoft.com/office/drawing/2014/main" id="{17524EB4-22D4-45D7-A672-A9CFFE339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4" y="2793510"/>
            <a:ext cx="6743619" cy="40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1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1B3E60-0E59-BA4E-AC07-535209F1E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Very basic introduction to the concepts and terminology of hypothesis testing and experimental design</a:t>
            </a:r>
          </a:p>
          <a:p>
            <a:r>
              <a:rPr lang="en-US" dirty="0"/>
              <a:t>Some guidance on choosing tests in relatively simple situations</a:t>
            </a:r>
          </a:p>
          <a:p>
            <a:r>
              <a:rPr lang="en-US" dirty="0"/>
              <a:t>Hands-on training on implementing statistical tests in R, requires some basic familiarity in working with R/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u="sng" dirty="0"/>
              <a:t>Three days</a:t>
            </a:r>
            <a:r>
              <a:rPr lang="en-US" dirty="0"/>
              <a:t>: 8/23-8/25 @3PM for 2 hours</a:t>
            </a:r>
          </a:p>
          <a:p>
            <a:r>
              <a:rPr lang="en-US" u="sng" dirty="0"/>
              <a:t>Wed:</a:t>
            </a:r>
            <a:r>
              <a:rPr lang="en-US" dirty="0"/>
              <a:t> Mostly concepts and some practical implementation</a:t>
            </a:r>
          </a:p>
          <a:p>
            <a:r>
              <a:rPr lang="en-US" u="sng" dirty="0"/>
              <a:t>Thurs</a:t>
            </a:r>
            <a:r>
              <a:rPr lang="en-US" dirty="0"/>
              <a:t>: Mostly hands-on plus some concepts</a:t>
            </a:r>
          </a:p>
          <a:p>
            <a:r>
              <a:rPr lang="en-US" u="sng" dirty="0"/>
              <a:t>Fri: </a:t>
            </a:r>
            <a:r>
              <a:rPr lang="en-US" dirty="0"/>
              <a:t>Experimental designs for the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3FEB00-2902-DC4E-B430-25603455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Statistics: Hypothesis testing and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2317687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C43B-34F8-2E47-A486-7EBE67B7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F-statistic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1F31C-3DE1-EA4D-BFE1-F218C0EC1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2241" y="2202797"/>
            <a:ext cx="4406900" cy="3365500"/>
          </a:xfrm>
        </p:spPr>
      </p:pic>
    </p:spTree>
    <p:extLst>
      <p:ext uri="{BB962C8B-B14F-4D97-AF65-F5344CB8AC3E}">
        <p14:creationId xmlns:p14="http://schemas.microsoft.com/office/powerpoint/2010/main" val="2775107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022D-63A3-DBCD-4B84-E932AE4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1-way ANOVA requires assumptions of…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F99-5817-9BE6-22A0-DA41993A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Normality of the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 variance of the responses with each of the groups being compared</a:t>
            </a:r>
          </a:p>
        </p:txBody>
      </p:sp>
    </p:spTree>
    <p:extLst>
      <p:ext uri="{BB962C8B-B14F-4D97-AF65-F5344CB8AC3E}">
        <p14:creationId xmlns:p14="http://schemas.microsoft.com/office/powerpoint/2010/main" val="26107315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8BE5-0EFC-7842-8196-0ADA1756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Poll: Are you aware of the difference between the t-test, Welch t-test, Mann-Whitney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3CA-D43D-CF4B-895E-D8840E46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04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11AC0-E9AF-9B4D-AFB0-22DE96B3C7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250873"/>
          </a:xfrm>
        </p:spPr>
        <p:txBody>
          <a:bodyPr/>
          <a:lstStyle/>
          <a:p>
            <a:r>
              <a:rPr lang="en-US" dirty="0"/>
              <a:t>Sampling distribution derived via Central Limit Theorem only valid only if certain </a:t>
            </a:r>
            <a:r>
              <a:rPr lang="en-US" sz="3200" b="1" u="sng" dirty="0"/>
              <a:t>assumptions</a:t>
            </a:r>
            <a:r>
              <a:rPr lang="en-US" dirty="0"/>
              <a:t> met with underlying data</a:t>
            </a:r>
          </a:p>
          <a:p>
            <a:r>
              <a:rPr lang="en-US" dirty="0"/>
              <a:t>E.g. of assumptions could be Normality, Equality of variances etc.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79716-23D5-4247-A156-1CD26B59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so many different tests?</a:t>
            </a:r>
          </a:p>
        </p:txBody>
      </p:sp>
    </p:spTree>
    <p:extLst>
      <p:ext uri="{BB962C8B-B14F-4D97-AF65-F5344CB8AC3E}">
        <p14:creationId xmlns:p14="http://schemas.microsoft.com/office/powerpoint/2010/main" val="38005209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4647426"/>
          </a:xfrm>
        </p:spPr>
        <p:txBody>
          <a:bodyPr/>
          <a:lstStyle/>
          <a:p>
            <a:r>
              <a:rPr lang="en-US" dirty="0"/>
              <a:t>Test statistic</a:t>
            </a:r>
          </a:p>
          <a:p>
            <a:r>
              <a:rPr lang="en-US" dirty="0"/>
              <a:t>Sampling distribution of test statistic under the null hypothesis</a:t>
            </a:r>
          </a:p>
          <a:p>
            <a:r>
              <a:rPr lang="en-US" dirty="0"/>
              <a:t>A Type I error that will be allowable – fraction of times you are willing to accept a false-positive as a real result</a:t>
            </a:r>
          </a:p>
          <a:p>
            <a:r>
              <a:rPr lang="en-US" u="sng" dirty="0"/>
              <a:t>Note:</a:t>
            </a:r>
            <a:r>
              <a:rPr lang="en-US" dirty="0"/>
              <a:t> Use of test statistic and associated sampling distribution depends on your data meeting certain assumptions</a:t>
            </a:r>
          </a:p>
          <a:p>
            <a:r>
              <a:rPr lang="en-US" dirty="0"/>
              <a:t>A Type II error given the effect size of the association you are expect to estimate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hypothesis test requires…</a:t>
            </a:r>
          </a:p>
        </p:txBody>
      </p:sp>
    </p:spTree>
    <p:extLst>
      <p:ext uri="{BB962C8B-B14F-4D97-AF65-F5344CB8AC3E}">
        <p14:creationId xmlns:p14="http://schemas.microsoft.com/office/powerpoint/2010/main" val="7034318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484031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Simple Hypothesis tests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8095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EEA15B-B3DC-994C-99E3-5270E7781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2451953"/>
          </a:xfrm>
        </p:spPr>
        <p:txBody>
          <a:bodyPr/>
          <a:lstStyle/>
          <a:p>
            <a:r>
              <a:rPr lang="en-US" dirty="0"/>
              <a:t>Introduction to hypothesis testing</a:t>
            </a:r>
          </a:p>
          <a:p>
            <a:r>
              <a:rPr lang="en-US" dirty="0"/>
              <a:t>Define variables</a:t>
            </a:r>
          </a:p>
          <a:p>
            <a:r>
              <a:rPr lang="en-US" dirty="0"/>
              <a:t>Choosing the right test</a:t>
            </a:r>
          </a:p>
          <a:p>
            <a:r>
              <a:rPr lang="en-US" dirty="0"/>
              <a:t>Basic concepts in hypothesis testing</a:t>
            </a:r>
          </a:p>
          <a:p>
            <a:r>
              <a:rPr lang="en-US" b="1" dirty="0"/>
              <a:t>Hands-on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700280-AF15-F343-9638-52E16E9A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98518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332FD-35EB-834E-9D61-E863640DAC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504514"/>
          </a:xfrm>
        </p:spPr>
        <p:txBody>
          <a:bodyPr/>
          <a:lstStyle/>
          <a:p>
            <a:r>
              <a:rPr lang="en-US" dirty="0"/>
              <a:t>Designs where multiple responses from the same biological unit are assessed</a:t>
            </a:r>
          </a:p>
          <a:p>
            <a:pPr lvl="1"/>
            <a:r>
              <a:rPr lang="en-US" dirty="0"/>
              <a:t>Examples include measuring changes in biomarker levels (e.g. CD4 counts) in subjects over time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388D23-DBB5-1044-95BA-A32BC859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experimental design</a:t>
            </a:r>
          </a:p>
        </p:txBody>
      </p:sp>
    </p:spTree>
    <p:extLst>
      <p:ext uri="{BB962C8B-B14F-4D97-AF65-F5344CB8AC3E}">
        <p14:creationId xmlns:p14="http://schemas.microsoft.com/office/powerpoint/2010/main" val="10940514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1C79F-0F45-BA46-B38F-A9ABFDC4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Learning in Alzheimer’s Disease mice assayed in the Morris-Water Maze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C59F3-230C-D545-BE90-D8B2401E0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464"/>
            <a:ext cx="12192000" cy="3873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E757B6-ACA1-4C4B-B6E5-961C9551F372}"/>
              </a:ext>
            </a:extLst>
          </p:cNvPr>
          <p:cNvSpPr txBox="1"/>
          <p:nvPr/>
        </p:nvSpPr>
        <p:spPr>
          <a:xfrm>
            <a:off x="10020300" y="6267450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Jones et al. 2019</a:t>
            </a:r>
          </a:p>
        </p:txBody>
      </p:sp>
    </p:spTree>
    <p:extLst>
      <p:ext uri="{BB962C8B-B14F-4D97-AF65-F5344CB8AC3E}">
        <p14:creationId xmlns:p14="http://schemas.microsoft.com/office/powerpoint/2010/main" val="264287507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96EEF8-C2BB-50F8-A6BC-832562EA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every feed </a:t>
            </a:r>
            <a:r>
              <a:rPr lang="en-US"/>
              <a:t>to every other </a:t>
            </a:r>
            <a:r>
              <a:rPr lang="en-US" dirty="0"/>
              <a:t>one</a:t>
            </a:r>
          </a:p>
        </p:txBody>
      </p:sp>
      <p:pic>
        <p:nvPicPr>
          <p:cNvPr id="4" name="Picture 3" descr="BoxPlotChickenFeed.pdf">
            <a:extLst>
              <a:ext uri="{FF2B5EF4-FFF2-40B4-BE49-F238E27FC236}">
                <a16:creationId xmlns:a16="http://schemas.microsoft.com/office/drawing/2014/main" id="{3DA99397-4589-789D-35A2-195AC914D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152" y="2428385"/>
            <a:ext cx="6743619" cy="406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69F34-F55C-464C-C5F9-897D9F32E55A}"/>
              </a:ext>
            </a:extLst>
          </p:cNvPr>
          <p:cNvSpPr txBox="1"/>
          <p:nvPr/>
        </p:nvSpPr>
        <p:spPr>
          <a:xfrm>
            <a:off x="1409178" y="179122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There are 15 possible comparisons</a:t>
            </a:r>
          </a:p>
        </p:txBody>
      </p:sp>
    </p:spTree>
    <p:extLst>
      <p:ext uri="{BB962C8B-B14F-4D97-AF65-F5344CB8AC3E}">
        <p14:creationId xmlns:p14="http://schemas.microsoft.com/office/powerpoint/2010/main" val="5359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798C76-C1D4-6A4A-916C-70BF0082B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1291636"/>
          </a:xfrm>
        </p:spPr>
        <p:txBody>
          <a:bodyPr/>
          <a:lstStyle/>
          <a:p>
            <a:r>
              <a:rPr lang="en-US" dirty="0"/>
              <a:t>It allows us to make claims claims that are reproducible and generalizable with limited resources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49606-904F-4747-A82C-0EE4887D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Why do we perform statistical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11157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5778A-1E53-A397-27AA-1C7C2DCEC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3871829"/>
          </a:xfrm>
        </p:spPr>
        <p:txBody>
          <a:bodyPr/>
          <a:lstStyle/>
          <a:p>
            <a:r>
              <a:rPr lang="en-US" dirty="0"/>
              <a:t>We have 15 possible comparisons between feeds</a:t>
            </a:r>
          </a:p>
          <a:p>
            <a:r>
              <a:rPr lang="en-US" dirty="0"/>
              <a:t>Assume no. of true associations = 8</a:t>
            </a:r>
          </a:p>
          <a:p>
            <a:r>
              <a:rPr lang="en-US" dirty="0"/>
              <a:t>We set Type I error = 0.05</a:t>
            </a:r>
          </a:p>
          <a:p>
            <a:r>
              <a:rPr lang="en-US" dirty="0"/>
              <a:t>Assume statistical power to detect differences = 0.8</a:t>
            </a:r>
          </a:p>
          <a:p>
            <a:r>
              <a:rPr lang="en-US" dirty="0"/>
              <a:t>We will detect 8x0.8 ~ 6 true differences</a:t>
            </a:r>
          </a:p>
          <a:p>
            <a:r>
              <a:rPr lang="en-US" dirty="0"/>
              <a:t>#false positives = 15x0.05~1</a:t>
            </a:r>
          </a:p>
          <a:p>
            <a:r>
              <a:rPr lang="en-US" dirty="0"/>
              <a:t>False Discovery Rate =  #false positives/(# false positives + #true positives) = 1/(1+6) ~ 14% - pretty high!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38707C-6A9A-F2F9-C9AD-10CDC41A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multiple testing?</a:t>
            </a:r>
          </a:p>
        </p:txBody>
      </p:sp>
    </p:spTree>
    <p:extLst>
      <p:ext uri="{BB962C8B-B14F-4D97-AF65-F5344CB8AC3E}">
        <p14:creationId xmlns:p14="http://schemas.microsoft.com/office/powerpoint/2010/main" val="3838618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20B8C1-95C0-5C6E-A9B8-1FDFC1C5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to estimate slope</a:t>
            </a:r>
          </a:p>
        </p:txBody>
      </p:sp>
      <p:pic>
        <p:nvPicPr>
          <p:cNvPr id="4" name="Picture 3" descr="LinearRegression.pdf">
            <a:extLst>
              <a:ext uri="{FF2B5EF4-FFF2-40B4-BE49-F238E27FC236}">
                <a16:creationId xmlns:a16="http://schemas.microsoft.com/office/drawing/2014/main" id="{45F31873-0769-1604-016D-9150342B3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7" y="2110773"/>
            <a:ext cx="6298169" cy="46407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D000373-9345-4B16-4345-2BFBCBB816E2}"/>
              </a:ext>
            </a:extLst>
          </p:cNvPr>
          <p:cNvGrpSpPr/>
          <p:nvPr/>
        </p:nvGrpSpPr>
        <p:grpSpPr>
          <a:xfrm>
            <a:off x="6933156" y="4092879"/>
            <a:ext cx="964504" cy="914400"/>
            <a:chOff x="6933156" y="4092879"/>
            <a:chExt cx="964504" cy="914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C07714-0A53-A874-C5E3-92AFC73405B2}"/>
                </a:ext>
              </a:extLst>
            </p:cNvPr>
            <p:cNvCxnSpPr/>
            <p:nvPr/>
          </p:nvCxnSpPr>
          <p:spPr>
            <a:xfrm>
              <a:off x="6933156" y="4215008"/>
              <a:ext cx="0" cy="670143"/>
            </a:xfrm>
            <a:prstGeom prst="line">
              <a:avLst/>
            </a:prstGeom>
            <a:ln w="254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151DAC9-C3AC-8C9A-63D5-0799793C9FA7}"/>
                </a:ext>
              </a:extLst>
            </p:cNvPr>
            <p:cNvSpPr txBox="1"/>
            <p:nvPr/>
          </p:nvSpPr>
          <p:spPr>
            <a:xfrm>
              <a:off x="6983260" y="409287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20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87B07E-821C-0D27-F5A4-B3BFBA598A8A}"/>
              </a:ext>
            </a:extLst>
          </p:cNvPr>
          <p:cNvGrpSpPr/>
          <p:nvPr/>
        </p:nvGrpSpPr>
        <p:grpSpPr>
          <a:xfrm>
            <a:off x="5599134" y="4639849"/>
            <a:ext cx="1402914" cy="914400"/>
            <a:chOff x="5599134" y="4639849"/>
            <a:chExt cx="1402914" cy="9144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5C7DCB-B7D3-2B2F-CCBF-E177343770F3}"/>
                </a:ext>
              </a:extLst>
            </p:cNvPr>
            <p:cNvCxnSpPr/>
            <p:nvPr/>
          </p:nvCxnSpPr>
          <p:spPr>
            <a:xfrm>
              <a:off x="5599134" y="4885151"/>
              <a:ext cx="1334022" cy="0"/>
            </a:xfrm>
            <a:prstGeom prst="line">
              <a:avLst/>
            </a:prstGeom>
            <a:ln w="2222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FCB431-1996-95A1-1DEE-896F69BED70B}"/>
                </a:ext>
              </a:extLst>
            </p:cNvPr>
            <p:cNvSpPr txBox="1"/>
            <p:nvPr/>
          </p:nvSpPr>
          <p:spPr>
            <a:xfrm>
              <a:off x="6087648" y="4639849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5A7781D-8AB4-3B50-BABF-EA20EBAA5FEA}"/>
              </a:ext>
            </a:extLst>
          </p:cNvPr>
          <p:cNvSpPr txBox="1"/>
          <p:nvPr/>
        </p:nvSpPr>
        <p:spPr>
          <a:xfrm>
            <a:off x="9250471" y="357618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Helvetica" charset="0"/>
                <a:ea typeface="Times New Roman" charset="0"/>
                <a:cs typeface="Arial" charset="0"/>
              </a:rPr>
              <a:t>Slope ~ 20/5 = 4</a:t>
            </a:r>
          </a:p>
        </p:txBody>
      </p:sp>
    </p:spTree>
    <p:extLst>
      <p:ext uri="{BB962C8B-B14F-4D97-AF65-F5344CB8AC3E}">
        <p14:creationId xmlns:p14="http://schemas.microsoft.com/office/powerpoint/2010/main" val="175634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567CE7-EA89-035A-7B1D-C51B373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one-way ANOVA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834751-CF7D-7809-F26F-1CC77BD4B557}"/>
              </a:ext>
            </a:extLst>
          </p:cNvPr>
          <p:cNvGrpSpPr/>
          <p:nvPr/>
        </p:nvGrpSpPr>
        <p:grpSpPr>
          <a:xfrm>
            <a:off x="411808" y="2428385"/>
            <a:ext cx="8874065" cy="4064490"/>
            <a:chOff x="411808" y="2428385"/>
            <a:chExt cx="8874065" cy="4064490"/>
          </a:xfrm>
        </p:grpSpPr>
        <p:pic>
          <p:nvPicPr>
            <p:cNvPr id="4" name="Picture 3" descr="BoxPlotChickenFeed.pdf">
              <a:extLst>
                <a:ext uri="{FF2B5EF4-FFF2-40B4-BE49-F238E27FC236}">
                  <a16:creationId xmlns:a16="http://schemas.microsoft.com/office/drawing/2014/main" id="{22622207-825E-6058-9715-46832A59E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254" y="2428385"/>
              <a:ext cx="6743619" cy="406449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79026CE-FD1E-A18F-DABD-B88CCCBF8801}"/>
                </a:ext>
              </a:extLst>
            </p:cNvPr>
            <p:cNvCxnSpPr/>
            <p:nvPr/>
          </p:nvCxnSpPr>
          <p:spPr>
            <a:xfrm>
              <a:off x="3983277" y="3507288"/>
              <a:ext cx="244257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4BAC18A-5055-B51D-2E40-D61D5686BA16}"/>
                </a:ext>
              </a:extLst>
            </p:cNvPr>
            <p:cNvCxnSpPr/>
            <p:nvPr/>
          </p:nvCxnSpPr>
          <p:spPr>
            <a:xfrm>
              <a:off x="4105405" y="5486400"/>
              <a:ext cx="12212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F6FA9D-17C6-9120-1961-3A23925CDA40}"/>
                </a:ext>
              </a:extLst>
            </p:cNvPr>
            <p:cNvCxnSpPr/>
            <p:nvPr/>
          </p:nvCxnSpPr>
          <p:spPr>
            <a:xfrm>
              <a:off x="4105405" y="3507288"/>
              <a:ext cx="0" cy="1979112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42C455-D975-592F-C05F-6199E86E39DF}"/>
                </a:ext>
              </a:extLst>
            </p:cNvPr>
            <p:cNvCxnSpPr/>
            <p:nvPr/>
          </p:nvCxnSpPr>
          <p:spPr>
            <a:xfrm>
              <a:off x="2987458" y="3569918"/>
              <a:ext cx="219205" cy="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BC83764-605A-335B-4F8D-9021AF58D8E8}"/>
                </a:ext>
              </a:extLst>
            </p:cNvPr>
            <p:cNvCxnSpPr/>
            <p:nvPr/>
          </p:nvCxnSpPr>
          <p:spPr>
            <a:xfrm>
              <a:off x="4227534" y="3507288"/>
              <a:ext cx="287472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748E68-5967-E1AD-794B-F49638F93464}"/>
                </a:ext>
              </a:extLst>
            </p:cNvPr>
            <p:cNvCxnSpPr/>
            <p:nvPr/>
          </p:nvCxnSpPr>
          <p:spPr>
            <a:xfrm>
              <a:off x="4941518" y="4766153"/>
              <a:ext cx="256783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BB944F6-BA9C-7E8A-DD7C-F48BA8C37776}"/>
                </a:ext>
              </a:extLst>
            </p:cNvPr>
            <p:cNvCxnSpPr/>
            <p:nvPr/>
          </p:nvCxnSpPr>
          <p:spPr>
            <a:xfrm>
              <a:off x="4997885" y="3507288"/>
              <a:ext cx="0" cy="1258865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B19C34-B2E2-7709-F256-17FE8809EADF}"/>
                </a:ext>
              </a:extLst>
            </p:cNvPr>
            <p:cNvCxnSpPr/>
            <p:nvPr/>
          </p:nvCxnSpPr>
          <p:spPr>
            <a:xfrm>
              <a:off x="5993704" y="4171167"/>
              <a:ext cx="25678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ACFE19-37A3-8335-F2CD-01DB5CE2083F}"/>
                </a:ext>
              </a:extLst>
            </p:cNvPr>
            <p:cNvCxnSpPr/>
            <p:nvPr/>
          </p:nvCxnSpPr>
          <p:spPr>
            <a:xfrm>
              <a:off x="6096000" y="3507288"/>
              <a:ext cx="0" cy="68266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5E509-4C8F-E5A1-D7AA-B8176BF84DD9}"/>
                </a:ext>
              </a:extLst>
            </p:cNvPr>
            <p:cNvSpPr txBox="1"/>
            <p:nvPr/>
          </p:nvSpPr>
          <p:spPr>
            <a:xfrm>
              <a:off x="2427963" y="3112718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330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247544-4369-3E60-3841-31FAD4B28555}"/>
                </a:ext>
              </a:extLst>
            </p:cNvPr>
            <p:cNvSpPr txBox="1"/>
            <p:nvPr/>
          </p:nvSpPr>
          <p:spPr>
            <a:xfrm>
              <a:off x="4041732" y="400343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160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42AAD-9E4E-6837-8715-EA9380B97A06}"/>
                </a:ext>
              </a:extLst>
            </p:cNvPr>
            <p:cNvSpPr txBox="1"/>
            <p:nvPr/>
          </p:nvSpPr>
          <p:spPr>
            <a:xfrm>
              <a:off x="4951957" y="3671792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100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886D9D-6DDC-8AFA-65A5-A3EE969B59E8}"/>
                </a:ext>
              </a:extLst>
            </p:cNvPr>
            <p:cNvSpPr txBox="1"/>
            <p:nvPr/>
          </p:nvSpPr>
          <p:spPr>
            <a:xfrm>
              <a:off x="6012449" y="3429000"/>
              <a:ext cx="914400" cy="9144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2000" dirty="0">
                  <a:latin typeface="Helvetica" charset="0"/>
                  <a:ea typeface="Times New Roman" charset="0"/>
                  <a:cs typeface="Arial" charset="0"/>
                </a:rPr>
                <a:t>50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C804F59-38AD-8DC7-E636-0A5E755AB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808" y="3425050"/>
              <a:ext cx="2057400" cy="2413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392DEF4-FD36-B1F2-D997-78DA485AE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8957" y="4404047"/>
              <a:ext cx="20447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1E03FE-2B03-EB47-6150-972DA7B5E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15528" y="3672832"/>
              <a:ext cx="2070100" cy="17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067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8BF13D-1292-4307-34A7-A8912331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parameters from linear model implementation of two-way ANOVA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1E460-2978-3CC4-E5F0-8ABA15217993}"/>
              </a:ext>
            </a:extLst>
          </p:cNvPr>
          <p:cNvSpPr txBox="1"/>
          <p:nvPr/>
        </p:nvSpPr>
        <p:spPr>
          <a:xfrm>
            <a:off x="4709786" y="-388307"/>
            <a:ext cx="0" cy="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 anchor="ctr" anchorCtr="0">
            <a:noAutofit/>
          </a:bodyPr>
          <a:lstStyle/>
          <a:p>
            <a:pPr>
              <a:spcAft>
                <a:spcPts val="600"/>
              </a:spcAft>
            </a:pPr>
            <a:endParaRPr lang="en-US" sz="2000" dirty="0" err="1">
              <a:latin typeface="Helvetica" charset="0"/>
              <a:ea typeface="Times New Roman" charset="0"/>
              <a:cs typeface="Arial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DB3E20-09F8-D332-F3EB-57B35442B2EE}"/>
              </a:ext>
            </a:extLst>
          </p:cNvPr>
          <p:cNvGrpSpPr/>
          <p:nvPr/>
        </p:nvGrpSpPr>
        <p:grpSpPr>
          <a:xfrm>
            <a:off x="1132389" y="2054477"/>
            <a:ext cx="8844592" cy="4803523"/>
            <a:chOff x="1132389" y="2054477"/>
            <a:chExt cx="8844592" cy="480352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355AFB-50FB-DF4C-3256-2C35BF68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806" y="2054477"/>
              <a:ext cx="6862175" cy="480352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1F54CA-4316-6893-0B21-172E11945C96}"/>
                </a:ext>
              </a:extLst>
            </p:cNvPr>
            <p:cNvCxnSpPr/>
            <p:nvPr/>
          </p:nvCxnSpPr>
          <p:spPr>
            <a:xfrm>
              <a:off x="3569918" y="5129408"/>
              <a:ext cx="444674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2E8BF-8B2F-8752-31FC-B0B0070B949D}"/>
                </a:ext>
              </a:extLst>
            </p:cNvPr>
            <p:cNvCxnSpPr/>
            <p:nvPr/>
          </p:nvCxnSpPr>
          <p:spPr>
            <a:xfrm>
              <a:off x="4628367" y="5098093"/>
              <a:ext cx="3576181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B58CE1-B31C-8BA5-304A-33C5486E8024}"/>
                </a:ext>
              </a:extLst>
            </p:cNvPr>
            <p:cNvCxnSpPr/>
            <p:nvPr/>
          </p:nvCxnSpPr>
          <p:spPr>
            <a:xfrm>
              <a:off x="5285984" y="3688915"/>
              <a:ext cx="482252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2255409-8F00-5D60-8205-2EBC1949FC47}"/>
                </a:ext>
              </a:extLst>
            </p:cNvPr>
            <p:cNvCxnSpPr/>
            <p:nvPr/>
          </p:nvCxnSpPr>
          <p:spPr>
            <a:xfrm>
              <a:off x="7139836" y="3344449"/>
              <a:ext cx="388306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0D237-875B-AF68-DC7D-CF341F1702BC}"/>
                </a:ext>
              </a:extLst>
            </p:cNvPr>
            <p:cNvCxnSpPr/>
            <p:nvPr/>
          </p:nvCxnSpPr>
          <p:spPr>
            <a:xfrm>
              <a:off x="5555293" y="3688915"/>
              <a:ext cx="0" cy="140917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E907F5-5DAD-E04C-D513-AD2D1A8434B2}"/>
                </a:ext>
              </a:extLst>
            </p:cNvPr>
            <p:cNvCxnSpPr/>
            <p:nvPr/>
          </p:nvCxnSpPr>
          <p:spPr>
            <a:xfrm>
              <a:off x="7346515" y="3344449"/>
              <a:ext cx="0" cy="1753644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D571A4-94E0-D276-3BC8-24C5C5BB66FB}"/>
                </a:ext>
              </a:extLst>
            </p:cNvPr>
            <p:cNvCxnSpPr/>
            <p:nvPr/>
          </p:nvCxnSpPr>
          <p:spPr>
            <a:xfrm>
              <a:off x="3031299" y="5129408"/>
              <a:ext cx="538619" cy="0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39CE1A3-0674-38D5-5F68-74DEAA61F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2389" y="5002408"/>
              <a:ext cx="2006600" cy="254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4D593F8-753D-FFF1-20B1-902C896FF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3293" y="3765724"/>
              <a:ext cx="2032000" cy="2159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E09B4A-286B-0F2B-7C4C-FBCD3ECE4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46515" y="4106971"/>
              <a:ext cx="205740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095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E3C624-6564-3AF3-426B-E3BBEBCC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main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506F6-A6A6-065D-DE5A-1C30091E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95121-0D87-3E75-08FA-69BB1D3550AE}"/>
              </a:ext>
            </a:extLst>
          </p:cNvPr>
          <p:cNvCxnSpPr/>
          <p:nvPr/>
        </p:nvCxnSpPr>
        <p:spPr>
          <a:xfrm>
            <a:off x="4653419" y="5148197"/>
            <a:ext cx="112108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7B3849-9C74-ABFD-6FE4-39D621010B4E}"/>
              </a:ext>
            </a:extLst>
          </p:cNvPr>
          <p:cNvCxnSpPr/>
          <p:nvPr/>
        </p:nvCxnSpPr>
        <p:spPr>
          <a:xfrm>
            <a:off x="5304773" y="5805814"/>
            <a:ext cx="5323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1E09DA-DD94-D031-E8A4-7BB82F17408C}"/>
              </a:ext>
            </a:extLst>
          </p:cNvPr>
          <p:cNvCxnSpPr/>
          <p:nvPr/>
        </p:nvCxnSpPr>
        <p:spPr>
          <a:xfrm>
            <a:off x="5555293" y="5148197"/>
            <a:ext cx="0" cy="66388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6BDD23A-78DE-8819-7999-DD65EC3F1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958" y="5442025"/>
            <a:ext cx="20955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98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07754-89D2-D694-3E0D-50BE72E5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the interaction term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F900B12-B609-EAFB-C8F8-6589542A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9B14DD-18BD-C7EE-8875-124988073184}"/>
              </a:ext>
            </a:extLst>
          </p:cNvPr>
          <p:cNvCxnSpPr/>
          <p:nvPr/>
        </p:nvCxnSpPr>
        <p:spPr>
          <a:xfrm>
            <a:off x="3569918" y="5129408"/>
            <a:ext cx="44467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8041F2B-B53D-4BDD-EF37-1968E063B532}"/>
              </a:ext>
            </a:extLst>
          </p:cNvPr>
          <p:cNvCxnSpPr/>
          <p:nvPr/>
        </p:nvCxnSpPr>
        <p:spPr>
          <a:xfrm>
            <a:off x="4628367" y="5098093"/>
            <a:ext cx="3576181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8D4E5F-2FB1-7349-DF58-787E3B765AF9}"/>
              </a:ext>
            </a:extLst>
          </p:cNvPr>
          <p:cNvCxnSpPr/>
          <p:nvPr/>
        </p:nvCxnSpPr>
        <p:spPr>
          <a:xfrm>
            <a:off x="5285984" y="3688915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6AD43A4-D92E-B176-0CAC-6C89780F3BD5}"/>
              </a:ext>
            </a:extLst>
          </p:cNvPr>
          <p:cNvCxnSpPr/>
          <p:nvPr/>
        </p:nvCxnSpPr>
        <p:spPr>
          <a:xfrm>
            <a:off x="7139836" y="3344449"/>
            <a:ext cx="388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F0E923-F2B2-14BE-F04A-C956A4E3C75F}"/>
              </a:ext>
            </a:extLst>
          </p:cNvPr>
          <p:cNvCxnSpPr/>
          <p:nvPr/>
        </p:nvCxnSpPr>
        <p:spPr>
          <a:xfrm>
            <a:off x="5555293" y="3688915"/>
            <a:ext cx="0" cy="140917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E3E7DB-3B69-822B-234D-7944790D3F9C}"/>
              </a:ext>
            </a:extLst>
          </p:cNvPr>
          <p:cNvCxnSpPr/>
          <p:nvPr/>
        </p:nvCxnSpPr>
        <p:spPr>
          <a:xfrm>
            <a:off x="7346515" y="3344449"/>
            <a:ext cx="0" cy="1753644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67FD918-1C7E-6532-CDF9-D95091B39A97}"/>
              </a:ext>
            </a:extLst>
          </p:cNvPr>
          <p:cNvCxnSpPr/>
          <p:nvPr/>
        </p:nvCxnSpPr>
        <p:spPr>
          <a:xfrm>
            <a:off x="3031299" y="5129408"/>
            <a:ext cx="538619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FF8774-3EE5-6245-5443-3878BDBD88F6}"/>
              </a:ext>
            </a:extLst>
          </p:cNvPr>
          <p:cNvCxnSpPr/>
          <p:nvPr/>
        </p:nvCxnSpPr>
        <p:spPr>
          <a:xfrm>
            <a:off x="5285984" y="5824603"/>
            <a:ext cx="482252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71F401-C0E7-BF22-DC26-FAEF72EB5385}"/>
              </a:ext>
            </a:extLst>
          </p:cNvPr>
          <p:cNvCxnSpPr/>
          <p:nvPr/>
        </p:nvCxnSpPr>
        <p:spPr>
          <a:xfrm>
            <a:off x="5555293" y="5098093"/>
            <a:ext cx="0" cy="73903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8F4A8D-05C5-69F8-BD33-DE646DA1FF1F}"/>
              </a:ext>
            </a:extLst>
          </p:cNvPr>
          <p:cNvCxnSpPr/>
          <p:nvPr/>
        </p:nvCxnSpPr>
        <p:spPr>
          <a:xfrm flipV="1">
            <a:off x="4296427" y="3344449"/>
            <a:ext cx="3544866" cy="1784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E128BCA-7D3C-BC9C-D042-B95F4CD34FC5}"/>
              </a:ext>
            </a:extLst>
          </p:cNvPr>
          <p:cNvCxnSpPr/>
          <p:nvPr/>
        </p:nvCxnSpPr>
        <p:spPr>
          <a:xfrm flipV="1">
            <a:off x="4966570" y="4083485"/>
            <a:ext cx="3538603" cy="1753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4A8F272-08BA-D4CA-0388-51E00F93A924}"/>
              </a:ext>
            </a:extLst>
          </p:cNvPr>
          <p:cNvGrpSpPr/>
          <p:nvPr/>
        </p:nvGrpSpPr>
        <p:grpSpPr>
          <a:xfrm>
            <a:off x="8611644" y="3344449"/>
            <a:ext cx="2538088" cy="739036"/>
            <a:chOff x="8611644" y="3344449"/>
            <a:chExt cx="2538088" cy="739036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685B799-BF2A-E2CE-7406-B8DE91B00911}"/>
                </a:ext>
              </a:extLst>
            </p:cNvPr>
            <p:cNvCxnSpPr/>
            <p:nvPr/>
          </p:nvCxnSpPr>
          <p:spPr>
            <a:xfrm>
              <a:off x="8855901" y="3344449"/>
              <a:ext cx="244258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0C3572-6C65-6994-F123-4B526950FA94}"/>
                </a:ext>
              </a:extLst>
            </p:cNvPr>
            <p:cNvCxnSpPr/>
            <p:nvPr/>
          </p:nvCxnSpPr>
          <p:spPr>
            <a:xfrm>
              <a:off x="8611644" y="4083485"/>
              <a:ext cx="538619" cy="0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42BDAF-0E51-9C17-FED0-3C59F19E8512}"/>
                </a:ext>
              </a:extLst>
            </p:cNvPr>
            <p:cNvCxnSpPr/>
            <p:nvPr/>
          </p:nvCxnSpPr>
          <p:spPr>
            <a:xfrm>
              <a:off x="8981162" y="3344449"/>
              <a:ext cx="0" cy="739036"/>
            </a:xfrm>
            <a:prstGeom prst="line">
              <a:avLst/>
            </a:prstGeom>
            <a:ln>
              <a:headEnd type="triangle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54E16784-6999-8175-C8F9-DCDA4D7FD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332" y="3558169"/>
              <a:ext cx="2057400" cy="25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6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D9CEA2-8033-28D1-2064-4925CF9A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5EBA3-0C88-9D93-C49E-21FC6E38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06" y="2054477"/>
            <a:ext cx="6862175" cy="48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56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880B48-15C8-8BEE-4BD9-364F476B8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3DB7B-C0F4-46A4-642E-D193EA5B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38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48D603-4D3D-5B41-9E2B-13B876659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90383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https://www.surveymonkey.com/r/F75J6VZ</a:t>
            </a:r>
            <a:r>
              <a:rPr lang="en-US" dirty="0"/>
              <a:t> </a:t>
            </a:r>
          </a:p>
          <a:p>
            <a:r>
              <a:rPr lang="en-US" dirty="0"/>
              <a:t>~ 3min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908DD-534F-374E-B791-4B6D2192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fill-out survey</a:t>
            </a:r>
          </a:p>
        </p:txBody>
      </p:sp>
    </p:spTree>
    <p:extLst>
      <p:ext uri="{BB962C8B-B14F-4D97-AF65-F5344CB8AC3E}">
        <p14:creationId xmlns:p14="http://schemas.microsoft.com/office/powerpoint/2010/main" val="31590477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BD9B96-525A-3040-A552-68ECE075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tests</a:t>
            </a:r>
          </a:p>
        </p:txBody>
      </p:sp>
      <p:pic>
        <p:nvPicPr>
          <p:cNvPr id="4" name="Content Placeholder 3" descr="Multiple_tests.pdf">
            <a:extLst>
              <a:ext uri="{FF2B5EF4-FFF2-40B4-BE49-F238E27FC236}">
                <a16:creationId xmlns:a16="http://schemas.microsoft.com/office/drawing/2014/main" id="{68B57145-8AFF-1140-94FD-85AF2F9C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838200" y="1703992"/>
            <a:ext cx="9293352" cy="5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5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EBD1DF-1B7D-3944-9F5E-9F48116A2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F53F53-1D69-6E45-8DB2-F383761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Poll: What hypothesis tests have you used?</a:t>
            </a:r>
          </a:p>
        </p:txBody>
      </p:sp>
    </p:spTree>
    <p:extLst>
      <p:ext uri="{BB962C8B-B14F-4D97-AF65-F5344CB8AC3E}">
        <p14:creationId xmlns:p14="http://schemas.microsoft.com/office/powerpoint/2010/main" val="37461351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workshop</a:t>
            </a:r>
          </a:p>
        </p:txBody>
      </p:sp>
    </p:spTree>
    <p:extLst>
      <p:ext uri="{BB962C8B-B14F-4D97-AF65-F5344CB8AC3E}">
        <p14:creationId xmlns:p14="http://schemas.microsoft.com/office/powerpoint/2010/main" val="389115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38200" y="1876483"/>
            <a:ext cx="10515600" cy="5032147"/>
          </a:xfrm>
        </p:spPr>
        <p:txBody>
          <a:bodyPr/>
          <a:lstStyle/>
          <a:p>
            <a:r>
              <a:rPr lang="en-US" dirty="0"/>
              <a:t>Null hypothesis versus Alternative hypothesis</a:t>
            </a:r>
          </a:p>
          <a:p>
            <a:r>
              <a:rPr lang="en-US" dirty="0"/>
              <a:t>P-values</a:t>
            </a:r>
          </a:p>
          <a:p>
            <a:r>
              <a:rPr lang="en-US" dirty="0"/>
              <a:t>Two-sided test </a:t>
            </a:r>
            <a:r>
              <a:rPr lang="en-US" i="1" dirty="0"/>
              <a:t>versus</a:t>
            </a:r>
            <a:r>
              <a:rPr lang="en-US" dirty="0"/>
              <a:t> One-sided test</a:t>
            </a:r>
          </a:p>
          <a:p>
            <a:r>
              <a:rPr lang="en-US" dirty="0"/>
              <a:t>Test statistic</a:t>
            </a:r>
          </a:p>
          <a:p>
            <a:r>
              <a:rPr lang="en-US" dirty="0"/>
              <a:t>Sampling distribution</a:t>
            </a:r>
          </a:p>
          <a:p>
            <a:r>
              <a:rPr lang="en-US" dirty="0"/>
              <a:t>Type I and Type II errors (Power)</a:t>
            </a:r>
          </a:p>
          <a:p>
            <a:r>
              <a:rPr lang="en-US" dirty="0"/>
              <a:t>Multiple testing</a:t>
            </a:r>
          </a:p>
          <a:p>
            <a:r>
              <a:rPr lang="en-US" dirty="0"/>
              <a:t>Assumptions of different tests</a:t>
            </a:r>
          </a:p>
          <a:p>
            <a:r>
              <a:rPr lang="en-US" dirty="0"/>
              <a:t>Linear models</a:t>
            </a:r>
          </a:p>
          <a:p>
            <a:r>
              <a:rPr lang="en-US" dirty="0"/>
              <a:t>ANOVA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one commonly encounters in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85909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for_workshops">
  <a:themeElements>
    <a:clrScheme name="Gladston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A40"/>
      </a:accent1>
      <a:accent2>
        <a:srgbClr val="E5E1D5"/>
      </a:accent2>
      <a:accent3>
        <a:srgbClr val="96938C"/>
      </a:accent3>
      <a:accent4>
        <a:srgbClr val="F76912"/>
      </a:accent4>
      <a:accent5>
        <a:srgbClr val="FAA308"/>
      </a:accent5>
      <a:accent6>
        <a:srgbClr val="00D3E6"/>
      </a:accent6>
      <a:hlink>
        <a:srgbClr val="CC28A3"/>
      </a:hlink>
      <a:folHlink>
        <a:srgbClr val="CC28A3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solidFill>
            <a:schemeClr val="accent1">
              <a:shade val="50000"/>
            </a:schemeClr>
          </a:solidFill>
        </a:ln>
      </a:spPr>
      <a:bodyPr wrap="square" rtlCol="0" anchor="ctr" anchorCtr="0">
        <a:noAutofit/>
      </a:bodyPr>
      <a:lstStyle>
        <a:defPPr>
          <a:spcAft>
            <a:spcPts val="600"/>
          </a:spcAft>
          <a:defRPr sz="2000" dirty="0" err="1" smtClean="0">
            <a:latin typeface="Helvetica" charset="0"/>
            <a:ea typeface="Times New Roman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520861A0-039A-2D44-AB17-004FAF73F726}" vid="{04C3138C-DD1C-EC4B-885C-41923CF60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Template_for_workshops.potx</Template>
  <TotalTime>29234</TotalTime>
  <Words>2601</Words>
  <Application>Microsoft Macintosh PowerPoint</Application>
  <PresentationFormat>Widescreen</PresentationFormat>
  <Paragraphs>409</Paragraphs>
  <Slides>80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Cambria Math</vt:lpstr>
      <vt:lpstr>Helvetica</vt:lpstr>
      <vt:lpstr>Helvetica Neue Light</vt:lpstr>
      <vt:lpstr>Poppins</vt:lpstr>
      <vt:lpstr>Zapf Dingbats</vt:lpstr>
      <vt:lpstr>Template_for_workshops</vt:lpstr>
      <vt:lpstr>Equation</vt:lpstr>
      <vt:lpstr>Introduction to Statistics:  Hypothesis Testing &amp; Experimental Design </vt:lpstr>
      <vt:lpstr>Leading the discussion …</vt:lpstr>
      <vt:lpstr>Statistics helps assess reproducible and generalizable claims using empirical/noisy data</vt:lpstr>
      <vt:lpstr>Statistics helps assess reproducible and generalizable claims using empirical/noisy data</vt:lpstr>
      <vt:lpstr>Statistics helps assess reproducible and generalizable claims using empirical/noisy data</vt:lpstr>
      <vt:lpstr>Introduction to Statistics: Hypothesis testing and experimental design</vt:lpstr>
      <vt:lpstr>Poll: Why do we perform statistical hypothesis testing?</vt:lpstr>
      <vt:lpstr>Poll: What hypothesis tests have you used?</vt:lpstr>
      <vt:lpstr>Terms one commonly encounters in hypothesis testing</vt:lpstr>
      <vt:lpstr>Typical scenario</vt:lpstr>
      <vt:lpstr>Outline</vt:lpstr>
      <vt:lpstr>Introduction to Hypothesis Testing</vt:lpstr>
      <vt:lpstr>Outline</vt:lpstr>
      <vt:lpstr>Variables</vt:lpstr>
      <vt:lpstr>Outline</vt:lpstr>
      <vt:lpstr>How do I choose which statistical test to use?</vt:lpstr>
      <vt:lpstr>Response:Continuous Predictor: Continuous</vt:lpstr>
      <vt:lpstr>How do I choose which statistical test to use?</vt:lpstr>
      <vt:lpstr>Response:Continuous Predictor: Categorical</vt:lpstr>
      <vt:lpstr>How do I choose which statistical test to use?</vt:lpstr>
      <vt:lpstr>Response:Categorical Predictor: Categorical</vt:lpstr>
      <vt:lpstr>How do I choose which statistical test to use?</vt:lpstr>
      <vt:lpstr>Response:Categorical Predictor: Continuous</vt:lpstr>
      <vt:lpstr>How do I choose which statistical test to use?</vt:lpstr>
      <vt:lpstr>Outline</vt:lpstr>
      <vt:lpstr>PowerPoint Presentation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In reality…</vt:lpstr>
      <vt:lpstr>Theoretical sampling distribution of difference in means under Null (uninteresting, no-change) Hypothesis</vt:lpstr>
      <vt:lpstr>Alter underlying variation</vt:lpstr>
      <vt:lpstr>Alter the number of replicates</vt:lpstr>
      <vt:lpstr>Power to detect a difference of means of -15</vt:lpstr>
      <vt:lpstr>Poll: What are the factors that affect Power or the fraction of time you claim that there is a real difference when there is actually a difference?</vt:lpstr>
      <vt:lpstr>Power to detect varying levels of difference in mean differences</vt:lpstr>
      <vt:lpstr>Poll: If Type II error for a given hypothesis test is zero then what is its statistical power?</vt:lpstr>
      <vt:lpstr>Outline</vt:lpstr>
      <vt:lpstr>Multiple tests</vt:lpstr>
      <vt:lpstr>Multiple testing correction</vt:lpstr>
      <vt:lpstr>Comparing every feed to every other one</vt:lpstr>
      <vt:lpstr>Why do we need multiple testing?</vt:lpstr>
      <vt:lpstr>PowerPoint Presentation</vt:lpstr>
      <vt:lpstr>P0, pre-experiment probability of finding a true association among all possible testable associations</vt:lpstr>
      <vt:lpstr>Assume that we test c associations in all …</vt:lpstr>
      <vt:lpstr>Assume that we test c associations in all …</vt:lpstr>
      <vt:lpstr>Assume that we test c associations in all …</vt:lpstr>
      <vt:lpstr>Only a very tiny fraction (0.1%) of your research findings would be true findings!!</vt:lpstr>
      <vt:lpstr>PowerPoint Presentation</vt:lpstr>
      <vt:lpstr>Outline</vt:lpstr>
      <vt:lpstr>Every hypothesis test requires…</vt:lpstr>
      <vt:lpstr>Z/T-statistic (Two-sample t-test)</vt:lpstr>
      <vt:lpstr>Sampling distribution of T-statistic under the Null hypothesis</vt:lpstr>
      <vt:lpstr>T-tests requires assumptions of…</vt:lpstr>
      <vt:lpstr>Parametric versus non-parametric tests</vt:lpstr>
      <vt:lpstr>U-statistic (Mann Whitney test, two sample test)</vt:lpstr>
      <vt:lpstr>U-statistic sampling distribution in terms of tables</vt:lpstr>
      <vt:lpstr>Mann-Whitney test valid as a comparison of location only if…</vt:lpstr>
      <vt:lpstr>F-statistic (ANOVA)</vt:lpstr>
      <vt:lpstr>Sampling distribution of the F-statistic</vt:lpstr>
      <vt:lpstr>1-way ANOVA requires assumptions of…</vt:lpstr>
      <vt:lpstr>Poll: Are you aware of the difference between the t-test, Welch t-test, Mann-Whitney test?</vt:lpstr>
      <vt:lpstr>Why do we have so many different tests?</vt:lpstr>
      <vt:lpstr>Every hypothesis test requires…</vt:lpstr>
      <vt:lpstr>Outline</vt:lpstr>
      <vt:lpstr>Outline</vt:lpstr>
      <vt:lpstr>Repeated measures experimental design</vt:lpstr>
      <vt:lpstr>Learning in Alzheimer’s Disease mice assayed in the Morris-Water Maze</vt:lpstr>
      <vt:lpstr>Comparing every feed to every other one</vt:lpstr>
      <vt:lpstr>Why do we need multiple testing?</vt:lpstr>
      <vt:lpstr>Interpret parameters from linear model to estimate slope</vt:lpstr>
      <vt:lpstr>Interpret parameters from linear model implementation of one-way ANOVA</vt:lpstr>
      <vt:lpstr>Interpret parameters from linear model implementation of two-way ANOVA</vt:lpstr>
      <vt:lpstr>Interpret the main effect</vt:lpstr>
      <vt:lpstr>Interpret the interaction term</vt:lpstr>
      <vt:lpstr>PowerPoint Presentation</vt:lpstr>
      <vt:lpstr>PowerPoint Presentation</vt:lpstr>
      <vt:lpstr>Please fill-out survey</vt:lpstr>
      <vt:lpstr>Multiple tests</vt:lpstr>
      <vt:lpstr>Outline for this 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 Attend Workshop Title</dc:title>
  <dc:creator>Microsoft Office User</dc:creator>
  <cp:lastModifiedBy>Microsoft Office User</cp:lastModifiedBy>
  <cp:revision>263</cp:revision>
  <cp:lastPrinted>2018-09-20T23:56:57Z</cp:lastPrinted>
  <dcterms:created xsi:type="dcterms:W3CDTF">2019-03-13T22:39:35Z</dcterms:created>
  <dcterms:modified xsi:type="dcterms:W3CDTF">2023-08-21T20:16:01Z</dcterms:modified>
</cp:coreProperties>
</file>