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63"/>
  </p:notesMasterIdLst>
  <p:handoutMasterIdLst>
    <p:handoutMasterId r:id="rId64"/>
  </p:handoutMasterIdLst>
  <p:sldIdLst>
    <p:sldId id="471" r:id="rId2"/>
    <p:sldId id="829" r:id="rId3"/>
    <p:sldId id="660" r:id="rId4"/>
    <p:sldId id="663" r:id="rId5"/>
    <p:sldId id="678" r:id="rId6"/>
    <p:sldId id="677" r:id="rId7"/>
    <p:sldId id="656" r:id="rId8"/>
    <p:sldId id="662" r:id="rId9"/>
    <p:sldId id="664" r:id="rId10"/>
    <p:sldId id="657" r:id="rId11"/>
    <p:sldId id="666" r:id="rId12"/>
    <p:sldId id="661" r:id="rId13"/>
    <p:sldId id="667" r:id="rId14"/>
    <p:sldId id="637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68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828" r:id="rId32"/>
    <p:sldId id="655" r:id="rId33"/>
    <p:sldId id="679" r:id="rId34"/>
    <p:sldId id="281" r:id="rId35"/>
    <p:sldId id="282" r:id="rId36"/>
    <p:sldId id="831" r:id="rId37"/>
    <p:sldId id="832" r:id="rId38"/>
    <p:sldId id="671" r:id="rId39"/>
    <p:sldId id="672" r:id="rId40"/>
    <p:sldId id="830" r:id="rId41"/>
    <p:sldId id="673" r:id="rId42"/>
    <p:sldId id="674" r:id="rId43"/>
    <p:sldId id="834" r:id="rId44"/>
    <p:sldId id="676" r:id="rId45"/>
    <p:sldId id="675" r:id="rId46"/>
    <p:sldId id="658" r:id="rId47"/>
    <p:sldId id="669" r:id="rId48"/>
    <p:sldId id="739" r:id="rId49"/>
    <p:sldId id="740" r:id="rId50"/>
    <p:sldId id="843" r:id="rId51"/>
    <p:sldId id="842" r:id="rId52"/>
    <p:sldId id="836" r:id="rId53"/>
    <p:sldId id="837" r:id="rId54"/>
    <p:sldId id="838" r:id="rId55"/>
    <p:sldId id="839" r:id="rId56"/>
    <p:sldId id="841" r:id="rId57"/>
    <p:sldId id="840" r:id="rId58"/>
    <p:sldId id="835" r:id="rId59"/>
    <p:sldId id="827" r:id="rId60"/>
    <p:sldId id="665" r:id="rId61"/>
    <p:sldId id="65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4"/>
    <p:restoredTop sz="95394" autoAdjust="0"/>
  </p:normalViewPr>
  <p:slideViewPr>
    <p:cSldViewPr snapToGrid="0" snapToObjects="1">
      <p:cViewPr varScale="1">
        <p:scale>
          <a:sx n="203" d="100"/>
          <a:sy n="203" d="100"/>
        </p:scale>
        <p:origin x="1936" y="176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8/15/22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8/15/22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/pdf/10.1080/00031305.2017.1305291?needAccess=true</a:t>
            </a:r>
          </a:p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/guides/prism/5/user-guide/prism5help.html?stat_nonparametric_tests_dont_compa.htm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</a:t>
            </a:r>
          </a:p>
          <a:p>
            <a:r>
              <a:rPr lang="en-US" dirty="0"/>
              <a:t>Associate Core Director @ Bioinformatics Core @ GIDB</a:t>
            </a:r>
          </a:p>
          <a:p>
            <a:r>
              <a:rPr lang="en-US" dirty="0"/>
              <a:t>08/12/2022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68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28952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 – Associate Core Director</a:t>
            </a:r>
          </a:p>
          <a:p>
            <a:r>
              <a:rPr lang="en-US" dirty="0"/>
              <a:t>Ayushi Agrawal – Bioinformatician II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today…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2501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skeptic: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28525"/>
              </p:ext>
            </p:extLst>
          </p:nvPr>
        </p:nvGraphicFramePr>
        <p:xfrm>
          <a:off x="7736417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6417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distribution of difference in means under Null 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82952" y="1910704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BC77D-A745-1C43-9431-F2D93E0FD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099310"/>
          </a:xfrm>
        </p:spPr>
        <p:txBody>
          <a:bodyPr/>
          <a:lstStyle/>
          <a:p>
            <a:r>
              <a:rPr lang="en-US" dirty="0"/>
              <a:t>Have been at Gladstone for over 8 years</a:t>
            </a:r>
          </a:p>
          <a:p>
            <a:r>
              <a:rPr lang="en-US" dirty="0"/>
              <a:t>Led statistical analysis covering a wide range of models on various data sets</a:t>
            </a:r>
          </a:p>
          <a:p>
            <a:r>
              <a:rPr lang="en-US" dirty="0"/>
              <a:t>Have a engineering and computational/statistical background via IIT Bombay, Northwestern University, NIH and Cal, Berkeley.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AB50C-C8D7-C040-92E7-CFC238BF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15210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439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5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two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33554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786F-574E-EC2E-7CEC-6FDB813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versus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7A33-98D9-7E8F-B26D-A3A33A8B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Parametric tests make distributional assumptions about the response variables (Example: Normal probability distribution for the t-test)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Non-parametric tests do not make such assumptions (Example: Mann-Whitney test (next))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6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6FDDC-9452-8AEE-E763-1A8546CFD801}"/>
              </a:ext>
            </a:extLst>
          </p:cNvPr>
          <p:cNvSpPr txBox="1"/>
          <p:nvPr/>
        </p:nvSpPr>
        <p:spPr>
          <a:xfrm>
            <a:off x="1331976" y="4058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Two groups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Rank all observations across both groups, smallest observation given rank 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 sum of ranks of observations within group 1 with n1 observations is R1</a:t>
            </a:r>
          </a:p>
        </p:txBody>
      </p:sp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u="sng" dirty="0"/>
              <a:t>Two days</a:t>
            </a:r>
            <a:r>
              <a:rPr lang="en-US" dirty="0"/>
              <a:t>: 8/15-8/16 @1PM for 2 hours</a:t>
            </a:r>
          </a:p>
          <a:p>
            <a:r>
              <a:rPr lang="en-US" u="sng" dirty="0"/>
              <a:t>Today:</a:t>
            </a:r>
            <a:r>
              <a:rPr lang="en-US" dirty="0"/>
              <a:t> Mostly concepts and some practical implementation</a:t>
            </a:r>
          </a:p>
          <a:p>
            <a:r>
              <a:rPr lang="en-US" u="sng" dirty="0"/>
              <a:t>Tomorrow</a:t>
            </a:r>
            <a:r>
              <a:rPr lang="en-US" dirty="0"/>
              <a:t>: Mostly hands-on plus some concepts</a:t>
            </a:r>
          </a:p>
          <a:p>
            <a:r>
              <a:rPr lang="en-US" u="sng" dirty="0"/>
              <a:t>Both days: </a:t>
            </a:r>
            <a:r>
              <a:rPr lang="en-US" dirty="0"/>
              <a:t>Your specific problems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31D-949C-4123-8C19-272BE521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test valid as a comparison of location only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7174-AB68-7399-2E21-AAE45AED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two distributions have the same underlying shape,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2388-D58E-3206-7C3E-147D1AA7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" y="2743200"/>
            <a:ext cx="44704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BC32F-5DBA-D047-0557-D3B8C150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3200"/>
            <a:ext cx="3840480" cy="3483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4E3D2-9E0D-5440-902C-5B2E381D8065}"/>
              </a:ext>
            </a:extLst>
          </p:cNvPr>
          <p:cNvSpPr txBox="1"/>
          <p:nvPr/>
        </p:nvSpPr>
        <p:spPr>
          <a:xfrm>
            <a:off x="775063" y="5943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significant p-value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5DDE4-0210-2EFB-81DD-D8022990E5DA}"/>
              </a:ext>
            </a:extLst>
          </p:cNvPr>
          <p:cNvSpPr txBox="1"/>
          <p:nvPr/>
        </p:nvSpPr>
        <p:spPr>
          <a:xfrm>
            <a:off x="6122126" y="58547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non-significant p-value</a:t>
            </a:r>
          </a:p>
        </p:txBody>
      </p:sp>
    </p:spTree>
    <p:extLst>
      <p:ext uri="{BB962C8B-B14F-4D97-AF65-F5344CB8AC3E}">
        <p14:creationId xmlns:p14="http://schemas.microsoft.com/office/powerpoint/2010/main" val="4141094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  <p:pic>
        <p:nvPicPr>
          <p:cNvPr id="3" name="Picture 2" descr="BoxPlotChickenFeed.pdf">
            <a:extLst>
              <a:ext uri="{FF2B5EF4-FFF2-40B4-BE49-F238E27FC236}">
                <a16:creationId xmlns:a16="http://schemas.microsoft.com/office/drawing/2014/main" id="{17524EB4-22D4-45D7-A672-A9CFFE33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4" y="2793510"/>
            <a:ext cx="6743619" cy="4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1-way ANOVA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responses with each of the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610731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98518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332FD-35EB-834E-9D61-E863640DA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504514"/>
          </a:xfrm>
        </p:spPr>
        <p:txBody>
          <a:bodyPr/>
          <a:lstStyle/>
          <a:p>
            <a:r>
              <a:rPr lang="en-US" dirty="0"/>
              <a:t>Designs where multiple responses from the same biological unit are assessed</a:t>
            </a:r>
          </a:p>
          <a:p>
            <a:pPr lvl="1"/>
            <a:r>
              <a:rPr lang="en-US" dirty="0"/>
              <a:t>Examples include measuring changes in biomarker levels (e.g. CD4 counts) in subjects over time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88D23-DBB5-1044-95BA-A32BC85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094051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1C79F-0F45-BA46-B38F-A9ABFDC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in Alzheimer’s Disease mice assayed in the Morris-Water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59F3-230C-D545-BE90-D8B2401E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464"/>
            <a:ext cx="12192000" cy="387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757B6-ACA1-4C4B-B6E5-961C9551F372}"/>
              </a:ext>
            </a:extLst>
          </p:cNvPr>
          <p:cNvSpPr txBox="1"/>
          <p:nvPr/>
        </p:nvSpPr>
        <p:spPr>
          <a:xfrm>
            <a:off x="10020300" y="62674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Jones et al. 2019</a:t>
            </a:r>
          </a:p>
        </p:txBody>
      </p:sp>
    </p:spTree>
    <p:extLst>
      <p:ext uri="{BB962C8B-B14F-4D97-AF65-F5344CB8AC3E}">
        <p14:creationId xmlns:p14="http://schemas.microsoft.com/office/powerpoint/2010/main" val="26428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535919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838618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0B8C1-95C0-5C6E-A9B8-1FDFC1C5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to estimate slope</a:t>
            </a:r>
          </a:p>
        </p:txBody>
      </p:sp>
      <p:pic>
        <p:nvPicPr>
          <p:cNvPr id="4" name="Picture 3" descr="LinearRegression.pdf">
            <a:extLst>
              <a:ext uri="{FF2B5EF4-FFF2-40B4-BE49-F238E27FC236}">
                <a16:creationId xmlns:a16="http://schemas.microsoft.com/office/drawing/2014/main" id="{45F31873-0769-1604-016D-9150342B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7" y="2110773"/>
            <a:ext cx="6298169" cy="46407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00373-9345-4B16-4345-2BFBCBB816E2}"/>
              </a:ext>
            </a:extLst>
          </p:cNvPr>
          <p:cNvGrpSpPr/>
          <p:nvPr/>
        </p:nvGrpSpPr>
        <p:grpSpPr>
          <a:xfrm>
            <a:off x="6933156" y="4092879"/>
            <a:ext cx="964504" cy="914400"/>
            <a:chOff x="6933156" y="4092879"/>
            <a:chExt cx="964504" cy="914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C07714-0A53-A874-C5E3-92AFC73405B2}"/>
                </a:ext>
              </a:extLst>
            </p:cNvPr>
            <p:cNvCxnSpPr/>
            <p:nvPr/>
          </p:nvCxnSpPr>
          <p:spPr>
            <a:xfrm>
              <a:off x="6933156" y="4215008"/>
              <a:ext cx="0" cy="67014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51DAC9-C3AC-8C9A-63D5-0799793C9FA7}"/>
                </a:ext>
              </a:extLst>
            </p:cNvPr>
            <p:cNvSpPr txBox="1"/>
            <p:nvPr/>
          </p:nvSpPr>
          <p:spPr>
            <a:xfrm>
              <a:off x="6983260" y="409287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7B07E-821C-0D27-F5A4-B3BFBA598A8A}"/>
              </a:ext>
            </a:extLst>
          </p:cNvPr>
          <p:cNvGrpSpPr/>
          <p:nvPr/>
        </p:nvGrpSpPr>
        <p:grpSpPr>
          <a:xfrm>
            <a:off x="5599134" y="4639849"/>
            <a:ext cx="1402914" cy="914400"/>
            <a:chOff x="5599134" y="4639849"/>
            <a:chExt cx="1402914" cy="9144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5C7DCB-B7D3-2B2F-CCBF-E177343770F3}"/>
                </a:ext>
              </a:extLst>
            </p:cNvPr>
            <p:cNvCxnSpPr/>
            <p:nvPr/>
          </p:nvCxnSpPr>
          <p:spPr>
            <a:xfrm>
              <a:off x="5599134" y="4885151"/>
              <a:ext cx="1334022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FCB431-1996-95A1-1DEE-896F69BED70B}"/>
                </a:ext>
              </a:extLst>
            </p:cNvPr>
            <p:cNvSpPr txBox="1"/>
            <p:nvPr/>
          </p:nvSpPr>
          <p:spPr>
            <a:xfrm>
              <a:off x="6087648" y="46398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A7781D-8AB4-3B50-BABF-EA20EBAA5FEA}"/>
              </a:ext>
            </a:extLst>
          </p:cNvPr>
          <p:cNvSpPr txBox="1"/>
          <p:nvPr/>
        </p:nvSpPr>
        <p:spPr>
          <a:xfrm>
            <a:off x="9250471" y="357618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Slope ~ 20/5 = 4</a:t>
            </a:r>
          </a:p>
        </p:txBody>
      </p:sp>
    </p:spTree>
    <p:extLst>
      <p:ext uri="{BB962C8B-B14F-4D97-AF65-F5344CB8AC3E}">
        <p14:creationId xmlns:p14="http://schemas.microsoft.com/office/powerpoint/2010/main" val="17563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67CE7-EA89-035A-7B1D-C51B373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one-way ANOVA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34751-CF7D-7809-F26F-1CC77BD4B557}"/>
              </a:ext>
            </a:extLst>
          </p:cNvPr>
          <p:cNvGrpSpPr/>
          <p:nvPr/>
        </p:nvGrpSpPr>
        <p:grpSpPr>
          <a:xfrm>
            <a:off x="411808" y="2428385"/>
            <a:ext cx="8874065" cy="4064490"/>
            <a:chOff x="411808" y="2428385"/>
            <a:chExt cx="8874065" cy="4064490"/>
          </a:xfrm>
        </p:grpSpPr>
        <p:pic>
          <p:nvPicPr>
            <p:cNvPr id="4" name="Picture 3" descr="BoxPlotChickenFeed.pdf">
              <a:extLst>
                <a:ext uri="{FF2B5EF4-FFF2-40B4-BE49-F238E27FC236}">
                  <a16:creationId xmlns:a16="http://schemas.microsoft.com/office/drawing/2014/main" id="{22622207-825E-6058-9715-46832A59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254" y="2428385"/>
              <a:ext cx="6743619" cy="406449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9026CE-FD1E-A18F-DABD-B88CCCBF8801}"/>
                </a:ext>
              </a:extLst>
            </p:cNvPr>
            <p:cNvCxnSpPr/>
            <p:nvPr/>
          </p:nvCxnSpPr>
          <p:spPr>
            <a:xfrm>
              <a:off x="3983277" y="3507288"/>
              <a:ext cx="24425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BAC18A-5055-B51D-2E40-D61D5686BA16}"/>
                </a:ext>
              </a:extLst>
            </p:cNvPr>
            <p:cNvCxnSpPr/>
            <p:nvPr/>
          </p:nvCxnSpPr>
          <p:spPr>
            <a:xfrm>
              <a:off x="4105405" y="5486400"/>
              <a:ext cx="12212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F6FA9D-17C6-9120-1961-3A23925CDA40}"/>
                </a:ext>
              </a:extLst>
            </p:cNvPr>
            <p:cNvCxnSpPr/>
            <p:nvPr/>
          </p:nvCxnSpPr>
          <p:spPr>
            <a:xfrm>
              <a:off x="4105405" y="3507288"/>
              <a:ext cx="0" cy="1979112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42C455-D975-592F-C05F-6199E86E39DF}"/>
                </a:ext>
              </a:extLst>
            </p:cNvPr>
            <p:cNvCxnSpPr/>
            <p:nvPr/>
          </p:nvCxnSpPr>
          <p:spPr>
            <a:xfrm>
              <a:off x="2987458" y="3569918"/>
              <a:ext cx="219205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C83764-605A-335B-4F8D-9021AF58D8E8}"/>
                </a:ext>
              </a:extLst>
            </p:cNvPr>
            <p:cNvCxnSpPr/>
            <p:nvPr/>
          </p:nvCxnSpPr>
          <p:spPr>
            <a:xfrm>
              <a:off x="4227534" y="3507288"/>
              <a:ext cx="287472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748E68-5967-E1AD-794B-F49638F93464}"/>
                </a:ext>
              </a:extLst>
            </p:cNvPr>
            <p:cNvCxnSpPr/>
            <p:nvPr/>
          </p:nvCxnSpPr>
          <p:spPr>
            <a:xfrm>
              <a:off x="4941518" y="4766153"/>
              <a:ext cx="25678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B944F6-BA9C-7E8A-DD7C-F48BA8C37776}"/>
                </a:ext>
              </a:extLst>
            </p:cNvPr>
            <p:cNvCxnSpPr/>
            <p:nvPr/>
          </p:nvCxnSpPr>
          <p:spPr>
            <a:xfrm>
              <a:off x="4997885" y="3507288"/>
              <a:ext cx="0" cy="1258865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B19C34-B2E2-7709-F256-17FE8809EADF}"/>
                </a:ext>
              </a:extLst>
            </p:cNvPr>
            <p:cNvCxnSpPr/>
            <p:nvPr/>
          </p:nvCxnSpPr>
          <p:spPr>
            <a:xfrm>
              <a:off x="5993704" y="4171167"/>
              <a:ext cx="25678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ACFE19-37A3-8335-F2CD-01DB5CE2083F}"/>
                </a:ext>
              </a:extLst>
            </p:cNvPr>
            <p:cNvCxnSpPr/>
            <p:nvPr/>
          </p:nvCxnSpPr>
          <p:spPr>
            <a:xfrm>
              <a:off x="6096000" y="3507288"/>
              <a:ext cx="0" cy="68266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05E509-4C8F-E5A1-D7AA-B8176BF84DD9}"/>
                </a:ext>
              </a:extLst>
            </p:cNvPr>
            <p:cNvSpPr txBox="1"/>
            <p:nvPr/>
          </p:nvSpPr>
          <p:spPr>
            <a:xfrm>
              <a:off x="2427963" y="3112718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330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47544-4369-3E60-3841-31FAD4B28555}"/>
                </a:ext>
              </a:extLst>
            </p:cNvPr>
            <p:cNvSpPr txBox="1"/>
            <p:nvPr/>
          </p:nvSpPr>
          <p:spPr>
            <a:xfrm>
              <a:off x="4041732" y="4003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42AAD-9E4E-6837-8715-EA9380B97A06}"/>
                </a:ext>
              </a:extLst>
            </p:cNvPr>
            <p:cNvSpPr txBox="1"/>
            <p:nvPr/>
          </p:nvSpPr>
          <p:spPr>
            <a:xfrm>
              <a:off x="4951957" y="36717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86D9D-6DDC-8AFA-65A5-A3EE969B59E8}"/>
                </a:ext>
              </a:extLst>
            </p:cNvPr>
            <p:cNvSpPr txBox="1"/>
            <p:nvPr/>
          </p:nvSpPr>
          <p:spPr>
            <a:xfrm>
              <a:off x="6012449" y="34290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50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804F59-38AD-8DC7-E636-0A5E755A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08" y="3425050"/>
              <a:ext cx="2057400" cy="2413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392DEF4-FD36-B1F2-D997-78DA485AE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957" y="4404047"/>
              <a:ext cx="20447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1E03FE-2B03-EB47-6150-972DA7B5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5528" y="3672832"/>
              <a:ext cx="2070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067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BF13D-1292-4307-34A7-A891233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two-way 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E460-2978-3CC4-E5F0-8ABA15217993}"/>
              </a:ext>
            </a:extLst>
          </p:cNvPr>
          <p:cNvSpPr txBox="1"/>
          <p:nvPr/>
        </p:nvSpPr>
        <p:spPr>
          <a:xfrm>
            <a:off x="4709786" y="-388307"/>
            <a:ext cx="0" cy="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endParaRPr lang="en-US" sz="2000" dirty="0" err="1">
              <a:latin typeface="Helvetica" charset="0"/>
              <a:ea typeface="Times New Roman" charset="0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DB3E20-09F8-D332-F3EB-57B35442B2EE}"/>
              </a:ext>
            </a:extLst>
          </p:cNvPr>
          <p:cNvGrpSpPr/>
          <p:nvPr/>
        </p:nvGrpSpPr>
        <p:grpSpPr>
          <a:xfrm>
            <a:off x="1132389" y="2054477"/>
            <a:ext cx="8844592" cy="4803523"/>
            <a:chOff x="1132389" y="2054477"/>
            <a:chExt cx="8844592" cy="48035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355AFB-50FB-DF4C-3256-2C35BF68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806" y="2054477"/>
              <a:ext cx="6862175" cy="480352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1F54CA-4316-6893-0B21-172E11945C96}"/>
                </a:ext>
              </a:extLst>
            </p:cNvPr>
            <p:cNvCxnSpPr/>
            <p:nvPr/>
          </p:nvCxnSpPr>
          <p:spPr>
            <a:xfrm>
              <a:off x="3569918" y="5129408"/>
              <a:ext cx="44467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2E8BF-8B2F-8752-31FC-B0B0070B949D}"/>
                </a:ext>
              </a:extLst>
            </p:cNvPr>
            <p:cNvCxnSpPr/>
            <p:nvPr/>
          </p:nvCxnSpPr>
          <p:spPr>
            <a:xfrm>
              <a:off x="4628367" y="5098093"/>
              <a:ext cx="357618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58CE1-B31C-8BA5-304A-33C5486E8024}"/>
                </a:ext>
              </a:extLst>
            </p:cNvPr>
            <p:cNvCxnSpPr/>
            <p:nvPr/>
          </p:nvCxnSpPr>
          <p:spPr>
            <a:xfrm>
              <a:off x="5285984" y="3688915"/>
              <a:ext cx="48225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55409-8F00-5D60-8205-2EBC1949FC47}"/>
                </a:ext>
              </a:extLst>
            </p:cNvPr>
            <p:cNvCxnSpPr/>
            <p:nvPr/>
          </p:nvCxnSpPr>
          <p:spPr>
            <a:xfrm>
              <a:off x="7139836" y="3344449"/>
              <a:ext cx="38830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A0D237-875B-AF68-DC7D-CF341F1702BC}"/>
                </a:ext>
              </a:extLst>
            </p:cNvPr>
            <p:cNvCxnSpPr/>
            <p:nvPr/>
          </p:nvCxnSpPr>
          <p:spPr>
            <a:xfrm>
              <a:off x="5555293" y="3688915"/>
              <a:ext cx="0" cy="140917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E907F5-5DAD-E04C-D513-AD2D1A8434B2}"/>
                </a:ext>
              </a:extLst>
            </p:cNvPr>
            <p:cNvCxnSpPr/>
            <p:nvPr/>
          </p:nvCxnSpPr>
          <p:spPr>
            <a:xfrm>
              <a:off x="7346515" y="3344449"/>
              <a:ext cx="0" cy="175364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D571A4-94E0-D276-3BC8-24C5C5BB66FB}"/>
                </a:ext>
              </a:extLst>
            </p:cNvPr>
            <p:cNvCxnSpPr/>
            <p:nvPr/>
          </p:nvCxnSpPr>
          <p:spPr>
            <a:xfrm>
              <a:off x="3031299" y="5129408"/>
              <a:ext cx="53861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9CE1A3-0674-38D5-5F68-74DEAA61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389" y="5002408"/>
              <a:ext cx="2006600" cy="254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D593F8-753D-FFF1-20B1-902C896F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293" y="3765724"/>
              <a:ext cx="2032000" cy="215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E09B4A-286B-0F2B-7C4C-FBCD3ECE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515" y="4106971"/>
              <a:ext cx="20574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5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C624-6564-3AF3-426B-E3BBEBC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main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6F6-A6A6-065D-DE5A-1C30091E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95121-0D87-3E75-08FA-69BB1D3550AE}"/>
              </a:ext>
            </a:extLst>
          </p:cNvPr>
          <p:cNvCxnSpPr/>
          <p:nvPr/>
        </p:nvCxnSpPr>
        <p:spPr>
          <a:xfrm>
            <a:off x="4653419" y="5148197"/>
            <a:ext cx="11210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B3849-9C74-ABFD-6FE4-39D621010B4E}"/>
              </a:ext>
            </a:extLst>
          </p:cNvPr>
          <p:cNvCxnSpPr/>
          <p:nvPr/>
        </p:nvCxnSpPr>
        <p:spPr>
          <a:xfrm>
            <a:off x="5304773" y="5805814"/>
            <a:ext cx="5323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E09DA-DD94-D031-E8A4-7BB82F17408C}"/>
              </a:ext>
            </a:extLst>
          </p:cNvPr>
          <p:cNvCxnSpPr/>
          <p:nvPr/>
        </p:nvCxnSpPr>
        <p:spPr>
          <a:xfrm>
            <a:off x="5555293" y="5148197"/>
            <a:ext cx="0" cy="66388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DD23A-78DE-8819-7999-DD65EC3F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58" y="5442025"/>
            <a:ext cx="2095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07754-89D2-D694-3E0D-50BE72E5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interaction term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900B12-B609-EAFB-C8F8-6589542A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9B14DD-18BD-C7EE-8875-124988073184}"/>
              </a:ext>
            </a:extLst>
          </p:cNvPr>
          <p:cNvCxnSpPr/>
          <p:nvPr/>
        </p:nvCxnSpPr>
        <p:spPr>
          <a:xfrm>
            <a:off x="3569918" y="5129408"/>
            <a:ext cx="4446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041F2B-B53D-4BDD-EF37-1968E063B532}"/>
              </a:ext>
            </a:extLst>
          </p:cNvPr>
          <p:cNvCxnSpPr/>
          <p:nvPr/>
        </p:nvCxnSpPr>
        <p:spPr>
          <a:xfrm>
            <a:off x="4628367" y="5098093"/>
            <a:ext cx="357618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8D4E5F-2FB1-7349-DF58-787E3B765AF9}"/>
              </a:ext>
            </a:extLst>
          </p:cNvPr>
          <p:cNvCxnSpPr/>
          <p:nvPr/>
        </p:nvCxnSpPr>
        <p:spPr>
          <a:xfrm>
            <a:off x="5285984" y="3688915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AD43A4-D92E-B176-0CAC-6C89780F3BD5}"/>
              </a:ext>
            </a:extLst>
          </p:cNvPr>
          <p:cNvCxnSpPr/>
          <p:nvPr/>
        </p:nvCxnSpPr>
        <p:spPr>
          <a:xfrm>
            <a:off x="7139836" y="3344449"/>
            <a:ext cx="388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0E923-F2B2-14BE-F04A-C956A4E3C75F}"/>
              </a:ext>
            </a:extLst>
          </p:cNvPr>
          <p:cNvCxnSpPr/>
          <p:nvPr/>
        </p:nvCxnSpPr>
        <p:spPr>
          <a:xfrm>
            <a:off x="5555293" y="3688915"/>
            <a:ext cx="0" cy="140917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E3E7DB-3B69-822B-234D-7944790D3F9C}"/>
              </a:ext>
            </a:extLst>
          </p:cNvPr>
          <p:cNvCxnSpPr/>
          <p:nvPr/>
        </p:nvCxnSpPr>
        <p:spPr>
          <a:xfrm>
            <a:off x="7346515" y="3344449"/>
            <a:ext cx="0" cy="175364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7FD918-1C7E-6532-CDF9-D95091B39A97}"/>
              </a:ext>
            </a:extLst>
          </p:cNvPr>
          <p:cNvCxnSpPr/>
          <p:nvPr/>
        </p:nvCxnSpPr>
        <p:spPr>
          <a:xfrm>
            <a:off x="3031299" y="5129408"/>
            <a:ext cx="5386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FF8774-3EE5-6245-5443-3878BDBD88F6}"/>
              </a:ext>
            </a:extLst>
          </p:cNvPr>
          <p:cNvCxnSpPr/>
          <p:nvPr/>
        </p:nvCxnSpPr>
        <p:spPr>
          <a:xfrm>
            <a:off x="5285984" y="5824603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71F401-C0E7-BF22-DC26-FAEF72EB5385}"/>
              </a:ext>
            </a:extLst>
          </p:cNvPr>
          <p:cNvCxnSpPr/>
          <p:nvPr/>
        </p:nvCxnSpPr>
        <p:spPr>
          <a:xfrm>
            <a:off x="5555293" y="5098093"/>
            <a:ext cx="0" cy="73903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8F4A8D-05C5-69F8-BD33-DE646DA1FF1F}"/>
              </a:ext>
            </a:extLst>
          </p:cNvPr>
          <p:cNvCxnSpPr/>
          <p:nvPr/>
        </p:nvCxnSpPr>
        <p:spPr>
          <a:xfrm flipV="1">
            <a:off x="4296427" y="3344449"/>
            <a:ext cx="3544866" cy="178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128BCA-7D3C-BC9C-D042-B95F4CD34FC5}"/>
              </a:ext>
            </a:extLst>
          </p:cNvPr>
          <p:cNvCxnSpPr/>
          <p:nvPr/>
        </p:nvCxnSpPr>
        <p:spPr>
          <a:xfrm flipV="1">
            <a:off x="4966570" y="4083485"/>
            <a:ext cx="3538603" cy="175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A8F272-08BA-D4CA-0388-51E00F93A924}"/>
              </a:ext>
            </a:extLst>
          </p:cNvPr>
          <p:cNvGrpSpPr/>
          <p:nvPr/>
        </p:nvGrpSpPr>
        <p:grpSpPr>
          <a:xfrm>
            <a:off x="8611644" y="3344449"/>
            <a:ext cx="2538088" cy="739036"/>
            <a:chOff x="8611644" y="3344449"/>
            <a:chExt cx="2538088" cy="73903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85B799-BF2A-E2CE-7406-B8DE91B00911}"/>
                </a:ext>
              </a:extLst>
            </p:cNvPr>
            <p:cNvCxnSpPr/>
            <p:nvPr/>
          </p:nvCxnSpPr>
          <p:spPr>
            <a:xfrm>
              <a:off x="8855901" y="3344449"/>
              <a:ext cx="24425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0C3572-6C65-6994-F123-4B526950FA94}"/>
                </a:ext>
              </a:extLst>
            </p:cNvPr>
            <p:cNvCxnSpPr/>
            <p:nvPr/>
          </p:nvCxnSpPr>
          <p:spPr>
            <a:xfrm>
              <a:off x="8611644" y="4083485"/>
              <a:ext cx="53861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42BDAF-0E51-9C17-FED0-3C59F19E8512}"/>
                </a:ext>
              </a:extLst>
            </p:cNvPr>
            <p:cNvCxnSpPr/>
            <p:nvPr/>
          </p:nvCxnSpPr>
          <p:spPr>
            <a:xfrm>
              <a:off x="8981162" y="3344449"/>
              <a:ext cx="0" cy="739036"/>
            </a:xfrm>
            <a:prstGeom prst="line">
              <a:avLst/>
            </a:prstGeom>
            <a:ln>
              <a:headEnd type="triangl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4E16784-6999-8175-C8F9-DCDA4D7F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332" y="3558169"/>
              <a:ext cx="205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9CEA2-8033-28D1-2064-4925CF9A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EBA3-0C88-9D93-C49E-21FC6E38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80B48-15C8-8BEE-4BD9-364F476B8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3DB7B-C0F4-46A4-642E-D193EA5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8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65647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24966</TotalTime>
  <Words>1568</Words>
  <Application>Microsoft Macintosh PowerPoint</Application>
  <PresentationFormat>Widescreen</PresentationFormat>
  <Paragraphs>245</Paragraphs>
  <Slides>61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Helvetica</vt:lpstr>
      <vt:lpstr>Zapf Dingbats</vt:lpstr>
      <vt:lpstr>Template_for_workshops</vt:lpstr>
      <vt:lpstr>Equation</vt:lpstr>
      <vt:lpstr>Statistical Hypothesis Testing Basics</vt:lpstr>
      <vt:lpstr>Leading the discussion today…</vt:lpstr>
      <vt:lpstr>About me</vt:lpstr>
      <vt:lpstr>This workshop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Theoretical distribution of difference in means under Null Hypothesis</vt:lpstr>
      <vt:lpstr>Alter underlying variation</vt:lpstr>
      <vt:lpstr>Alter the number of replicates</vt:lpstr>
      <vt:lpstr>Power to detect a difference of means of -15</vt:lpstr>
      <vt:lpstr>Poll: What are the factors that affect Power or the fraction of time you claim that there is a real difference when there is actually a difference?</vt:lpstr>
      <vt:lpstr>Power to detect varying levels of difference in mean differences</vt:lpstr>
      <vt:lpstr>Poll: If Type II error for a given hypothesis test is zero then what is its statistical power?</vt:lpstr>
      <vt:lpstr>Z/T-statistic (Two-sample t-test)</vt:lpstr>
      <vt:lpstr>Sampling distribution of T-statistic under the Null hypothesis</vt:lpstr>
      <vt:lpstr>T-tests requires assumptions of…</vt:lpstr>
      <vt:lpstr>Parametric versus non-parametric tests</vt:lpstr>
      <vt:lpstr>U-statistic (Mann Whitney test, two sample test)</vt:lpstr>
      <vt:lpstr>U-statistic sampling distribution in terms of tables</vt:lpstr>
      <vt:lpstr>Mann-Whitney test valid as a comparison of location only if…</vt:lpstr>
      <vt:lpstr>F-statistic (ANOVA)</vt:lpstr>
      <vt:lpstr>Sampling distribution of the F-statistic</vt:lpstr>
      <vt:lpstr>1-way ANOVA requires assumptions of…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Repeated measures experimental design</vt:lpstr>
      <vt:lpstr>Learning in Alzheimer’s Disease mice assayed in the Morris-Water Maze</vt:lpstr>
      <vt:lpstr>Comparing every feed to every other one</vt:lpstr>
      <vt:lpstr>Why do we need multiple testing?</vt:lpstr>
      <vt:lpstr>Interpret parameters from linear model to estimate slope</vt:lpstr>
      <vt:lpstr>Interpret parameters from linear model implementation of one-way ANOVA</vt:lpstr>
      <vt:lpstr>Interpret parameters from linear model implementation of two-way ANOVA</vt:lpstr>
      <vt:lpstr>Interpret the main effect</vt:lpstr>
      <vt:lpstr>Interpret the interaction term</vt:lpstr>
      <vt:lpstr>PowerPoint Presentation</vt:lpstr>
      <vt:lpstr>PowerPoint Presentation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247</cp:revision>
  <cp:lastPrinted>2018-09-20T23:56:57Z</cp:lastPrinted>
  <dcterms:created xsi:type="dcterms:W3CDTF">2019-03-13T22:39:35Z</dcterms:created>
  <dcterms:modified xsi:type="dcterms:W3CDTF">2022-08-16T21:08:21Z</dcterms:modified>
</cp:coreProperties>
</file>