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19" r:id="rId1"/>
  </p:sldMasterIdLst>
  <p:notesMasterIdLst>
    <p:notesMasterId r:id="rId65"/>
  </p:notesMasterIdLst>
  <p:sldIdLst>
    <p:sldId id="256" r:id="rId2"/>
    <p:sldId id="310" r:id="rId3"/>
    <p:sldId id="333" r:id="rId4"/>
    <p:sldId id="326" r:id="rId5"/>
    <p:sldId id="327" r:id="rId6"/>
    <p:sldId id="334" r:id="rId7"/>
    <p:sldId id="332" r:id="rId8"/>
    <p:sldId id="257" r:id="rId9"/>
    <p:sldId id="258" r:id="rId10"/>
    <p:sldId id="264" r:id="rId11"/>
    <p:sldId id="311" r:id="rId12"/>
    <p:sldId id="259" r:id="rId13"/>
    <p:sldId id="312" r:id="rId14"/>
    <p:sldId id="276" r:id="rId15"/>
    <p:sldId id="277" r:id="rId16"/>
    <p:sldId id="278" r:id="rId17"/>
    <p:sldId id="279" r:id="rId18"/>
    <p:sldId id="280" r:id="rId19"/>
    <p:sldId id="283" r:id="rId20"/>
    <p:sldId id="284" r:id="rId21"/>
    <p:sldId id="285" r:id="rId22"/>
    <p:sldId id="286" r:id="rId23"/>
    <p:sldId id="287" r:id="rId24"/>
    <p:sldId id="289" r:id="rId25"/>
    <p:sldId id="281" r:id="rId26"/>
    <p:sldId id="282" r:id="rId27"/>
    <p:sldId id="290" r:id="rId28"/>
    <p:sldId id="291" r:id="rId29"/>
    <p:sldId id="292" r:id="rId30"/>
    <p:sldId id="305" r:id="rId31"/>
    <p:sldId id="314" r:id="rId32"/>
    <p:sldId id="260" r:id="rId33"/>
    <p:sldId id="275" r:id="rId34"/>
    <p:sldId id="293" r:id="rId35"/>
    <p:sldId id="294" r:id="rId36"/>
    <p:sldId id="315" r:id="rId37"/>
    <p:sldId id="263" r:id="rId38"/>
    <p:sldId id="299" r:id="rId39"/>
    <p:sldId id="262" r:id="rId40"/>
    <p:sldId id="316" r:id="rId41"/>
    <p:sldId id="320" r:id="rId42"/>
    <p:sldId id="317" r:id="rId43"/>
    <p:sldId id="318" r:id="rId44"/>
    <p:sldId id="319" r:id="rId45"/>
    <p:sldId id="321" r:id="rId46"/>
    <p:sldId id="306" r:id="rId47"/>
    <p:sldId id="307" r:id="rId48"/>
    <p:sldId id="308" r:id="rId49"/>
    <p:sldId id="309" r:id="rId50"/>
    <p:sldId id="313" r:id="rId51"/>
    <p:sldId id="265" r:id="rId52"/>
    <p:sldId id="297" r:id="rId53"/>
    <p:sldId id="295" r:id="rId54"/>
    <p:sldId id="296" r:id="rId55"/>
    <p:sldId id="298" r:id="rId56"/>
    <p:sldId id="300" r:id="rId57"/>
    <p:sldId id="301" r:id="rId58"/>
    <p:sldId id="328" r:id="rId59"/>
    <p:sldId id="329" r:id="rId60"/>
    <p:sldId id="330" r:id="rId61"/>
    <p:sldId id="331" r:id="rId62"/>
    <p:sldId id="322" r:id="rId63"/>
    <p:sldId id="323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784B1-012E-964D-ACA3-99AA60317338}" type="datetimeFigureOut">
              <a:rPr lang="en-US" smtClean="0"/>
              <a:t>2/16/22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1CBE4-1A0C-AC44-8C78-6615A674A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8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www.ahajournals.org</a:t>
            </a:r>
            <a:r>
              <a:rPr lang="en-US" dirty="0"/>
              <a:t>/</a:t>
            </a:r>
            <a:r>
              <a:rPr lang="en-US" dirty="0" err="1"/>
              <a:t>doi</a:t>
            </a:r>
            <a:r>
              <a:rPr lang="en-US" dirty="0"/>
              <a:t>/</a:t>
            </a:r>
            <a:r>
              <a:rPr lang="en-US" dirty="0" err="1"/>
              <a:t>epub</a:t>
            </a:r>
            <a:r>
              <a:rPr lang="en-US" dirty="0"/>
              <a:t>/10.1161/CIRCEP.108.829341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61CBE4-1A0C-AC44-8C78-6615A674AA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19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E4FE9C9F-28F2-6749-B0AA-F6776A96C2D1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C9F-28F2-6749-B0AA-F6776A96C2D1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1D4F-9F96-9A40-8A2C-D4C9F286485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C9F-28F2-6749-B0AA-F6776A96C2D1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1D4F-9F96-9A40-8A2C-D4C9F286485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C9F-28F2-6749-B0AA-F6776A96C2D1}" type="datetimeFigureOut">
              <a:rPr lang="en-US" smtClean="0"/>
              <a:t>2/16/22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1D4F-9F96-9A40-8A2C-D4C9F2864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C9F-28F2-6749-B0AA-F6776A96C2D1}" type="datetimeFigureOut">
              <a:rPr lang="en-US" smtClean="0"/>
              <a:t>2/16/22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1D4F-9F96-9A40-8A2C-D4C9F2864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C9F-28F2-6749-B0AA-F6776A96C2D1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C9F-28F2-6749-B0AA-F6776A96C2D1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1D4F-9F96-9A40-8A2C-D4C9F2864851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C9F-28F2-6749-B0AA-F6776A96C2D1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1D4F-9F96-9A40-8A2C-D4C9F2864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C9F-28F2-6749-B0AA-F6776A96C2D1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1D4F-9F96-9A40-8A2C-D4C9F286485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C9F-28F2-6749-B0AA-F6776A96C2D1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1D4F-9F96-9A40-8A2C-D4C9F2864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C9F-28F2-6749-B0AA-F6776A96C2D1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1D4F-9F96-9A40-8A2C-D4C9F2864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C9F-28F2-6749-B0AA-F6776A96C2D1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1D4F-9F96-9A40-8A2C-D4C9F2864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C9F-28F2-6749-B0AA-F6776A96C2D1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1D4F-9F96-9A40-8A2C-D4C9F2864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E4FE9C9F-28F2-6749-B0AA-F6776A96C2D1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1D381D4F-9F96-9A40-8A2C-D4C9F286485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C9F-28F2-6749-B0AA-F6776A96C2D1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1D4F-9F96-9A40-8A2C-D4C9F286485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C9F-28F2-6749-B0AA-F6776A96C2D1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1D4F-9F96-9A40-8A2C-D4C9F286485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C9F-28F2-6749-B0AA-F6776A96C2D1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1D4F-9F96-9A40-8A2C-D4C9F2864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C9F-28F2-6749-B0AA-F6776A96C2D1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1D4F-9F96-9A40-8A2C-D4C9F28648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C9F-28F2-6749-B0AA-F6776A96C2D1}" type="datetimeFigureOut">
              <a:rPr lang="en-US" smtClean="0"/>
              <a:t>2/16/22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1D4F-9F96-9A40-8A2C-D4C9F2864851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C9F-28F2-6749-B0AA-F6776A96C2D1}" type="datetimeFigureOut">
              <a:rPr lang="en-US" smtClean="0"/>
              <a:t>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81D4F-9F96-9A40-8A2C-D4C9F286485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8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7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E4FE9C9F-28F2-6749-B0AA-F6776A96C2D1}" type="datetimeFigureOut">
              <a:rPr lang="en-US" smtClean="0"/>
              <a:t>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1D381D4F-9F96-9A40-8A2C-D4C9F28648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29" r:id="rId10"/>
    <p:sldLayoutId id="2147484030" r:id="rId11"/>
    <p:sldLayoutId id="2147484031" r:id="rId12"/>
    <p:sldLayoutId id="2147484032" r:id="rId13"/>
    <p:sldLayoutId id="2147484033" r:id="rId14"/>
    <p:sldLayoutId id="2147484034" r:id="rId15"/>
    <p:sldLayoutId id="2147484035" r:id="rId16"/>
    <p:sldLayoutId id="2147484036" r:id="rId17"/>
    <p:sldLayoutId id="2147484037" r:id="rId18"/>
    <p:sldLayoutId id="2147484038" r:id="rId19"/>
    <p:sldLayoutId id="2147484039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27.emf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4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2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9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27.emf"/><Relationship Id="rId7" Type="http://schemas.openxmlformats.org/officeDocument/2006/relationships/image" Target="../media/image4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44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46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urveymonkey.com/r/RRTZPT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Statistics and Experimental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Reuben Thomas</a:t>
            </a:r>
          </a:p>
          <a:p>
            <a:r>
              <a:rPr lang="en-US" dirty="0"/>
              <a:t>Gladstone Bioinformatics Core</a:t>
            </a:r>
          </a:p>
          <a:p>
            <a:r>
              <a:rPr lang="en-US" dirty="0"/>
              <a:t>2/23/2021</a:t>
            </a:r>
          </a:p>
        </p:txBody>
      </p:sp>
    </p:spTree>
    <p:extLst>
      <p:ext uri="{BB962C8B-B14F-4D97-AF65-F5344CB8AC3E}">
        <p14:creationId xmlns:p14="http://schemas.microsoft.com/office/powerpoint/2010/main" val="1183307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Target 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subjects/units that we want base our claims/conclusions on</a:t>
            </a:r>
          </a:p>
          <a:p>
            <a:pPr lvl="1"/>
            <a:r>
              <a:rPr lang="en-US" dirty="0"/>
              <a:t>The cardiac tissue of all mice at embryonic stage E9.5</a:t>
            </a:r>
          </a:p>
          <a:p>
            <a:pPr lvl="1"/>
            <a:r>
              <a:rPr lang="en-US" dirty="0"/>
              <a:t>All children below 5 years old who are diagnosed with autism</a:t>
            </a:r>
          </a:p>
        </p:txBody>
      </p:sp>
    </p:spTree>
    <p:extLst>
      <p:ext uri="{BB962C8B-B14F-4D97-AF65-F5344CB8AC3E}">
        <p14:creationId xmlns:p14="http://schemas.microsoft.com/office/powerpoint/2010/main" val="363321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Seven pillars of statistical wisdom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Aggregation</a:t>
            </a:r>
          </a:p>
          <a:p>
            <a:r>
              <a:rPr lang="en-US" b="1" dirty="0"/>
              <a:t>Information</a:t>
            </a:r>
          </a:p>
          <a:p>
            <a:r>
              <a:rPr lang="en-US" dirty="0"/>
              <a:t>Inter-comparison</a:t>
            </a:r>
          </a:p>
          <a:p>
            <a:r>
              <a:rPr lang="en-US" dirty="0"/>
              <a:t>Likelihood</a:t>
            </a:r>
          </a:p>
          <a:p>
            <a:r>
              <a:rPr lang="en-US" dirty="0"/>
              <a:t>Regression</a:t>
            </a:r>
          </a:p>
          <a:p>
            <a:r>
              <a:rPr lang="en-US" dirty="0"/>
              <a:t>Residuals</a:t>
            </a:r>
          </a:p>
          <a:p>
            <a:r>
              <a:rPr lang="en-US" dirty="0"/>
              <a:t>Experimental design</a:t>
            </a:r>
          </a:p>
        </p:txBody>
      </p:sp>
      <p:pic>
        <p:nvPicPr>
          <p:cNvPr id="4" name="Picture 3" descr="1920px-Seven_Pillars_2008_e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4" y="2247232"/>
            <a:ext cx="5113794" cy="24317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23902" y="4732118"/>
            <a:ext cx="5159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commons.wikimedia.org</a:t>
            </a:r>
            <a:r>
              <a:rPr lang="en-US" sz="1400" dirty="0"/>
              <a:t>/wiki/File:Seven_Pillars_2008_e5.jpg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4003" y="6221300"/>
            <a:ext cx="7176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Stephen M. Stigler. 2016. Seven Pillars of Statistical Wisdom. Harvard University Press</a:t>
            </a:r>
          </a:p>
        </p:txBody>
      </p:sp>
    </p:spTree>
    <p:extLst>
      <p:ext uri="{BB962C8B-B14F-4D97-AF65-F5344CB8AC3E}">
        <p14:creationId xmlns:p14="http://schemas.microsoft.com/office/powerpoint/2010/main" val="4234277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2. Information on aggregate measure</a:t>
            </a:r>
            <a:r>
              <a:rPr lang="en-US" sz="2800" dirty="0"/>
              <a:t>: rate of gain decreases with increasing sample size</a:t>
            </a:r>
          </a:p>
        </p:txBody>
      </p:sp>
      <p:pic>
        <p:nvPicPr>
          <p:cNvPr id="16" name="Content Placeholder 15" descr="Information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68245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Seven pillars of statistical wisdom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7F7F7F"/>
                </a:solidFill>
              </a:rPr>
              <a:t>Aggregation</a:t>
            </a:r>
          </a:p>
          <a:p>
            <a:r>
              <a:rPr lang="en-US" dirty="0">
                <a:solidFill>
                  <a:srgbClr val="7F7F7F"/>
                </a:solidFill>
              </a:rPr>
              <a:t>Information</a:t>
            </a:r>
          </a:p>
          <a:p>
            <a:r>
              <a:rPr lang="en-US" b="1" dirty="0"/>
              <a:t>Inter-comparison</a:t>
            </a:r>
          </a:p>
          <a:p>
            <a:r>
              <a:rPr lang="en-US" dirty="0"/>
              <a:t>Likelihood</a:t>
            </a:r>
          </a:p>
          <a:p>
            <a:r>
              <a:rPr lang="en-US" dirty="0"/>
              <a:t>Regression</a:t>
            </a:r>
          </a:p>
          <a:p>
            <a:r>
              <a:rPr lang="en-US" dirty="0"/>
              <a:t>Residuals</a:t>
            </a:r>
          </a:p>
          <a:p>
            <a:r>
              <a:rPr lang="en-US" dirty="0"/>
              <a:t>Experimental design</a:t>
            </a:r>
          </a:p>
        </p:txBody>
      </p:sp>
      <p:pic>
        <p:nvPicPr>
          <p:cNvPr id="4" name="Picture 3" descr="1920px-Seven_Pillars_2008_e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4" y="2247232"/>
            <a:ext cx="5113794" cy="24317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23902" y="4732118"/>
            <a:ext cx="5159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commons.wikimedia.org</a:t>
            </a:r>
            <a:r>
              <a:rPr lang="en-US" sz="1400" dirty="0"/>
              <a:t>/wiki/File:Seven_Pillars_2008_e5.jpg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4003" y="6221300"/>
            <a:ext cx="7176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Stephen M. Stigler. 2016. Seven Pillars of Statistical Wisdom. Harvard University Press</a:t>
            </a:r>
          </a:p>
        </p:txBody>
      </p:sp>
    </p:spTree>
    <p:extLst>
      <p:ext uri="{BB962C8B-B14F-4D97-AF65-F5344CB8AC3E}">
        <p14:creationId xmlns:p14="http://schemas.microsoft.com/office/powerpoint/2010/main" val="4234277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3. Inter-comparison</a:t>
            </a:r>
            <a:r>
              <a:rPr lang="en-US" sz="2800" dirty="0"/>
              <a:t>: with limited data can make conclusions applicable to larger target 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197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Is gene differentially expressed between the two developmental time-points?</a:t>
            </a:r>
          </a:p>
        </p:txBody>
      </p:sp>
      <p:pic>
        <p:nvPicPr>
          <p:cNvPr id="4" name="Content Placeholder 3" descr="boxplot_of_gene_expression_two_timepoint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20103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Convince a skeptic: Repeat this experiment 1000 times </a:t>
            </a:r>
          </a:p>
        </p:txBody>
      </p:sp>
      <p:pic>
        <p:nvPicPr>
          <p:cNvPr id="6" name="Content Placeholder 5" descr="HistogramRepeat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58528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Central limit theorem allows us to estimate the variation of the location of the distribution </a:t>
            </a:r>
          </a:p>
        </p:txBody>
      </p:sp>
      <p:pic>
        <p:nvPicPr>
          <p:cNvPr id="4" name="Content Placeholder 3" descr="ThreeDistributions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782" b="-40782"/>
          <a:stretch>
            <a:fillRect/>
          </a:stretch>
        </p:blipFill>
        <p:spPr/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120667"/>
              </p:ext>
            </p:extLst>
          </p:nvPr>
        </p:nvGraphicFramePr>
        <p:xfrm>
          <a:off x="1504950" y="2143125"/>
          <a:ext cx="1536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6" name="Equation" r:id="rId4" imgW="1536700" imgH="431800" progId="Equation.3">
                  <p:embed/>
                </p:oleObj>
              </mc:Choice>
              <mc:Fallback>
                <p:oleObj name="Equation" r:id="rId4" imgW="15367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04950" y="2143125"/>
                        <a:ext cx="15367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179520"/>
              </p:ext>
            </p:extLst>
          </p:nvPr>
        </p:nvGraphicFramePr>
        <p:xfrm>
          <a:off x="5802313" y="2143125"/>
          <a:ext cx="232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7" name="Equation" r:id="rId6" imgW="2324100" imgH="431800" progId="Equation.3">
                  <p:embed/>
                </p:oleObj>
              </mc:Choice>
              <mc:Fallback>
                <p:oleObj name="Equation" r:id="rId6" imgW="23241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02313" y="2143125"/>
                        <a:ext cx="23241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6159722"/>
              </p:ext>
            </p:extLst>
          </p:nvPr>
        </p:nvGraphicFramePr>
        <p:xfrm>
          <a:off x="3929063" y="2143125"/>
          <a:ext cx="147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8" name="Equation" r:id="rId8" imgW="1473200" imgH="431800" progId="Equation.3">
                  <p:embed/>
                </p:oleObj>
              </mc:Choice>
              <mc:Fallback>
                <p:oleObj name="Equation" r:id="rId8" imgW="14732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29063" y="2143125"/>
                        <a:ext cx="1473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9329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Two conclusions from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Conclusion 1</a:t>
            </a:r>
            <a:r>
              <a:rPr lang="en-US" dirty="0"/>
              <a:t>: The difference is interesting, biologically meaningful </a:t>
            </a:r>
            <a:r>
              <a:rPr lang="mr-IN" dirty="0"/>
              <a:t>–</a:t>
            </a:r>
            <a:r>
              <a:rPr lang="en-US" dirty="0"/>
              <a:t> PI happy, start writing manuscript, plan further experiments.</a:t>
            </a:r>
          </a:p>
          <a:p>
            <a:r>
              <a:rPr lang="en-US" i="1" dirty="0"/>
              <a:t>Conclusion 2</a:t>
            </a:r>
            <a:r>
              <a:rPr lang="en-US" dirty="0"/>
              <a:t>: Skeptical viewpoint, there is no difference, or unable to conclude that there is one </a:t>
            </a:r>
            <a:r>
              <a:rPr lang="mr-IN" dirty="0"/>
              <a:t>–</a:t>
            </a:r>
            <a:r>
              <a:rPr lang="en-US" dirty="0"/>
              <a:t> back to the drawing board.</a:t>
            </a:r>
          </a:p>
          <a:p>
            <a:r>
              <a:rPr lang="en-US" dirty="0"/>
              <a:t>All statistical hypothesis testing is based on the latter the skeptical viewpoint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2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Theoretical distribution of difference in means under the skeptical view-point/Null hypothesis</a:t>
            </a:r>
          </a:p>
        </p:txBody>
      </p:sp>
      <p:pic>
        <p:nvPicPr>
          <p:cNvPr id="8" name="Content Placeholder 7" descr="Null_Z_Distribution_sd_14_n_4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/>
      </p:pic>
      <p:sp>
        <p:nvSpPr>
          <p:cNvPr id="9" name="TextBox 8"/>
          <p:cNvSpPr txBox="1"/>
          <p:nvPr/>
        </p:nvSpPr>
        <p:spPr>
          <a:xfrm>
            <a:off x="2682190" y="6018281"/>
            <a:ext cx="2360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Type I error </a:t>
            </a:r>
            <a:r>
              <a:rPr lang="en-US" dirty="0"/>
              <a:t>and p-value</a:t>
            </a:r>
          </a:p>
        </p:txBody>
      </p:sp>
    </p:spTree>
    <p:extLst>
      <p:ext uri="{BB962C8B-B14F-4D97-AF65-F5344CB8AC3E}">
        <p14:creationId xmlns:p14="http://schemas.microsoft.com/office/powerpoint/2010/main" val="32313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Historical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Ibn</a:t>
            </a:r>
            <a:r>
              <a:rPr lang="en-US" dirty="0"/>
              <a:t> </a:t>
            </a:r>
            <a:r>
              <a:rPr lang="en-US" dirty="0" err="1"/>
              <a:t>Sina</a:t>
            </a:r>
            <a:r>
              <a:rPr lang="en-US" dirty="0"/>
              <a:t> </a:t>
            </a:r>
          </a:p>
        </p:txBody>
      </p:sp>
      <p:pic>
        <p:nvPicPr>
          <p:cNvPr id="8" name="Content Placeholder 7" descr="220px-Avicenna_Portrait_on_Silver_Vase_-_Museum_at_BuAli_Sina_(Avicenna)_Mausoleum_-_Hamadan_-_Western_Iran_(7423560860)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67" r="-15667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Ronald Fisher </a:t>
            </a:r>
          </a:p>
        </p:txBody>
      </p:sp>
      <p:pic>
        <p:nvPicPr>
          <p:cNvPr id="11" name="Content Placeholder 10" descr="RonaldFisher.jp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42" r="-15742"/>
          <a:stretch>
            <a:fillRect/>
          </a:stretch>
        </p:blipFill>
        <p:spPr/>
      </p:pic>
      <p:sp>
        <p:nvSpPr>
          <p:cNvPr id="9" name="TextBox 8"/>
          <p:cNvSpPr txBox="1"/>
          <p:nvPr/>
        </p:nvSpPr>
        <p:spPr>
          <a:xfrm>
            <a:off x="0" y="6613024"/>
            <a:ext cx="78919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https://</a:t>
            </a:r>
            <a:r>
              <a:rPr lang="en-US" sz="800" dirty="0" err="1"/>
              <a:t>en.wikipedia.org</a:t>
            </a:r>
            <a:r>
              <a:rPr lang="en-US" sz="800" dirty="0"/>
              <a:t>/wiki/Avicenna#/media/File:Avicenna_Portrait_on_Silver_Vase_-_</a:t>
            </a:r>
            <a:r>
              <a:rPr lang="en-US" sz="800" dirty="0" err="1"/>
              <a:t>Museum_at_BuAli_Sina</a:t>
            </a:r>
            <a:r>
              <a:rPr lang="en-US" sz="800" dirty="0"/>
              <a:t>_(Avicenna)_Mausoleum_-_Hamadan_-_</a:t>
            </a:r>
            <a:r>
              <a:rPr lang="en-US" sz="800" dirty="0" err="1"/>
              <a:t>Western_Iran</a:t>
            </a:r>
            <a:r>
              <a:rPr lang="en-US" sz="800" dirty="0"/>
              <a:t>_(7423560860).jpg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844" y="6416842"/>
            <a:ext cx="26725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http://</a:t>
            </a:r>
            <a:r>
              <a:rPr lang="en-US" sz="800" dirty="0" err="1"/>
              <a:t>www.newworldencyclopedia.org</a:t>
            </a:r>
            <a:r>
              <a:rPr lang="en-US" sz="800" dirty="0"/>
              <a:t>/entry/</a:t>
            </a:r>
            <a:r>
              <a:rPr lang="en-US" sz="800" dirty="0" err="1"/>
              <a:t>Ronald_Fisher</a:t>
            </a:r>
            <a:endParaRPr 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1042143" y="5940562"/>
            <a:ext cx="312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 C.E., Cannon of Medicine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50232" y="5924702"/>
            <a:ext cx="3180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1920 CE, Design of Experiments</a:t>
            </a:r>
          </a:p>
        </p:txBody>
      </p:sp>
    </p:spTree>
    <p:extLst>
      <p:ext uri="{BB962C8B-B14F-4D97-AF65-F5344CB8AC3E}">
        <p14:creationId xmlns:p14="http://schemas.microsoft.com/office/powerpoint/2010/main" val="3396279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Alter underlying variation</a:t>
            </a:r>
          </a:p>
        </p:txBody>
      </p:sp>
      <p:pic>
        <p:nvPicPr>
          <p:cNvPr id="14" name="Content Placeholder 13" descr="Null_Z_Distribution_sd_24_n_4.pdf"/>
          <p:cNvPicPr>
            <a:picLocks noGrp="1" noChangeAspect="1"/>
          </p:cNvPicPr>
          <p:nvPr>
            <p:ph sz="half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857" r="-42857"/>
          <a:stretch>
            <a:fillRect/>
          </a:stretch>
        </p:blipFill>
        <p:spPr>
          <a:xfrm>
            <a:off x="2276061" y="2473158"/>
            <a:ext cx="4555202" cy="2452801"/>
          </a:xfrm>
        </p:spPr>
      </p:pic>
      <p:pic>
        <p:nvPicPr>
          <p:cNvPr id="15" name="Content Placeholder 14" descr="Null_Z_Distribution_sd_4_n_4.pdf"/>
          <p:cNvPicPr>
            <a:picLocks noGrp="1" noChangeAspect="1"/>
          </p:cNvPicPr>
          <p:nvPr>
            <p:ph sz="half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857" r="-42857"/>
          <a:stretch>
            <a:fillRect/>
          </a:stretch>
        </p:blipFill>
        <p:spPr>
          <a:xfrm>
            <a:off x="5126404" y="2473158"/>
            <a:ext cx="4512217" cy="2429655"/>
          </a:xfrm>
        </p:spPr>
      </p:pic>
      <p:pic>
        <p:nvPicPr>
          <p:cNvPr id="13" name="Content Placeholder 12" descr="Null_Z_Distribution_sd_14_n_4.pdf"/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869" b="-6869"/>
          <a:stretch>
            <a:fillRect/>
          </a:stretch>
        </p:blipFill>
        <p:spPr>
          <a:xfrm>
            <a:off x="360936" y="2267169"/>
            <a:ext cx="2441074" cy="2776417"/>
          </a:xfrm>
        </p:spPr>
      </p:pic>
      <p:sp>
        <p:nvSpPr>
          <p:cNvPr id="16" name="TextBox 15"/>
          <p:cNvSpPr txBox="1"/>
          <p:nvPr/>
        </p:nvSpPr>
        <p:spPr>
          <a:xfrm>
            <a:off x="1443769" y="2053757"/>
            <a:ext cx="71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sd</a:t>
            </a:r>
            <a:r>
              <a:rPr lang="en-US" dirty="0"/>
              <a:t>=14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64384" y="2104194"/>
            <a:ext cx="722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sd</a:t>
            </a:r>
            <a:r>
              <a:rPr lang="en-US" dirty="0"/>
              <a:t>=24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89516" y="2103826"/>
            <a:ext cx="613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sd</a:t>
            </a:r>
            <a:r>
              <a:rPr lang="en-US" dirty="0"/>
              <a:t>=4</a:t>
            </a:r>
          </a:p>
        </p:txBody>
      </p:sp>
    </p:spTree>
    <p:extLst>
      <p:ext uri="{BB962C8B-B14F-4D97-AF65-F5344CB8AC3E}">
        <p14:creationId xmlns:p14="http://schemas.microsoft.com/office/powerpoint/2010/main" val="2834631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Alter the number of replicates</a:t>
            </a:r>
          </a:p>
        </p:txBody>
      </p:sp>
      <p:pic>
        <p:nvPicPr>
          <p:cNvPr id="7" name="Picture 6" descr="Null_Z_Distribution_sd_14_n_4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4" y="2025984"/>
            <a:ext cx="2973805" cy="2973805"/>
          </a:xfrm>
          <a:prstGeom prst="rect">
            <a:avLst/>
          </a:prstGeom>
        </p:spPr>
      </p:pic>
      <p:pic>
        <p:nvPicPr>
          <p:cNvPr id="10" name="Picture 9" descr="Null_Z_Distribution_sd_14_n_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245" y="2013284"/>
            <a:ext cx="2986505" cy="2986505"/>
          </a:xfrm>
          <a:prstGeom prst="rect">
            <a:avLst/>
          </a:prstGeom>
        </p:spPr>
      </p:pic>
      <p:pic>
        <p:nvPicPr>
          <p:cNvPr id="11" name="Picture 10" descr="Null_Z_Distribution_sd_14_n_15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854" y="2013284"/>
            <a:ext cx="2946399" cy="294639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43769" y="1684425"/>
            <a:ext cx="54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7327" y="1684425"/>
            <a:ext cx="54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63833" y="1679077"/>
            <a:ext cx="653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n=15</a:t>
            </a:r>
          </a:p>
        </p:txBody>
      </p:sp>
    </p:spTree>
    <p:extLst>
      <p:ext uri="{BB962C8B-B14F-4D97-AF65-F5344CB8AC3E}">
        <p14:creationId xmlns:p14="http://schemas.microsoft.com/office/powerpoint/2010/main" val="3294403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Power to detect a difference of means of -15</a:t>
            </a:r>
          </a:p>
        </p:txBody>
      </p:sp>
      <p:pic>
        <p:nvPicPr>
          <p:cNvPr id="6" name="Content Placeholder 5" descr="MeanDiff_-15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/>
      </p:pic>
      <p:sp>
        <p:nvSpPr>
          <p:cNvPr id="7" name="TextBox 6"/>
          <p:cNvSpPr txBox="1"/>
          <p:nvPr/>
        </p:nvSpPr>
        <p:spPr>
          <a:xfrm>
            <a:off x="2682190" y="6018281"/>
            <a:ext cx="2434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Type I</a:t>
            </a:r>
            <a:r>
              <a:rPr lang="en-US" dirty="0"/>
              <a:t>  and </a:t>
            </a:r>
            <a:r>
              <a:rPr lang="en-US" dirty="0">
                <a:solidFill>
                  <a:srgbClr val="0000FF"/>
                </a:solidFill>
              </a:rPr>
              <a:t>Type II </a:t>
            </a:r>
            <a:r>
              <a:rPr lang="en-US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637147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Power to detect varying levels of difference in mean differences</a:t>
            </a:r>
          </a:p>
        </p:txBody>
      </p:sp>
      <p:pic>
        <p:nvPicPr>
          <p:cNvPr id="4" name="Picture 3" descr="MeanDiff_-15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1790"/>
            <a:ext cx="3047999" cy="3047999"/>
          </a:xfrm>
          <a:prstGeom prst="rect">
            <a:avLst/>
          </a:prstGeom>
        </p:spPr>
      </p:pic>
      <p:pic>
        <p:nvPicPr>
          <p:cNvPr id="5" name="Picture 4" descr="MeanDiff_-5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2" y="1951791"/>
            <a:ext cx="3047998" cy="3047998"/>
          </a:xfrm>
          <a:prstGeom prst="rect">
            <a:avLst/>
          </a:prstGeom>
        </p:spPr>
      </p:pic>
      <p:pic>
        <p:nvPicPr>
          <p:cNvPr id="6" name="Picture 5" descr="MeanDiff_-25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739" y="1951790"/>
            <a:ext cx="3047999" cy="30479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8632" y="1617584"/>
            <a:ext cx="1597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diff = -15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42085" y="1582458"/>
            <a:ext cx="160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diff = -25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83663" y="1617584"/>
            <a:ext cx="14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diff = -5</a:t>
            </a:r>
          </a:p>
        </p:txBody>
      </p:sp>
    </p:spTree>
    <p:extLst>
      <p:ext uri="{BB962C8B-B14F-4D97-AF65-F5344CB8AC3E}">
        <p14:creationId xmlns:p14="http://schemas.microsoft.com/office/powerpoint/2010/main" val="93728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Terminology for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Response variables, predictor variables</a:t>
            </a:r>
          </a:p>
          <a:p>
            <a:r>
              <a:rPr lang="en-US" dirty="0"/>
              <a:t>Type of variable: Continuous and categorical</a:t>
            </a:r>
          </a:p>
          <a:p>
            <a:pPr lvl="1"/>
            <a:r>
              <a:rPr lang="en-US" dirty="0"/>
              <a:t>What are the variables whose association we are interested in estimating?</a:t>
            </a:r>
          </a:p>
          <a:p>
            <a:pPr lvl="1"/>
            <a:r>
              <a:rPr lang="en-US" dirty="0"/>
              <a:t>What types are these variables?</a:t>
            </a:r>
          </a:p>
        </p:txBody>
      </p:sp>
    </p:spTree>
    <p:extLst>
      <p:ext uri="{BB962C8B-B14F-4D97-AF65-F5344CB8AC3E}">
        <p14:creationId xmlns:p14="http://schemas.microsoft.com/office/powerpoint/2010/main" val="2823478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Z/T-statistic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659935"/>
              </p:ext>
            </p:extLst>
          </p:nvPr>
        </p:nvGraphicFramePr>
        <p:xfrm>
          <a:off x="1397342" y="2423361"/>
          <a:ext cx="6830671" cy="2322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3" name="Equation" r:id="rId3" imgW="1905000" imgH="647700" progId="Equation.3">
                  <p:embed/>
                </p:oleObj>
              </mc:Choice>
              <mc:Fallback>
                <p:oleObj name="Equation" r:id="rId3" imgW="1905000" imgH="647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7342" y="2423361"/>
                        <a:ext cx="6830671" cy="23224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192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T-statistic and sampling distribution</a:t>
            </a:r>
          </a:p>
        </p:txBody>
      </p:sp>
      <p:pic>
        <p:nvPicPr>
          <p:cNvPr id="4" name="Content Placeholder 3" descr="Histogram_of_t-statistic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>
          <a:xfrm>
            <a:off x="85584" y="1454410"/>
            <a:ext cx="9743383" cy="5403590"/>
          </a:xfrm>
        </p:spPr>
      </p:pic>
    </p:spTree>
    <p:extLst>
      <p:ext uri="{BB962C8B-B14F-4D97-AF65-F5344CB8AC3E}">
        <p14:creationId xmlns:p14="http://schemas.microsoft.com/office/powerpoint/2010/main" val="1963537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Continuous response and categorical predictor</a:t>
            </a:r>
          </a:p>
        </p:txBody>
      </p:sp>
      <p:pic>
        <p:nvPicPr>
          <p:cNvPr id="6" name="Content Placeholder 5" descr="OneWayAnova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/>
      </p:pic>
      <p:sp>
        <p:nvSpPr>
          <p:cNvPr id="3" name="TextBox 2"/>
          <p:cNvSpPr txBox="1"/>
          <p:nvPr/>
        </p:nvSpPr>
        <p:spPr>
          <a:xfrm>
            <a:off x="2713805" y="5858040"/>
            <a:ext cx="389997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Y: gene expression</a:t>
            </a:r>
          </a:p>
          <a:p>
            <a:r>
              <a:rPr lang="en-US" sz="1600" dirty="0">
                <a:solidFill>
                  <a:srgbClr val="FF0000"/>
                </a:solidFill>
              </a:rPr>
              <a:t>X: development time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One-way ANOVA </a:t>
            </a:r>
            <a:r>
              <a:rPr lang="mr-IN" sz="2400" dirty="0">
                <a:solidFill>
                  <a:srgbClr val="FF0000"/>
                </a:solidFill>
              </a:rPr>
              <a:t>–</a:t>
            </a:r>
            <a:r>
              <a:rPr lang="en-US" sz="2400" dirty="0">
                <a:solidFill>
                  <a:srgbClr val="FF0000"/>
                </a:solidFill>
              </a:rPr>
              <a:t> F-statistics</a:t>
            </a:r>
          </a:p>
        </p:txBody>
      </p:sp>
    </p:spTree>
    <p:extLst>
      <p:ext uri="{BB962C8B-B14F-4D97-AF65-F5344CB8AC3E}">
        <p14:creationId xmlns:p14="http://schemas.microsoft.com/office/powerpoint/2010/main" val="1556750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Two categorical variables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3878414"/>
              </p:ext>
            </p:extLst>
          </p:nvPr>
        </p:nvGraphicFramePr>
        <p:xfrm>
          <a:off x="914400" y="2216401"/>
          <a:ext cx="7313613" cy="29037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7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78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679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TGF-b signaling pathway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in TGF-b signaling pathway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7901">
                <a:tc>
                  <a:txBody>
                    <a:bodyPr/>
                    <a:lstStyle/>
                    <a:p>
                      <a:r>
                        <a:rPr lang="en-US" dirty="0"/>
                        <a:t>Differentially</a:t>
                      </a:r>
                      <a:r>
                        <a:rPr lang="en-US" baseline="0" dirty="0"/>
                        <a:t> expressed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7901">
                <a:tc>
                  <a:txBody>
                    <a:bodyPr/>
                    <a:lstStyle/>
                    <a:p>
                      <a:r>
                        <a:rPr lang="en-US" dirty="0"/>
                        <a:t>Not differential expressed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18920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87579" y="5414210"/>
            <a:ext cx="41472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Y1: gene differentially expressed or not</a:t>
            </a:r>
          </a:p>
          <a:p>
            <a:r>
              <a:rPr lang="en-US" dirty="0"/>
              <a:t>Y2: gene in TGF-b signaling pathway or not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Odds ratio, Chi-square statistics</a:t>
            </a:r>
          </a:p>
        </p:txBody>
      </p:sp>
    </p:spTree>
    <p:extLst>
      <p:ext uri="{BB962C8B-B14F-4D97-AF65-F5344CB8AC3E}">
        <p14:creationId xmlns:p14="http://schemas.microsoft.com/office/powerpoint/2010/main" val="1706704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Continuous response with a categorical variable</a:t>
            </a:r>
          </a:p>
        </p:txBody>
      </p:sp>
      <p:pic>
        <p:nvPicPr>
          <p:cNvPr id="6" name="Content Placeholder 5" descr="Km_plot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713" r="-27713"/>
          <a:stretch>
            <a:fillRect/>
          </a:stretch>
        </p:blipFill>
        <p:spPr/>
      </p:pic>
      <p:sp>
        <p:nvSpPr>
          <p:cNvPr id="7" name="TextBox 6"/>
          <p:cNvSpPr txBox="1"/>
          <p:nvPr/>
        </p:nvSpPr>
        <p:spPr>
          <a:xfrm>
            <a:off x="2967789" y="5844674"/>
            <a:ext cx="32654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Y: survival time in years</a:t>
            </a:r>
          </a:p>
          <a:p>
            <a:r>
              <a:rPr lang="en-US" dirty="0"/>
              <a:t>X: Gene signature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Hazard ratio, </a:t>
            </a:r>
            <a:r>
              <a:rPr lang="en-US" sz="2400" dirty="0" err="1">
                <a:solidFill>
                  <a:srgbClr val="FF0000"/>
                </a:solidFill>
              </a:rPr>
              <a:t>logrank</a:t>
            </a:r>
            <a:r>
              <a:rPr lang="en-US" sz="2400" dirty="0">
                <a:solidFill>
                  <a:srgbClr val="FF0000"/>
                </a:solidFill>
              </a:rPr>
              <a:t>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55373" y="1365806"/>
            <a:ext cx="4724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https://</a:t>
            </a:r>
            <a:r>
              <a:rPr lang="en-US" sz="1600" dirty="0" err="1"/>
              <a:t>commons.wikimedia.org</a:t>
            </a:r>
            <a:r>
              <a:rPr lang="en-US" sz="1600" dirty="0"/>
              <a:t>/wiki/</a:t>
            </a:r>
            <a:r>
              <a:rPr lang="en-US" sz="1600" dirty="0" err="1"/>
              <a:t>File:Km_plot.jpg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78951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18E30-AA92-1E4C-BDBA-1B0601D3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Motivation for use of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6E711-0E15-064D-B5D5-D65C0D275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would like to </a:t>
            </a:r>
            <a:r>
              <a:rPr lang="en-US" u="sng" dirty="0"/>
              <a:t>make scientific claims that are</a:t>
            </a:r>
            <a:r>
              <a:rPr lang="en-US" dirty="0"/>
              <a:t> as </a:t>
            </a:r>
            <a:r>
              <a:rPr lang="en-US" b="1" dirty="0"/>
              <a:t>generalizable</a:t>
            </a:r>
            <a:r>
              <a:rPr lang="en-US" dirty="0"/>
              <a:t> as possible</a:t>
            </a:r>
          </a:p>
          <a:p>
            <a:r>
              <a:rPr lang="en-US" dirty="0"/>
              <a:t>However,</a:t>
            </a:r>
          </a:p>
          <a:p>
            <a:pPr lvl="1"/>
            <a:r>
              <a:rPr lang="en-US" u="sng" dirty="0"/>
              <a:t>Empirical data</a:t>
            </a:r>
            <a:r>
              <a:rPr lang="en-US" dirty="0"/>
              <a:t> are inherently </a:t>
            </a:r>
            <a:r>
              <a:rPr lang="en-US" u="sng" dirty="0"/>
              <a:t>noisy</a:t>
            </a:r>
          </a:p>
          <a:p>
            <a:pPr lvl="1"/>
            <a:r>
              <a:rPr lang="en-US" u="sng" dirty="0"/>
              <a:t>Resources</a:t>
            </a:r>
            <a:r>
              <a:rPr lang="en-US" dirty="0"/>
              <a:t> are </a:t>
            </a:r>
            <a:r>
              <a:rPr lang="en-US" u="sng" dirty="0"/>
              <a:t>limited</a:t>
            </a:r>
          </a:p>
          <a:p>
            <a:r>
              <a:rPr lang="en-US" dirty="0"/>
              <a:t>Enter </a:t>
            </a:r>
            <a:r>
              <a:rPr lang="en-US" b="1" dirty="0"/>
              <a:t>Statistics!</a:t>
            </a:r>
          </a:p>
        </p:txBody>
      </p:sp>
    </p:spTree>
    <p:extLst>
      <p:ext uri="{BB962C8B-B14F-4D97-AF65-F5344CB8AC3E}">
        <p14:creationId xmlns:p14="http://schemas.microsoft.com/office/powerpoint/2010/main" val="177002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Continuous response against a continuous variable</a:t>
            </a:r>
          </a:p>
        </p:txBody>
      </p:sp>
      <p:pic>
        <p:nvPicPr>
          <p:cNvPr id="4" name="Content Placeholder 3" descr="Regression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3368842" y="5831305"/>
            <a:ext cx="30018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Y: Child’s height</a:t>
            </a:r>
          </a:p>
          <a:p>
            <a:r>
              <a:rPr lang="en-US" dirty="0"/>
              <a:t>X: Parent’s height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Slope,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9883756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Seven pillars of statistical wisdom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7F7F7F"/>
                </a:solidFill>
              </a:rPr>
              <a:t>Aggregation</a:t>
            </a:r>
          </a:p>
          <a:p>
            <a:r>
              <a:rPr lang="en-US" dirty="0">
                <a:solidFill>
                  <a:srgbClr val="7F7F7F"/>
                </a:solidFill>
              </a:rPr>
              <a:t>Information</a:t>
            </a:r>
          </a:p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Inter-comparison</a:t>
            </a:r>
          </a:p>
          <a:p>
            <a:r>
              <a:rPr lang="en-US" b="1" dirty="0"/>
              <a:t>Likelihood</a:t>
            </a:r>
          </a:p>
          <a:p>
            <a:r>
              <a:rPr lang="en-US" dirty="0"/>
              <a:t>Regression</a:t>
            </a:r>
          </a:p>
          <a:p>
            <a:r>
              <a:rPr lang="en-US" dirty="0"/>
              <a:t>Residuals</a:t>
            </a:r>
          </a:p>
          <a:p>
            <a:r>
              <a:rPr lang="en-US" dirty="0"/>
              <a:t>Experimental design</a:t>
            </a:r>
          </a:p>
        </p:txBody>
      </p:sp>
      <p:pic>
        <p:nvPicPr>
          <p:cNvPr id="4" name="Picture 3" descr="1920px-Seven_Pillars_2008_e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4" y="2247232"/>
            <a:ext cx="5113794" cy="24317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23902" y="4732118"/>
            <a:ext cx="5159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commons.wikimedia.org</a:t>
            </a:r>
            <a:r>
              <a:rPr lang="en-US" sz="1400" dirty="0"/>
              <a:t>/wiki/File:Seven_Pillars_2008_e5.jpg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4003" y="6221300"/>
            <a:ext cx="7176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Stephen M. Stigler. 2016. Seven Pillars of Statistical Wisdom. Harvard University Press</a:t>
            </a:r>
          </a:p>
        </p:txBody>
      </p:sp>
    </p:spTree>
    <p:extLst>
      <p:ext uri="{BB962C8B-B14F-4D97-AF65-F5344CB8AC3E}">
        <p14:creationId xmlns:p14="http://schemas.microsoft.com/office/powerpoint/2010/main" val="39517568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4. Likelihood</a:t>
            </a:r>
            <a:r>
              <a:rPr lang="en-US" sz="2800" dirty="0"/>
              <a:t>: model variation in the location of data using probability</a:t>
            </a:r>
          </a:p>
        </p:txBody>
      </p:sp>
      <p:pic>
        <p:nvPicPr>
          <p:cNvPr id="4" name="Content Placeholder 3" descr="ThreeDistributions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0782" b="-40782"/>
          <a:stretch>
            <a:fillRect/>
          </a:stretch>
        </p:blipFill>
        <p:spPr/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605228"/>
              </p:ext>
            </p:extLst>
          </p:nvPr>
        </p:nvGraphicFramePr>
        <p:xfrm>
          <a:off x="1504950" y="2143125"/>
          <a:ext cx="1536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4" name="Equation" r:id="rId4" imgW="1536700" imgH="431800" progId="Equation.3">
                  <p:embed/>
                </p:oleObj>
              </mc:Choice>
              <mc:Fallback>
                <p:oleObj name="Equation" r:id="rId4" imgW="15367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04950" y="2143125"/>
                        <a:ext cx="15367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076932"/>
              </p:ext>
            </p:extLst>
          </p:nvPr>
        </p:nvGraphicFramePr>
        <p:xfrm>
          <a:off x="5802313" y="2143125"/>
          <a:ext cx="232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5" name="Equation" r:id="rId6" imgW="2324100" imgH="431800" progId="Equation.3">
                  <p:embed/>
                </p:oleObj>
              </mc:Choice>
              <mc:Fallback>
                <p:oleObj name="Equation" r:id="rId6" imgW="23241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02313" y="2143125"/>
                        <a:ext cx="23241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323493"/>
              </p:ext>
            </p:extLst>
          </p:nvPr>
        </p:nvGraphicFramePr>
        <p:xfrm>
          <a:off x="3929063" y="2143125"/>
          <a:ext cx="147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" name="Equation" r:id="rId8" imgW="1473200" imgH="431800" progId="Equation.3">
                  <p:embed/>
                </p:oleObj>
              </mc:Choice>
              <mc:Fallback>
                <p:oleObj name="Equation" r:id="rId8" imgW="14732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29063" y="2143125"/>
                        <a:ext cx="1473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82200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Testing for differences in expression of multiple genes</a:t>
            </a:r>
          </a:p>
        </p:txBody>
      </p:sp>
      <p:pic>
        <p:nvPicPr>
          <p:cNvPr id="4" name="Content Placeholder 3" descr="Multiple_test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309" r="-36309"/>
          <a:stretch>
            <a:fillRect/>
          </a:stretch>
        </p:blipFill>
        <p:spPr>
          <a:xfrm>
            <a:off x="-176587" y="1371600"/>
            <a:ext cx="9892700" cy="5486400"/>
          </a:xfrm>
        </p:spPr>
      </p:pic>
    </p:spTree>
    <p:extLst>
      <p:ext uri="{BB962C8B-B14F-4D97-AF65-F5344CB8AC3E}">
        <p14:creationId xmlns:p14="http://schemas.microsoft.com/office/powerpoint/2010/main" val="1111790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Density</a:t>
            </a:r>
          </a:p>
        </p:txBody>
      </p:sp>
      <p:pic>
        <p:nvPicPr>
          <p:cNvPr id="9" name="Content Placeholder 8" descr="Null_Z_Distribution_sd_14_n_4.pd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" r="680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Distribution</a:t>
            </a:r>
          </a:p>
        </p:txBody>
      </p:sp>
      <p:pic>
        <p:nvPicPr>
          <p:cNvPr id="10" name="Content Placeholder 9" descr="cdf.pdf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" r="70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732848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Look at distribution of p-values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real differences</a:t>
            </a:r>
          </a:p>
        </p:txBody>
      </p:sp>
      <p:pic>
        <p:nvPicPr>
          <p:cNvPr id="7" name="Content Placeholder 6" descr="NullpValueDistribution.pd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449" b="-15449"/>
          <a:stretch>
            <a:fillRect/>
          </a:stretch>
        </p:blipFill>
        <p:spPr/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Possible differences</a:t>
            </a:r>
          </a:p>
        </p:txBody>
      </p:sp>
      <p:pic>
        <p:nvPicPr>
          <p:cNvPr id="8" name="Content Placeholder 7" descr="pValueDistributionWSign.pdf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449" b="-15449"/>
          <a:stretch>
            <a:fillRect/>
          </a:stretch>
        </p:blipFill>
        <p:spPr/>
      </p:pic>
      <p:sp>
        <p:nvSpPr>
          <p:cNvPr id="9" name="TextBox 8"/>
          <p:cNvSpPr txBox="1"/>
          <p:nvPr/>
        </p:nvSpPr>
        <p:spPr>
          <a:xfrm>
            <a:off x="1130167" y="5975684"/>
            <a:ext cx="7032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Multiple testing procedures: Holm, </a:t>
            </a:r>
            <a:r>
              <a:rPr lang="en-US" sz="2400" dirty="0" err="1">
                <a:solidFill>
                  <a:srgbClr val="FF0000"/>
                </a:solidFill>
              </a:rPr>
              <a:t>Benjamini</a:t>
            </a:r>
            <a:r>
              <a:rPr lang="en-US" sz="2400" dirty="0">
                <a:solidFill>
                  <a:srgbClr val="FF0000"/>
                </a:solidFill>
              </a:rPr>
              <a:t>-Hochberg</a:t>
            </a:r>
          </a:p>
        </p:txBody>
      </p:sp>
    </p:spTree>
    <p:extLst>
      <p:ext uri="{BB962C8B-B14F-4D97-AF65-F5344CB8AC3E}">
        <p14:creationId xmlns:p14="http://schemas.microsoft.com/office/powerpoint/2010/main" val="36450623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Seven pillars of statistical wisdom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7F7F7F"/>
                </a:solidFill>
              </a:rPr>
              <a:t>Aggregation</a:t>
            </a:r>
          </a:p>
          <a:p>
            <a:r>
              <a:rPr lang="en-US" dirty="0">
                <a:solidFill>
                  <a:srgbClr val="7F7F7F"/>
                </a:solidFill>
              </a:rPr>
              <a:t>Information</a:t>
            </a:r>
          </a:p>
          <a:p>
            <a:r>
              <a:rPr lang="en-US" dirty="0">
                <a:solidFill>
                  <a:srgbClr val="7F7F7F"/>
                </a:solidFill>
              </a:rPr>
              <a:t>Inter-comparison</a:t>
            </a:r>
          </a:p>
          <a:p>
            <a:r>
              <a:rPr lang="en-US" dirty="0">
                <a:solidFill>
                  <a:srgbClr val="7F7F7F"/>
                </a:solidFill>
              </a:rPr>
              <a:t>Likelihood</a:t>
            </a:r>
          </a:p>
          <a:p>
            <a:r>
              <a:rPr lang="en-US" b="1" dirty="0"/>
              <a:t>Regression</a:t>
            </a:r>
          </a:p>
          <a:p>
            <a:r>
              <a:rPr lang="en-US" dirty="0"/>
              <a:t>Residuals</a:t>
            </a:r>
          </a:p>
          <a:p>
            <a:r>
              <a:rPr lang="en-US" dirty="0"/>
              <a:t>Experimental design</a:t>
            </a:r>
          </a:p>
        </p:txBody>
      </p:sp>
      <p:pic>
        <p:nvPicPr>
          <p:cNvPr id="4" name="Picture 3" descr="1920px-Seven_Pillars_2008_e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4" y="2247232"/>
            <a:ext cx="5113794" cy="24317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23902" y="4732118"/>
            <a:ext cx="5159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commons.wikimedia.org</a:t>
            </a:r>
            <a:r>
              <a:rPr lang="en-US" sz="1400" dirty="0"/>
              <a:t>/wiki/File:Seven_Pillars_2008_e5.jpg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4003" y="6221300"/>
            <a:ext cx="7176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Stephen M. Stigler. 2016. Seven Pillars of Statistical Wisdom. Harvard University Press</a:t>
            </a:r>
          </a:p>
        </p:txBody>
      </p:sp>
    </p:spTree>
    <p:extLst>
      <p:ext uri="{BB962C8B-B14F-4D97-AF65-F5344CB8AC3E}">
        <p14:creationId xmlns:p14="http://schemas.microsoft.com/office/powerpoint/2010/main" val="39517568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5827" y="2860841"/>
            <a:ext cx="81110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 have no faith in anything short of actual measurement and the Rule of Three </a:t>
            </a:r>
          </a:p>
          <a:p>
            <a:r>
              <a:rPr lang="en-US" sz="2000" dirty="0"/>
              <a:t>												</a:t>
            </a:r>
            <a:r>
              <a:rPr lang="mr-IN" sz="2000" dirty="0"/>
              <a:t>–</a:t>
            </a:r>
            <a:r>
              <a:rPr lang="en-US" sz="2000" dirty="0"/>
              <a:t> Charles Darwin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685931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Rule of three</a:t>
            </a:r>
          </a:p>
        </p:txBody>
      </p:sp>
      <p:pic>
        <p:nvPicPr>
          <p:cNvPr id="4" name="Content Placeholder 3" descr="RuleOfThree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009" r="-440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9373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5. Regression</a:t>
            </a:r>
            <a:r>
              <a:rPr lang="en-US" sz="2800" dirty="0"/>
              <a:t>: associate multiple (noisy) factors with each other</a:t>
            </a:r>
          </a:p>
        </p:txBody>
      </p:sp>
      <p:pic>
        <p:nvPicPr>
          <p:cNvPr id="4" name="Content Placeholder 3" descr="Regression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507608" y="6162843"/>
            <a:ext cx="838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Tall parents tend to have shorter children while tall children tend to have shorter parents </a:t>
            </a:r>
          </a:p>
        </p:txBody>
      </p:sp>
    </p:spTree>
    <p:extLst>
      <p:ext uri="{BB962C8B-B14F-4D97-AF65-F5344CB8AC3E}">
        <p14:creationId xmlns:p14="http://schemas.microsoft.com/office/powerpoint/2010/main" val="196993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onnidi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84348"/>
          </a:xfrm>
          <a:prstGeom prst="rect">
            <a:avLst/>
          </a:prstGeom>
        </p:spPr>
      </p:pic>
      <p:pic>
        <p:nvPicPr>
          <p:cNvPr id="6" name="Picture 5" descr="IonnidisRe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6388100"/>
            <a:ext cx="37592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021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Seven pillars of statistical wisdom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7F7F7F"/>
                </a:solidFill>
              </a:rPr>
              <a:t>Aggregation</a:t>
            </a:r>
          </a:p>
          <a:p>
            <a:r>
              <a:rPr lang="en-US" dirty="0">
                <a:solidFill>
                  <a:srgbClr val="7F7F7F"/>
                </a:solidFill>
              </a:rPr>
              <a:t>Information</a:t>
            </a:r>
          </a:p>
          <a:p>
            <a:r>
              <a:rPr lang="en-US" dirty="0">
                <a:solidFill>
                  <a:srgbClr val="7F7F7F"/>
                </a:solidFill>
              </a:rPr>
              <a:t>Inter-comparison</a:t>
            </a:r>
          </a:p>
          <a:p>
            <a:r>
              <a:rPr lang="en-US" dirty="0">
                <a:solidFill>
                  <a:srgbClr val="7F7F7F"/>
                </a:solidFill>
              </a:rPr>
              <a:t>Likelihood</a:t>
            </a:r>
          </a:p>
          <a:p>
            <a:r>
              <a:rPr lang="en-US" dirty="0">
                <a:solidFill>
                  <a:srgbClr val="7F7F7F"/>
                </a:solidFill>
              </a:rPr>
              <a:t>Regression</a:t>
            </a:r>
          </a:p>
          <a:p>
            <a:r>
              <a:rPr lang="en-US" b="1" dirty="0"/>
              <a:t>Residuals</a:t>
            </a:r>
          </a:p>
          <a:p>
            <a:r>
              <a:rPr lang="en-US" dirty="0"/>
              <a:t>Experimental design</a:t>
            </a:r>
          </a:p>
        </p:txBody>
      </p:sp>
      <p:pic>
        <p:nvPicPr>
          <p:cNvPr id="4" name="Picture 3" descr="1920px-Seven_Pillars_2008_e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4" y="2247232"/>
            <a:ext cx="5113794" cy="24317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23902" y="4732118"/>
            <a:ext cx="5159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commons.wikimedia.org</a:t>
            </a:r>
            <a:r>
              <a:rPr lang="en-US" sz="1400" dirty="0"/>
              <a:t>/wiki/File:Seven_Pillars_2008_e5.jpg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4003" y="6221300"/>
            <a:ext cx="7176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Stephen M. Stigler. 2016. Seven Pillars of Statistical Wisdom. Harvard University Press</a:t>
            </a:r>
          </a:p>
        </p:txBody>
      </p:sp>
    </p:spTree>
    <p:extLst>
      <p:ext uri="{BB962C8B-B14F-4D97-AF65-F5344CB8AC3E}">
        <p14:creationId xmlns:p14="http://schemas.microsoft.com/office/powerpoint/2010/main" val="42839474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7. Residual: </a:t>
            </a:r>
            <a:r>
              <a:rPr lang="en-US" sz="2800" dirty="0"/>
              <a:t>Variation left over after we have captured the known effects</a:t>
            </a:r>
          </a:p>
        </p:txBody>
      </p:sp>
      <p:pic>
        <p:nvPicPr>
          <p:cNvPr id="5" name="Content Placeholder 4" descr="OneWayAnovaWMeanLine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17678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Residual: Predicted - Observed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model</a:t>
            </a:r>
          </a:p>
        </p:txBody>
      </p:sp>
      <p:pic>
        <p:nvPicPr>
          <p:cNvPr id="9" name="Content Placeholder 8" descr="ResidualOneWayANOVAData.pdf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329" b="-10329"/>
          <a:stretch>
            <a:fillRect/>
          </a:stretch>
        </p:blipFill>
        <p:spPr/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Mean model</a:t>
            </a:r>
          </a:p>
        </p:txBody>
      </p:sp>
      <p:pic>
        <p:nvPicPr>
          <p:cNvPr id="10" name="Content Placeholder 9" descr="ResidualNullOneWayANOVAData.pdf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329" b="-103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590529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Predict child’s height from parent’s height</a:t>
            </a:r>
          </a:p>
        </p:txBody>
      </p:sp>
      <p:pic>
        <p:nvPicPr>
          <p:cNvPr id="3" name="Content Placeholder 2" descr="RegressionTight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803061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Distribution of error in predicting child’s height</a:t>
            </a:r>
          </a:p>
        </p:txBody>
      </p:sp>
      <p:pic>
        <p:nvPicPr>
          <p:cNvPr id="4" name="Content Placeholder 3" descr="DistributionOfResidual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640961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Seven pillars of statistical wisdom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7F7F7F"/>
                </a:solidFill>
              </a:rPr>
              <a:t>Aggregation</a:t>
            </a:r>
          </a:p>
          <a:p>
            <a:r>
              <a:rPr lang="en-US" dirty="0">
                <a:solidFill>
                  <a:srgbClr val="7F7F7F"/>
                </a:solidFill>
              </a:rPr>
              <a:t>Information</a:t>
            </a:r>
          </a:p>
          <a:p>
            <a:r>
              <a:rPr lang="en-US" dirty="0">
                <a:solidFill>
                  <a:srgbClr val="7F7F7F"/>
                </a:solidFill>
              </a:rPr>
              <a:t>Inter-comparison</a:t>
            </a:r>
          </a:p>
          <a:p>
            <a:r>
              <a:rPr lang="en-US" dirty="0">
                <a:solidFill>
                  <a:srgbClr val="7F7F7F"/>
                </a:solidFill>
              </a:rPr>
              <a:t>Likelihood</a:t>
            </a:r>
          </a:p>
          <a:p>
            <a:r>
              <a:rPr lang="en-US" dirty="0">
                <a:solidFill>
                  <a:srgbClr val="7F7F7F"/>
                </a:solidFill>
              </a:rPr>
              <a:t>Regression</a:t>
            </a:r>
          </a:p>
          <a:p>
            <a:r>
              <a:rPr lang="en-US" dirty="0">
                <a:solidFill>
                  <a:srgbClr val="7F7F7F"/>
                </a:solidFill>
              </a:rPr>
              <a:t>Residuals</a:t>
            </a:r>
          </a:p>
          <a:p>
            <a:r>
              <a:rPr lang="en-US" sz="2800" b="1" dirty="0"/>
              <a:t>Experimental design</a:t>
            </a:r>
          </a:p>
        </p:txBody>
      </p:sp>
      <p:pic>
        <p:nvPicPr>
          <p:cNvPr id="4" name="Picture 3" descr="1920px-Seven_Pillars_2008_e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4" y="2247232"/>
            <a:ext cx="5113794" cy="24317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23902" y="4732118"/>
            <a:ext cx="5159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commons.wikimedia.org</a:t>
            </a:r>
            <a:r>
              <a:rPr lang="en-US" sz="1400" dirty="0"/>
              <a:t>/wiki/File:Seven_Pillars_2008_e5.jpg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4003" y="6221300"/>
            <a:ext cx="7176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Stephen M. Stigler. 2016. Seven Pillars of Statistical Wisdom. Harvard University Press</a:t>
            </a:r>
          </a:p>
        </p:txBody>
      </p:sp>
    </p:spTree>
    <p:extLst>
      <p:ext uri="{BB962C8B-B14F-4D97-AF65-F5344CB8AC3E}">
        <p14:creationId xmlns:p14="http://schemas.microsoft.com/office/powerpoint/2010/main" val="8585087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7. Design</a:t>
            </a:r>
            <a:r>
              <a:rPr lang="en-US" sz="2800" dirty="0"/>
              <a:t>: Capture effects of interest and avoid unwanted variation</a:t>
            </a:r>
            <a:r>
              <a:rPr lang="en-US" sz="2800" b="1" dirty="0"/>
              <a:t> </a:t>
            </a:r>
            <a:r>
              <a:rPr lang="en-US" sz="28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Identify the response and variable(</a:t>
            </a:r>
            <a:r>
              <a:rPr lang="en-US" b="1" dirty="0"/>
              <a:t>S</a:t>
            </a:r>
            <a:r>
              <a:rPr lang="en-US" dirty="0"/>
              <a:t>) of interest </a:t>
            </a:r>
          </a:p>
          <a:p>
            <a:r>
              <a:rPr lang="en-US" dirty="0"/>
              <a:t>Identify target population that you want to base your claims on</a:t>
            </a:r>
          </a:p>
          <a:p>
            <a:r>
              <a:rPr lang="en-US" dirty="0"/>
              <a:t>Identify factors that affect the response of interest</a:t>
            </a:r>
          </a:p>
          <a:p>
            <a:r>
              <a:rPr lang="en-US" dirty="0"/>
              <a:t> Choose samples from target population</a:t>
            </a:r>
          </a:p>
          <a:p>
            <a:r>
              <a:rPr lang="en-US" sz="3200" b="1" dirty="0"/>
              <a:t>Randomly </a:t>
            </a:r>
            <a:r>
              <a:rPr lang="en-US" dirty="0"/>
              <a:t>assign samples across different levels of factors affecting response </a:t>
            </a:r>
          </a:p>
          <a:p>
            <a:r>
              <a:rPr lang="en-US" sz="3200" b="1" dirty="0"/>
              <a:t>Block out</a:t>
            </a:r>
            <a:r>
              <a:rPr lang="en-US" sz="3600" b="1" dirty="0"/>
              <a:t> </a:t>
            </a:r>
            <a:r>
              <a:rPr lang="en-US" dirty="0"/>
              <a:t>variation that is not of interest by randomly assigning to levels of factors within a block</a:t>
            </a:r>
          </a:p>
        </p:txBody>
      </p:sp>
    </p:spTree>
    <p:extLst>
      <p:ext uri="{BB962C8B-B14F-4D97-AF65-F5344CB8AC3E}">
        <p14:creationId xmlns:p14="http://schemas.microsoft.com/office/powerpoint/2010/main" val="3319804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Which is better? Design 1 or Design 2?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9264004"/>
              </p:ext>
            </p:extLst>
          </p:nvPr>
        </p:nvGraphicFramePr>
        <p:xfrm>
          <a:off x="914400" y="1735138"/>
          <a:ext cx="7313613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7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78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 1 </a:t>
                      </a:r>
                      <a:r>
                        <a:rPr lang="mr-IN" dirty="0"/>
                        <a:t>–</a:t>
                      </a:r>
                      <a:r>
                        <a:rPr lang="en-US" dirty="0"/>
                        <a:t> Sample prep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Design 2 </a:t>
                      </a:r>
                      <a:r>
                        <a:rPr lang="mr-IN" dirty="0"/>
                        <a:t>–</a:t>
                      </a:r>
                      <a:r>
                        <a:rPr lang="en-US" dirty="0"/>
                        <a:t> Sample prep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Sample_1_E9.5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 9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, 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Jan 11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, 2019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Sample_2_E9.5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Jan 9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, 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Jan 9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, 2019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Sample_3_E9.5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Jan 9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, 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Jan 11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, 2019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Sample_4_E9.5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Jan 9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, 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Jan 9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, 2019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Sample_1_E11.5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Jan 11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, 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Jan 11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, 2019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Sample_2_E11.5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Jan 11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, 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Jan 9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, 2019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Sample_3_E11.5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Jan 11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, 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Jan 11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, 2019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Sample_4_E11.5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Jan 11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, 2019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Jan 9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, 2019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7698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Which is better? Design 1 or Design 2?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2563127"/>
              </p:ext>
            </p:extLst>
          </p:nvPr>
        </p:nvGraphicFramePr>
        <p:xfrm>
          <a:off x="914400" y="1735138"/>
          <a:ext cx="731361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7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78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 1 </a:t>
                      </a:r>
                      <a:r>
                        <a:rPr lang="mr-IN" dirty="0"/>
                        <a:t>–</a:t>
                      </a:r>
                      <a:r>
                        <a:rPr lang="en-US" dirty="0"/>
                        <a:t> 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Design 2  - 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Sample_1_E9.5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Sample_2_E9.5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Sample_3_E9.5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Sample_4_E9.5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Sample_1_E11.5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Sample_2_E11.5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Sample_3_E11.5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Sample_4_E11.5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1750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Which is better? Design 1 or Design 2?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7456498"/>
              </p:ext>
            </p:extLst>
          </p:nvPr>
        </p:nvGraphicFramePr>
        <p:xfrm>
          <a:off x="914400" y="1735138"/>
          <a:ext cx="7313613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7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78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 1 </a:t>
                      </a:r>
                      <a:r>
                        <a:rPr lang="mr-IN" dirty="0"/>
                        <a:t>–</a:t>
                      </a:r>
                      <a:r>
                        <a:rPr lang="en-US" dirty="0"/>
                        <a:t> Sample prep date and</a:t>
                      </a:r>
                      <a:r>
                        <a:rPr lang="en-US" baseline="0" dirty="0"/>
                        <a:t> Gender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Design 2 </a:t>
                      </a:r>
                      <a:r>
                        <a:rPr lang="mr-IN" dirty="0"/>
                        <a:t>–</a:t>
                      </a:r>
                      <a:r>
                        <a:rPr lang="en-US" dirty="0"/>
                        <a:t> Sample prep date and 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Sample_1_E9.5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Jan 11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, Male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Jan 11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, Male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Sample_2_E9.5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Jan 9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, 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Jan 9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, Male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Sample_3_E9.5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Jan 11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, 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Jan 11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, Female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Sample_4_E9.5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Jan 9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, 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Jan 9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, Female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Sample_1_E11.5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Jan 11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, 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Jan 11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, Male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Sample_2_E11.5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Jan 9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, 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Jan 9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, Male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Sample_3_E11.5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Jan 11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, 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Jan 11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, Female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Sample_4_E11.5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Jan 9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, Female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Jan 9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, Female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7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thical Science talk FINAL_Sub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84"/>
            <a:ext cx="9144000" cy="5143500"/>
          </a:xfrm>
          <a:prstGeom prst="rect">
            <a:avLst/>
          </a:prstGeom>
        </p:spPr>
      </p:pic>
      <p:pic>
        <p:nvPicPr>
          <p:cNvPr id="5" name="Picture 4" descr="Mullan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733" y="5165584"/>
            <a:ext cx="5440947" cy="17520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5639650"/>
            <a:ext cx="455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Thanks: Kevin </a:t>
            </a:r>
            <a:r>
              <a:rPr lang="en-US" dirty="0" err="1"/>
              <a:t>Mullane</a:t>
            </a:r>
            <a:endParaRPr lang="en-US" dirty="0"/>
          </a:p>
          <a:p>
            <a:r>
              <a:rPr lang="en-US" dirty="0"/>
              <a:t>Director, Corporate Liaison &amp; Ventures</a:t>
            </a:r>
          </a:p>
          <a:p>
            <a:r>
              <a:rPr lang="en-US" dirty="0"/>
              <a:t>Corporate Ventures and Translation</a:t>
            </a:r>
          </a:p>
          <a:p>
            <a:r>
              <a:rPr lang="en-US" dirty="0"/>
              <a:t>Gladstone Institutes</a:t>
            </a:r>
          </a:p>
        </p:txBody>
      </p:sp>
    </p:spTree>
    <p:extLst>
      <p:ext uri="{BB962C8B-B14F-4D97-AF65-F5344CB8AC3E}">
        <p14:creationId xmlns:p14="http://schemas.microsoft.com/office/powerpoint/2010/main" val="39805746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How many </a:t>
            </a:r>
            <a:r>
              <a:rPr lang="en-US" sz="2800" i="1" dirty="0"/>
              <a:t>n</a:t>
            </a:r>
            <a:r>
              <a:rPr lang="en-US" sz="2800" dirty="0"/>
              <a:t>? What do we need to perform statistical power calculations?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the experimental design?</a:t>
            </a:r>
          </a:p>
          <a:p>
            <a:r>
              <a:rPr lang="en-US" dirty="0"/>
              <a:t>Identify parameters of interest given experimental design </a:t>
            </a:r>
            <a:r>
              <a:rPr lang="mr-IN" dirty="0"/>
              <a:t>–</a:t>
            </a:r>
            <a:r>
              <a:rPr lang="en-US" dirty="0"/>
              <a:t> two variables models to more complex multivariate designs</a:t>
            </a:r>
          </a:p>
          <a:p>
            <a:r>
              <a:rPr lang="en-US" dirty="0"/>
              <a:t>Test statistic for the parameters of interest</a:t>
            </a:r>
          </a:p>
          <a:p>
            <a:r>
              <a:rPr lang="en-US" dirty="0"/>
              <a:t>Estimates of variation and correlation between variables of interest </a:t>
            </a:r>
            <a:r>
              <a:rPr lang="mr-IN" dirty="0"/>
              <a:t>–</a:t>
            </a:r>
            <a:r>
              <a:rPr lang="en-US" dirty="0"/>
              <a:t> use pilot data or publicly available data</a:t>
            </a:r>
          </a:p>
          <a:p>
            <a:r>
              <a:rPr lang="en-US" dirty="0"/>
              <a:t>Sampling distribution of this test statistic</a:t>
            </a:r>
          </a:p>
          <a:p>
            <a:pPr lvl="1"/>
            <a:r>
              <a:rPr lang="en-US" dirty="0"/>
              <a:t>Check assumptions for the validity of the sampling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900023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Genotype and development time effect on gene expression</a:t>
            </a:r>
          </a:p>
        </p:txBody>
      </p:sp>
      <p:pic>
        <p:nvPicPr>
          <p:cNvPr id="4" name="Content Placeholder 3" descr="PCA_Plot_Sample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137" r="-12137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6296526" y="3031254"/>
            <a:ext cx="640219" cy="58477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E11.5</a:t>
            </a:r>
          </a:p>
          <a:p>
            <a:r>
              <a:rPr lang="en-US" sz="1600" dirty="0"/>
              <a:t>E9.5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96525" y="3820699"/>
            <a:ext cx="1216527" cy="584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KO</a:t>
            </a:r>
          </a:p>
          <a:p>
            <a:r>
              <a:rPr lang="en-US" sz="1600" dirty="0"/>
              <a:t>WT</a:t>
            </a:r>
          </a:p>
        </p:txBody>
      </p:sp>
    </p:spTree>
    <p:extLst>
      <p:ext uri="{BB962C8B-B14F-4D97-AF65-F5344CB8AC3E}">
        <p14:creationId xmlns:p14="http://schemas.microsoft.com/office/powerpoint/2010/main" val="12205095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Cellular reprogramming efficiency as a function of </a:t>
            </a:r>
            <a:r>
              <a:rPr lang="en-US" sz="2800" dirty="0" err="1"/>
              <a:t>Wnt</a:t>
            </a:r>
            <a:r>
              <a:rPr lang="en-US" sz="2800" dirty="0"/>
              <a:t> and Bmp levels</a:t>
            </a:r>
          </a:p>
        </p:txBody>
      </p:sp>
      <p:pic>
        <p:nvPicPr>
          <p:cNvPr id="4" name="Content Placeholder 3" descr="contour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>
          <a:xfrm>
            <a:off x="0" y="1371600"/>
            <a:ext cx="9020248" cy="5002546"/>
          </a:xfrm>
        </p:spPr>
      </p:pic>
    </p:spTree>
    <p:extLst>
      <p:ext uri="{BB962C8B-B14F-4D97-AF65-F5344CB8AC3E}">
        <p14:creationId xmlns:p14="http://schemas.microsoft.com/office/powerpoint/2010/main" val="716023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Genotype effect on gene expression</a:t>
            </a:r>
          </a:p>
        </p:txBody>
      </p:sp>
      <p:pic>
        <p:nvPicPr>
          <p:cNvPr id="4" name="Content Placeholder 3" descr="PCAPlotSample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81" r="-17881"/>
          <a:stretch>
            <a:fillRect/>
          </a:stretch>
        </p:blipFill>
        <p:spPr/>
      </p:pic>
      <p:sp>
        <p:nvSpPr>
          <p:cNvPr id="6" name="Rectangle 5"/>
          <p:cNvSpPr/>
          <p:nvPr/>
        </p:nvSpPr>
        <p:spPr>
          <a:xfrm>
            <a:off x="6243053" y="3462420"/>
            <a:ext cx="914400" cy="10427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596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Litter effect dominates the variation</a:t>
            </a:r>
          </a:p>
        </p:txBody>
      </p:sp>
      <p:pic>
        <p:nvPicPr>
          <p:cNvPr id="4" name="Content Placeholder 3" descr="PCAPlotSamples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81" r="-178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593230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Plate design: Response over time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Before treatment with drug</a:t>
            </a:r>
          </a:p>
        </p:txBody>
      </p:sp>
      <p:pic>
        <p:nvPicPr>
          <p:cNvPr id="11" name="Content Placeholder 10" descr="12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671" b="-19671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After treatment with drug</a:t>
            </a:r>
          </a:p>
        </p:txBody>
      </p:sp>
      <p:sp>
        <p:nvSpPr>
          <p:cNvPr id="13" name="Oval 12"/>
          <p:cNvSpPr/>
          <p:nvPr/>
        </p:nvSpPr>
        <p:spPr>
          <a:xfrm>
            <a:off x="1296737" y="4498449"/>
            <a:ext cx="641684" cy="65505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077433" y="4503801"/>
            <a:ext cx="641684" cy="65505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52777" y="4503801"/>
            <a:ext cx="641684" cy="65505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633473" y="4509153"/>
            <a:ext cx="641684" cy="65505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296737" y="6416842"/>
            <a:ext cx="441158" cy="44115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296737" y="3763188"/>
            <a:ext cx="641684" cy="6550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077433" y="3763188"/>
            <a:ext cx="641684" cy="6550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52777" y="3763188"/>
            <a:ext cx="641684" cy="6550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633473" y="3763188"/>
            <a:ext cx="641684" cy="6550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296737" y="5871409"/>
            <a:ext cx="441158" cy="44115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296737" y="5350042"/>
            <a:ext cx="441158" cy="441158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850173" y="538996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drug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836809" y="5943235"/>
            <a:ext cx="103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dose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62194" y="6488668"/>
            <a:ext cx="1113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dose</a:t>
            </a:r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" name="Content Placeholder 10" descr="1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671" b="-19671"/>
          <a:stretch>
            <a:fillRect/>
          </a:stretch>
        </p:blipFill>
        <p:spPr>
          <a:xfrm>
            <a:off x="4659127" y="2180227"/>
            <a:ext cx="3566160" cy="3616325"/>
          </a:xfrm>
          <a:prstGeom prst="rect">
            <a:avLst/>
          </a:prstGeom>
        </p:spPr>
      </p:pic>
      <p:sp>
        <p:nvSpPr>
          <p:cNvPr id="30" name="Oval 29"/>
          <p:cNvSpPr/>
          <p:nvPr/>
        </p:nvSpPr>
        <p:spPr>
          <a:xfrm>
            <a:off x="5058497" y="4503801"/>
            <a:ext cx="641684" cy="65505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839193" y="4509153"/>
            <a:ext cx="641684" cy="65505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614537" y="4509153"/>
            <a:ext cx="641684" cy="65505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395233" y="4514505"/>
            <a:ext cx="641684" cy="65505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058497" y="3768540"/>
            <a:ext cx="641684" cy="6550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839193" y="3768540"/>
            <a:ext cx="641684" cy="6550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14537" y="3768540"/>
            <a:ext cx="641684" cy="6550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395233" y="3768540"/>
            <a:ext cx="641684" cy="6550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744255" y="6416842"/>
            <a:ext cx="4083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http://</a:t>
            </a:r>
            <a:r>
              <a:rPr lang="en-US" sz="1600" dirty="0" err="1"/>
              <a:t>www.cellsignet.com</a:t>
            </a:r>
            <a:r>
              <a:rPr lang="en-US" sz="1600" dirty="0"/>
              <a:t>/media/plates/12.jpg</a:t>
            </a:r>
          </a:p>
        </p:txBody>
      </p:sp>
    </p:spTree>
    <p:extLst>
      <p:ext uri="{BB962C8B-B14F-4D97-AF65-F5344CB8AC3E}">
        <p14:creationId xmlns:p14="http://schemas.microsoft.com/office/powerpoint/2010/main" val="4888134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Gene expression association: smaller effect size</a:t>
            </a:r>
          </a:p>
        </p:txBody>
      </p:sp>
      <p:pic>
        <p:nvPicPr>
          <p:cNvPr id="9" name="Content Placeholder 8" descr="LongitudinalBoxPlot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41694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Longitudinal data design</a:t>
            </a:r>
          </a:p>
        </p:txBody>
      </p:sp>
      <p:pic>
        <p:nvPicPr>
          <p:cNvPr id="4" name="Content Placeholder 3" descr="LongitudinalLinePlot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352029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scRNA-seq</a:t>
            </a:r>
            <a:r>
              <a:rPr lang="en-US" sz="2800" dirty="0"/>
              <a:t> data for 3  conditions</a:t>
            </a:r>
          </a:p>
        </p:txBody>
      </p:sp>
      <p:pic>
        <p:nvPicPr>
          <p:cNvPr id="4" name="Content Placeholder 3" descr="tsne_e11_e12_h6_nUMI_percentMito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/>
      </p:pic>
      <p:sp>
        <p:nvSpPr>
          <p:cNvPr id="3" name="Rectangle 2"/>
          <p:cNvSpPr/>
          <p:nvPr/>
        </p:nvSpPr>
        <p:spPr>
          <a:xfrm>
            <a:off x="6309894" y="3261895"/>
            <a:ext cx="280737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524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/>
              <a:t>scRNA-seq</a:t>
            </a:r>
            <a:r>
              <a:rPr lang="en-US" sz="2800" dirty="0"/>
              <a:t> data for 3  conditions</a:t>
            </a:r>
          </a:p>
        </p:txBody>
      </p:sp>
      <p:pic>
        <p:nvPicPr>
          <p:cNvPr id="4" name="Content Placeholder 3" descr="tsne_e11_e12_h6_nUMI_percentMito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6309938" y="3355458"/>
            <a:ext cx="415498" cy="57708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dirty="0" err="1"/>
              <a:t>Mut</a:t>
            </a:r>
            <a:endParaRPr lang="en-US" sz="1050" dirty="0"/>
          </a:p>
          <a:p>
            <a:r>
              <a:rPr lang="en-US" sz="1050" dirty="0"/>
              <a:t>WT</a:t>
            </a:r>
          </a:p>
          <a:p>
            <a:r>
              <a:rPr lang="en-US" sz="1050" dirty="0"/>
              <a:t>WT</a:t>
            </a:r>
          </a:p>
        </p:txBody>
      </p:sp>
    </p:spTree>
    <p:extLst>
      <p:ext uri="{BB962C8B-B14F-4D97-AF65-F5344CB8AC3E}">
        <p14:creationId xmlns:p14="http://schemas.microsoft.com/office/powerpoint/2010/main" val="276375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2975-E57B-7C44-9281-0A4FAA611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FADCF-045D-B147-A275-329CEB7E2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</a:t>
            </a:r>
            <a:r>
              <a:rPr lang="en-US" u="sng" dirty="0"/>
              <a:t>basic introduction</a:t>
            </a:r>
            <a:r>
              <a:rPr lang="en-US" dirty="0"/>
              <a:t> to concepts underpinning </a:t>
            </a:r>
            <a:r>
              <a:rPr lang="en-US" u="sng" dirty="0"/>
              <a:t>statistics</a:t>
            </a:r>
            <a:r>
              <a:rPr lang="en-US" dirty="0"/>
              <a:t> and </a:t>
            </a:r>
            <a:r>
              <a:rPr lang="en-US" u="sng" dirty="0"/>
              <a:t>experimental design</a:t>
            </a:r>
          </a:p>
          <a:p>
            <a:r>
              <a:rPr lang="en-US" dirty="0"/>
              <a:t>Goal is to get you thinking a little deeper about the data you want to generate and use to make claims about</a:t>
            </a:r>
          </a:p>
          <a:p>
            <a:r>
              <a:rPr lang="en-US" dirty="0"/>
              <a:t>No prerequisites</a:t>
            </a:r>
          </a:p>
          <a:p>
            <a:r>
              <a:rPr lang="en-US" dirty="0"/>
              <a:t>Please interrupt with questions and comments!</a:t>
            </a:r>
          </a:p>
        </p:txBody>
      </p:sp>
    </p:spTree>
    <p:extLst>
      <p:ext uri="{BB962C8B-B14F-4D97-AF65-F5344CB8AC3E}">
        <p14:creationId xmlns:p14="http://schemas.microsoft.com/office/powerpoint/2010/main" val="27851128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tchEffectsInScRNA-seq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"/>
            <a:ext cx="9144000" cy="683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05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Confounding in </a:t>
            </a:r>
            <a:r>
              <a:rPr lang="en-US" sz="2800" dirty="0" err="1"/>
              <a:t>scRNA-seq</a:t>
            </a:r>
            <a:r>
              <a:rPr lang="en-US" sz="2800" dirty="0"/>
              <a:t> data is a big problem</a:t>
            </a:r>
          </a:p>
        </p:txBody>
      </p:sp>
      <p:pic>
        <p:nvPicPr>
          <p:cNvPr id="3" name="Picture 2" descr="scRNA-seqConfound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3600"/>
            <a:ext cx="9144000" cy="25665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5957974"/>
            <a:ext cx="886082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Hicks, S. C., Townes, F. W., </a:t>
            </a:r>
            <a:r>
              <a:rPr lang="en-US" sz="1600" dirty="0" err="1"/>
              <a:t>Teng</a:t>
            </a:r>
            <a:r>
              <a:rPr lang="en-US" sz="1600" dirty="0"/>
              <a:t>, M. &amp; Irizarry, R. A. Missing data and technical variability in single-cell </a:t>
            </a:r>
          </a:p>
          <a:p>
            <a:r>
              <a:rPr lang="en-US" sz="1600" dirty="0"/>
              <a:t>RNA-sequencing experiments.  Preprint available </a:t>
            </a:r>
            <a:r>
              <a:rPr lang="en-US" sz="1600" dirty="0" err="1"/>
              <a:t>from:https</a:t>
            </a:r>
            <a:r>
              <a:rPr lang="en-US" sz="1600" dirty="0"/>
              <a:t>://</a:t>
            </a:r>
            <a:r>
              <a:rPr lang="en-US" sz="1600" dirty="0" err="1"/>
              <a:t>doi.org</a:t>
            </a:r>
            <a:r>
              <a:rPr lang="en-US" sz="1600" dirty="0"/>
              <a:t>/10.1093/biostatistics/kxx053 (2017).</a:t>
            </a:r>
          </a:p>
        </p:txBody>
      </p:sp>
    </p:spTree>
    <p:extLst>
      <p:ext uri="{BB962C8B-B14F-4D97-AF65-F5344CB8AC3E}">
        <p14:creationId xmlns:p14="http://schemas.microsoft.com/office/powerpoint/2010/main" val="8278110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Seven pillars of statistical wisdom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Aggregation</a:t>
            </a:r>
          </a:p>
          <a:p>
            <a:r>
              <a:rPr lang="en-US" dirty="0"/>
              <a:t>Information</a:t>
            </a:r>
          </a:p>
          <a:p>
            <a:r>
              <a:rPr lang="en-US" dirty="0"/>
              <a:t>Inter-comparison</a:t>
            </a:r>
          </a:p>
          <a:p>
            <a:r>
              <a:rPr lang="en-US" dirty="0"/>
              <a:t>Likelihood</a:t>
            </a:r>
          </a:p>
          <a:p>
            <a:r>
              <a:rPr lang="en-US" dirty="0"/>
              <a:t>Regression</a:t>
            </a:r>
          </a:p>
          <a:p>
            <a:r>
              <a:rPr lang="en-US" dirty="0"/>
              <a:t>Residuals</a:t>
            </a:r>
          </a:p>
          <a:p>
            <a:r>
              <a:rPr lang="en-US" sz="3200" dirty="0"/>
              <a:t>Experimental design</a:t>
            </a:r>
          </a:p>
        </p:txBody>
      </p:sp>
      <p:pic>
        <p:nvPicPr>
          <p:cNvPr id="4" name="Picture 3" descr="1920px-Seven_Pillars_2008_e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4" y="2247232"/>
            <a:ext cx="5113794" cy="24317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23902" y="4732118"/>
            <a:ext cx="5159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commons.wikimedia.org</a:t>
            </a:r>
            <a:r>
              <a:rPr lang="en-US" sz="1400" dirty="0"/>
              <a:t>/wiki/File:Seven_Pillars_2008_e5.jpg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4003" y="6221300"/>
            <a:ext cx="7176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Stephen M. Stigler. 2016. Seven Pillars of Statistical Wisdom. Harvard University Press</a:t>
            </a:r>
          </a:p>
        </p:txBody>
      </p:sp>
    </p:spTree>
    <p:extLst>
      <p:ext uri="{BB962C8B-B14F-4D97-AF65-F5344CB8AC3E}">
        <p14:creationId xmlns:p14="http://schemas.microsoft.com/office/powerpoint/2010/main" val="13726758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Please give us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https://www.surveymonkey.com/r/RRTZPTC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~3 min</a:t>
            </a:r>
          </a:p>
        </p:txBody>
      </p:sp>
    </p:spTree>
    <p:extLst>
      <p:ext uri="{BB962C8B-B14F-4D97-AF65-F5344CB8AC3E}">
        <p14:creationId xmlns:p14="http://schemas.microsoft.com/office/powerpoint/2010/main" val="1320988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D0055-5906-B747-85C9-85F0CB289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u="sng" dirty="0"/>
              <a:t>Experiment:</a:t>
            </a:r>
            <a:r>
              <a:rPr lang="en-US" sz="2800" dirty="0"/>
              <a:t> Gene controlling developing heart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25B544-C55B-9949-B478-20058A370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553" y="1306760"/>
            <a:ext cx="4918051" cy="555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28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Seven pillars of statistical wisdom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Aggregation</a:t>
            </a:r>
          </a:p>
          <a:p>
            <a:r>
              <a:rPr lang="en-US" dirty="0"/>
              <a:t>Information</a:t>
            </a:r>
          </a:p>
          <a:p>
            <a:r>
              <a:rPr lang="en-US" dirty="0"/>
              <a:t>Inter-comparison</a:t>
            </a:r>
          </a:p>
          <a:p>
            <a:r>
              <a:rPr lang="en-US" dirty="0"/>
              <a:t>Likelihood</a:t>
            </a:r>
          </a:p>
          <a:p>
            <a:r>
              <a:rPr lang="en-US" dirty="0"/>
              <a:t>Regression</a:t>
            </a:r>
          </a:p>
          <a:p>
            <a:r>
              <a:rPr lang="en-US" dirty="0"/>
              <a:t>Residuals</a:t>
            </a:r>
          </a:p>
          <a:p>
            <a:r>
              <a:rPr lang="en-US" sz="3200" dirty="0"/>
              <a:t>Experimental design</a:t>
            </a:r>
          </a:p>
        </p:txBody>
      </p:sp>
      <p:pic>
        <p:nvPicPr>
          <p:cNvPr id="4" name="Picture 3" descr="1920px-Seven_Pillars_2008_e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734" y="2247232"/>
            <a:ext cx="5113794" cy="24317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23902" y="4732118"/>
            <a:ext cx="5159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commons.wikimedia.org</a:t>
            </a:r>
            <a:r>
              <a:rPr lang="en-US" sz="1400" dirty="0"/>
              <a:t>/wiki/File:Seven_Pillars_2008_e5.jpg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4003" y="6221300"/>
            <a:ext cx="7176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Stephen M. Stigler. 2016. Seven Pillars of Statistical Wisdom. Harvard University Press</a:t>
            </a:r>
          </a:p>
        </p:txBody>
      </p:sp>
    </p:spTree>
    <p:extLst>
      <p:ext uri="{BB962C8B-B14F-4D97-AF65-F5344CB8AC3E}">
        <p14:creationId xmlns:p14="http://schemas.microsoft.com/office/powerpoint/2010/main" val="3351352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1. Aggregation</a:t>
            </a:r>
            <a:r>
              <a:rPr lang="en-US" sz="2400" dirty="0"/>
              <a:t>: one number to capture an entire distribution</a:t>
            </a:r>
          </a:p>
        </p:txBody>
      </p:sp>
      <p:pic>
        <p:nvPicPr>
          <p:cNvPr id="10" name="Content Placeholder 9" descr="Aggregation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157" r="-401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436862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29841</TotalTime>
  <Words>1809</Words>
  <Application>Microsoft Macintosh PowerPoint</Application>
  <PresentationFormat>On-screen Show (4:3)</PresentationFormat>
  <Paragraphs>314</Paragraphs>
  <Slides>63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Calibri</vt:lpstr>
      <vt:lpstr>Goudy Old Style</vt:lpstr>
      <vt:lpstr>Impact</vt:lpstr>
      <vt:lpstr>Rockwell</vt:lpstr>
      <vt:lpstr>Inkwell</vt:lpstr>
      <vt:lpstr>Equation</vt:lpstr>
      <vt:lpstr>Introduction to Statistics and Experimental Design</vt:lpstr>
      <vt:lpstr>Historical figures</vt:lpstr>
      <vt:lpstr>Motivation for use of Statistics</vt:lpstr>
      <vt:lpstr>PowerPoint Presentation</vt:lpstr>
      <vt:lpstr>PowerPoint Presentation</vt:lpstr>
      <vt:lpstr>About this course</vt:lpstr>
      <vt:lpstr>Experiment: Gene controlling developing heart</vt:lpstr>
      <vt:lpstr>Seven pillars of statistical wisdom</vt:lpstr>
      <vt:lpstr>1. Aggregation: one number to capture an entire distribution</vt:lpstr>
      <vt:lpstr>Target population</vt:lpstr>
      <vt:lpstr>Seven pillars of statistical wisdom</vt:lpstr>
      <vt:lpstr>2. Information on aggregate measure: rate of gain decreases with increasing sample size</vt:lpstr>
      <vt:lpstr>Seven pillars of statistical wisdom</vt:lpstr>
      <vt:lpstr>3. Inter-comparison: with limited data can make conclusions applicable to larger target population</vt:lpstr>
      <vt:lpstr>Is gene differentially expressed between the two developmental time-points?</vt:lpstr>
      <vt:lpstr>Convince a skeptic: Repeat this experiment 1000 times </vt:lpstr>
      <vt:lpstr>Central limit theorem allows us to estimate the variation of the location of the distribution </vt:lpstr>
      <vt:lpstr>Two conclusions from the data</vt:lpstr>
      <vt:lpstr>Theoretical distribution of difference in means under the skeptical view-point/Null hypothesis</vt:lpstr>
      <vt:lpstr>Alter underlying variation</vt:lpstr>
      <vt:lpstr>Alter the number of replicates</vt:lpstr>
      <vt:lpstr>Power to detect a difference of means of -15</vt:lpstr>
      <vt:lpstr>Power to detect varying levels of difference in mean differences</vt:lpstr>
      <vt:lpstr>Terminology for Hypothesis Testing</vt:lpstr>
      <vt:lpstr>Z/T-statistic</vt:lpstr>
      <vt:lpstr>T-statistic and sampling distribution</vt:lpstr>
      <vt:lpstr>Continuous response and categorical predictor</vt:lpstr>
      <vt:lpstr>Two categorical variables</vt:lpstr>
      <vt:lpstr>Continuous response with a categorical variable</vt:lpstr>
      <vt:lpstr>Continuous response against a continuous variable</vt:lpstr>
      <vt:lpstr>Seven pillars of statistical wisdom</vt:lpstr>
      <vt:lpstr>4. Likelihood: model variation in the location of data using probability</vt:lpstr>
      <vt:lpstr>Testing for differences in expression of multiple genes</vt:lpstr>
      <vt:lpstr>PowerPoint Presentation</vt:lpstr>
      <vt:lpstr>Look at distribution of p-values</vt:lpstr>
      <vt:lpstr>Seven pillars of statistical wisdom</vt:lpstr>
      <vt:lpstr>PowerPoint Presentation</vt:lpstr>
      <vt:lpstr>Rule of three</vt:lpstr>
      <vt:lpstr>5. Regression: associate multiple (noisy) factors with each other</vt:lpstr>
      <vt:lpstr>Seven pillars of statistical wisdom</vt:lpstr>
      <vt:lpstr>7. Residual: Variation left over after we have captured the known effects</vt:lpstr>
      <vt:lpstr>Residual: Predicted - Observed</vt:lpstr>
      <vt:lpstr>Predict child’s height from parent’s height</vt:lpstr>
      <vt:lpstr>Distribution of error in predicting child’s height</vt:lpstr>
      <vt:lpstr>Seven pillars of statistical wisdom</vt:lpstr>
      <vt:lpstr>7. Design: Capture effects of interest and avoid unwanted variation  </vt:lpstr>
      <vt:lpstr>Which is better? Design 1 or Design 2?</vt:lpstr>
      <vt:lpstr>Which is better? Design 1 or Design 2?</vt:lpstr>
      <vt:lpstr>Which is better? Design 1 or Design 2?</vt:lpstr>
      <vt:lpstr>How many n? What do we need to perform statistical power calculations?</vt:lpstr>
      <vt:lpstr>Genotype and development time effect on gene expression</vt:lpstr>
      <vt:lpstr>Cellular reprogramming efficiency as a function of Wnt and Bmp levels</vt:lpstr>
      <vt:lpstr>Genotype effect on gene expression</vt:lpstr>
      <vt:lpstr>Litter effect dominates the variation</vt:lpstr>
      <vt:lpstr>Plate design: Response over time</vt:lpstr>
      <vt:lpstr>Gene expression association: smaller effect size</vt:lpstr>
      <vt:lpstr>Longitudinal data design</vt:lpstr>
      <vt:lpstr>scRNA-seq data for 3  conditions</vt:lpstr>
      <vt:lpstr>scRNA-seq data for 3  conditions</vt:lpstr>
      <vt:lpstr>PowerPoint Presentation</vt:lpstr>
      <vt:lpstr>Confounding in scRNA-seq data is a big problem</vt:lpstr>
      <vt:lpstr>Seven pillars of statistical wisdom</vt:lpstr>
      <vt:lpstr>Please give us feedback</vt:lpstr>
    </vt:vector>
  </TitlesOfParts>
  <Company>J D Gladstone Institutes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Statistics and Experimental Design</dc:title>
  <dc:creator>Reuben Thomas</dc:creator>
  <cp:lastModifiedBy>Microsoft Office User</cp:lastModifiedBy>
  <cp:revision>166</cp:revision>
  <dcterms:created xsi:type="dcterms:W3CDTF">2019-02-08T22:01:19Z</dcterms:created>
  <dcterms:modified xsi:type="dcterms:W3CDTF">2022-02-17T03:11:09Z</dcterms:modified>
</cp:coreProperties>
</file>