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2"/>
  </p:notesMasterIdLst>
  <p:handoutMasterIdLst>
    <p:handoutMasterId r:id="rId83"/>
  </p:handoutMasterIdLst>
  <p:sldIdLst>
    <p:sldId id="471" r:id="rId2"/>
    <p:sldId id="829" r:id="rId3"/>
    <p:sldId id="864" r:id="rId4"/>
    <p:sldId id="865" r:id="rId5"/>
    <p:sldId id="850" r:id="rId6"/>
    <p:sldId id="663" r:id="rId7"/>
    <p:sldId id="678" r:id="rId8"/>
    <p:sldId id="677" r:id="rId9"/>
    <p:sldId id="656" r:id="rId10"/>
    <p:sldId id="662" r:id="rId11"/>
    <p:sldId id="855" r:id="rId12"/>
    <p:sldId id="657" r:id="rId13"/>
    <p:sldId id="856" r:id="rId14"/>
    <p:sldId id="661" r:id="rId15"/>
    <p:sldId id="667" r:id="rId16"/>
    <p:sldId id="637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857" r:id="rId26"/>
    <p:sldId id="443" r:id="rId27"/>
    <p:sldId id="648" r:id="rId28"/>
    <p:sldId id="649" r:id="rId29"/>
    <p:sldId id="650" r:id="rId30"/>
    <p:sldId id="858" r:id="rId31"/>
    <p:sldId id="651" r:id="rId32"/>
    <p:sldId id="652" r:id="rId33"/>
    <p:sldId id="653" r:id="rId34"/>
    <p:sldId id="654" r:id="rId35"/>
    <p:sldId id="828" r:id="rId36"/>
    <p:sldId id="655" r:id="rId37"/>
    <p:sldId id="679" r:id="rId38"/>
    <p:sldId id="859" r:id="rId39"/>
    <p:sldId id="851" r:id="rId40"/>
    <p:sldId id="852" r:id="rId41"/>
    <p:sldId id="853" r:id="rId42"/>
    <p:sldId id="854" r:id="rId43"/>
    <p:sldId id="344" r:id="rId44"/>
    <p:sldId id="844" r:id="rId45"/>
    <p:sldId id="845" r:id="rId46"/>
    <p:sldId id="846" r:id="rId47"/>
    <p:sldId id="847" r:id="rId48"/>
    <p:sldId id="848" r:id="rId49"/>
    <p:sldId id="849" r:id="rId50"/>
    <p:sldId id="860" r:id="rId51"/>
    <p:sldId id="862" r:id="rId52"/>
    <p:sldId id="281" r:id="rId53"/>
    <p:sldId id="282" r:id="rId54"/>
    <p:sldId id="831" r:id="rId55"/>
    <p:sldId id="832" r:id="rId56"/>
    <p:sldId id="671" r:id="rId57"/>
    <p:sldId id="672" r:id="rId58"/>
    <p:sldId id="830" r:id="rId59"/>
    <p:sldId id="673" r:id="rId60"/>
    <p:sldId id="674" r:id="rId61"/>
    <p:sldId id="834" r:id="rId62"/>
    <p:sldId id="676" r:id="rId63"/>
    <p:sldId id="675" r:id="rId64"/>
    <p:sldId id="658" r:id="rId65"/>
    <p:sldId id="863" r:id="rId66"/>
    <p:sldId id="669" r:id="rId67"/>
    <p:sldId id="739" r:id="rId68"/>
    <p:sldId id="740" r:id="rId69"/>
    <p:sldId id="843" r:id="rId70"/>
    <p:sldId id="842" r:id="rId71"/>
    <p:sldId id="836" r:id="rId72"/>
    <p:sldId id="837" r:id="rId73"/>
    <p:sldId id="838" r:id="rId74"/>
    <p:sldId id="839" r:id="rId75"/>
    <p:sldId id="841" r:id="rId76"/>
    <p:sldId id="840" r:id="rId77"/>
    <p:sldId id="835" r:id="rId78"/>
    <p:sldId id="827" r:id="rId79"/>
    <p:sldId id="665" r:id="rId80"/>
    <p:sldId id="65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0"/>
    <p:restoredTop sz="95451" autoAdjust="0"/>
  </p:normalViewPr>
  <p:slideViewPr>
    <p:cSldViewPr snapToGrid="0" snapToObjects="1">
      <p:cViewPr varScale="1">
        <p:scale>
          <a:sx n="202" d="100"/>
          <a:sy n="202" d="100"/>
        </p:scale>
        <p:origin x="944" y="176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8/21/23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28A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9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  <p:sldLayoutId id="21474837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 &amp; Michela </a:t>
            </a:r>
            <a:r>
              <a:rPr lang="en-US" dirty="0" err="1"/>
              <a:t>Traglia</a:t>
            </a:r>
            <a:endParaRPr lang="en-US" dirty="0"/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08/23/2023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Introduction to Statistics: </a:t>
            </a:r>
            <a:br>
              <a:rPr lang="en-US" sz="4000" u="sng" dirty="0"/>
            </a:br>
            <a:r>
              <a:rPr lang="en-US" sz="4000" u="sng" dirty="0"/>
              <a:t>Hypothesis Testing &amp; Experimental Design</a:t>
            </a:r>
            <a:br>
              <a:rPr lang="en-US" sz="4000" u="sng" dirty="0"/>
            </a:b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862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4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116751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Maternal blood pollutant,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Autism in kid,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Michela </a:t>
            </a:r>
            <a:r>
              <a:rPr lang="en-US" dirty="0" err="1"/>
              <a:t>Traglia</a:t>
            </a:r>
            <a:r>
              <a:rPr lang="en-US" dirty="0"/>
              <a:t>– Biostatistician III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53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9E7C-51D3-724D-BCDC-9699431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" y="818759"/>
            <a:ext cx="4934056" cy="5569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1DED73-2E45-2F48-8113-986434CE7E1C}"/>
              </a:ext>
            </a:extLst>
          </p:cNvPr>
          <p:cNvSpPr/>
          <p:nvPr/>
        </p:nvSpPr>
        <p:spPr>
          <a:xfrm>
            <a:off x="5503026" y="6423764"/>
            <a:ext cx="6099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https://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www.ahajournals.org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doi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epub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/10.1161/CIRCEP.108.829341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C1DF6-B27C-504D-A47E-AC5886646FE2}"/>
              </a:ext>
            </a:extLst>
          </p:cNvPr>
          <p:cNvSpPr/>
          <p:nvPr/>
        </p:nvSpPr>
        <p:spPr>
          <a:xfrm>
            <a:off x="5503026" y="3341802"/>
            <a:ext cx="5527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Poppins" pitchFamily="2" charset="77"/>
              </a:rPr>
              <a:t>Gene controlling developing 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B3CCE-9E45-D149-BBA5-37566B7B47D7}"/>
              </a:ext>
            </a:extLst>
          </p:cNvPr>
          <p:cNvSpPr/>
          <p:nvPr/>
        </p:nvSpPr>
        <p:spPr>
          <a:xfrm>
            <a:off x="178354" y="85214"/>
            <a:ext cx="5751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14A1D4"/>
                </a:solidFill>
                <a:latin typeface="Poppins" pitchFamily="2" charset="77"/>
                <a:ea typeface="Helvetica Neue Light" panose="02000403000000020004" pitchFamily="2" charset="0"/>
                <a:cs typeface="Poppins" pitchFamily="2" charset="77"/>
              </a:rPr>
              <a:t>Research question 1</a:t>
            </a:r>
            <a:endParaRPr lang="en-US" sz="4400" dirty="0">
              <a:solidFill>
                <a:srgbClr val="14A1D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53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2C7B6-6841-C255-8E03-7E4917AB5359}"/>
              </a:ext>
            </a:extLst>
          </p:cNvPr>
          <p:cNvSpPr txBox="1"/>
          <p:nvPr/>
        </p:nvSpPr>
        <p:spPr>
          <a:xfrm>
            <a:off x="9511862" y="224921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Random sampling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Target population?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Data noisy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Compare means</a:t>
            </a:r>
          </a:p>
        </p:txBody>
      </p:sp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</a:t>
            </a:r>
            <a:r>
              <a:rPr lang="en-US" sz="2800" u="sng" dirty="0"/>
              <a:t>skeptic</a:t>
            </a:r>
            <a:r>
              <a:rPr lang="en-US" sz="2800" dirty="0"/>
              <a:t>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8B6F2-FF91-52A2-218F-F1CBBF20DEDE}"/>
              </a:ext>
            </a:extLst>
          </p:cNvPr>
          <p:cNvSpPr txBox="1"/>
          <p:nvPr/>
        </p:nvSpPr>
        <p:spPr>
          <a:xfrm>
            <a:off x="609600" y="61769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Lot of work, time, money!</a:t>
            </a:r>
          </a:p>
        </p:txBody>
      </p:sp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98296"/>
              </p:ext>
            </p:extLst>
          </p:nvPr>
        </p:nvGraphicFramePr>
        <p:xfrm>
          <a:off x="8114788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4788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672C90-D575-7E75-EF2C-33CBDAB283CF}"/>
              </a:ext>
            </a:extLst>
          </p:cNvPr>
          <p:cNvSpPr txBox="1"/>
          <p:nvPr/>
        </p:nvSpPr>
        <p:spPr>
          <a:xfrm>
            <a:off x="1092200" y="55784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…if you correctly followed the prescriptions for correct experimental design!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- random sampling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2EA91-14FF-1840-8CD8-7FE826C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</a:t>
            </a:r>
            <a:r>
              <a:rPr lang="en-US" sz="3600" u="sng" dirty="0"/>
              <a:t>reproducible</a:t>
            </a:r>
            <a:r>
              <a:rPr lang="en-US" sz="3600" dirty="0"/>
              <a:t> and </a:t>
            </a:r>
            <a:r>
              <a:rPr lang="en-US" sz="3600" u="sng" dirty="0"/>
              <a:t>generalizable</a:t>
            </a:r>
            <a:r>
              <a:rPr lang="en-US" sz="3600" dirty="0"/>
              <a:t> claims using </a:t>
            </a:r>
            <a:r>
              <a:rPr lang="en-US" sz="3600" u="sng" dirty="0"/>
              <a:t>empirical/noisy</a:t>
            </a:r>
            <a:r>
              <a:rPr lang="en-US" sz="3600" dirty="0"/>
              <a:t> data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F438C63-4DB7-7CA1-6DF3-9573FD73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0" y="1809226"/>
            <a:ext cx="4862206" cy="4931218"/>
          </a:xfrm>
          <a:prstGeom prst="rect">
            <a:avLst/>
          </a:prstGeom>
        </p:spPr>
      </p:pic>
      <p:pic>
        <p:nvPicPr>
          <p:cNvPr id="5" name="Content Placeholder 3" descr="boxplot_of_gene_expression_two_timepoints.pdf">
            <a:extLst>
              <a:ext uri="{FF2B5EF4-FFF2-40B4-BE49-F238E27FC236}">
                <a16:creationId xmlns:a16="http://schemas.microsoft.com/office/drawing/2014/main" id="{5791E906-E3A5-3762-6E17-EB14B9AC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6096000" y="2643093"/>
            <a:ext cx="5766500" cy="32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540A-1001-18AA-9F30-347F54A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AD6A-715B-296D-5E34-23FD63AE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take the skeptical viewpoint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the difference of mean expressions be if there were no differences between the embryonic stages?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use the CLT to attempt to demonstrate that the skeptical viewpoint is unlikely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Skeptical viewpoint</a:t>
            </a:r>
            <a:r>
              <a:rPr lang="en-US" dirty="0"/>
              <a:t>: </a:t>
            </a:r>
            <a:r>
              <a:rPr lang="en-US" b="1" dirty="0"/>
              <a:t>Null Hypothesis </a:t>
            </a:r>
            <a:r>
              <a:rPr lang="en-US" dirty="0"/>
              <a:t>(H0)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Interesting viewpoint: </a:t>
            </a:r>
            <a:r>
              <a:rPr lang="en-US" b="1" dirty="0"/>
              <a:t>Alternate Hypothesis </a:t>
            </a:r>
            <a:r>
              <a:rPr lang="en-US" dirty="0"/>
              <a:t>(H1)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decision points to make the transition from the skeptical to interesting viewpoints – enter Type I error, p-value</a:t>
            </a:r>
          </a:p>
        </p:txBody>
      </p:sp>
    </p:spTree>
    <p:extLst>
      <p:ext uri="{BB962C8B-B14F-4D97-AF65-F5344CB8AC3E}">
        <p14:creationId xmlns:p14="http://schemas.microsoft.com/office/powerpoint/2010/main" val="386744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</a:t>
            </a:r>
            <a:r>
              <a:rPr lang="en-US" sz="2800" b="1" u="sng" dirty="0"/>
              <a:t>sampling distribution </a:t>
            </a:r>
            <a:r>
              <a:rPr lang="en-US" sz="2800" dirty="0"/>
              <a:t>of difference in means under </a:t>
            </a:r>
            <a:r>
              <a:rPr lang="en-US" sz="2800" b="1" u="sng" dirty="0"/>
              <a:t>Null </a:t>
            </a:r>
            <a:r>
              <a:rPr lang="en-US" sz="2800" dirty="0"/>
              <a:t>(uninteresting, no-change) </a:t>
            </a:r>
            <a:r>
              <a:rPr lang="en-US" sz="2800" b="1" u="sng" dirty="0"/>
              <a:t>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04977" y="1930442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078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2EA91-14FF-1840-8CD8-7FE826C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</a:t>
            </a:r>
            <a:r>
              <a:rPr lang="en-US" sz="3600" u="sng" dirty="0"/>
              <a:t>reproducible</a:t>
            </a:r>
            <a:r>
              <a:rPr lang="en-US" sz="3600" dirty="0"/>
              <a:t> and </a:t>
            </a:r>
            <a:r>
              <a:rPr lang="en-US" sz="3600" u="sng" dirty="0"/>
              <a:t>generalizable</a:t>
            </a:r>
            <a:r>
              <a:rPr lang="en-US" sz="3600" dirty="0"/>
              <a:t> claims using </a:t>
            </a:r>
            <a:r>
              <a:rPr lang="en-US" sz="3600" u="sng" dirty="0"/>
              <a:t>empirical/noisy</a:t>
            </a:r>
            <a:r>
              <a:rPr lang="en-US" sz="3600" dirty="0"/>
              <a:t> data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F438C63-4DB7-7CA1-6DF3-9573FD73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0" y="1809226"/>
            <a:ext cx="4862206" cy="4931218"/>
          </a:xfrm>
          <a:prstGeom prst="rect">
            <a:avLst/>
          </a:prstGeom>
        </p:spPr>
      </p:pic>
      <p:pic>
        <p:nvPicPr>
          <p:cNvPr id="5" name="Content Placeholder 3" descr="boxplot_of_gene_expression_two_timepoints.pdf">
            <a:extLst>
              <a:ext uri="{FF2B5EF4-FFF2-40B4-BE49-F238E27FC236}">
                <a16:creationId xmlns:a16="http://schemas.microsoft.com/office/drawing/2014/main" id="{5791E906-E3A5-3762-6E17-EB14B9AC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6096000" y="2643093"/>
            <a:ext cx="5766500" cy="3263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98483-13D6-A5C3-8085-23273AB07047}"/>
              </a:ext>
            </a:extLst>
          </p:cNvPr>
          <p:cNvSpPr txBox="1"/>
          <p:nvPr/>
        </p:nvSpPr>
        <p:spPr>
          <a:xfrm>
            <a:off x="933319" y="158916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Collect data appropriately: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Experimental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869F7-618D-3459-9495-A224724E2486}"/>
              </a:ext>
            </a:extLst>
          </p:cNvPr>
          <p:cNvSpPr txBox="1"/>
          <p:nvPr/>
        </p:nvSpPr>
        <p:spPr>
          <a:xfrm>
            <a:off x="7480213" y="169068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Test claim: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42320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45673-5C61-67B7-37DB-AA3B128FB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329629"/>
          </a:xfrm>
        </p:spPr>
        <p:txBody>
          <a:bodyPr/>
          <a:lstStyle/>
          <a:p>
            <a:r>
              <a:rPr lang="en-US" b="1" u="sng" dirty="0"/>
              <a:t>Scenario:</a:t>
            </a:r>
            <a:r>
              <a:rPr lang="en-US" dirty="0"/>
              <a:t> You are testing not one but multiple different hypotheses at the same time. </a:t>
            </a:r>
          </a:p>
          <a:p>
            <a:pPr lvl="1"/>
            <a:r>
              <a:rPr lang="en-US" dirty="0"/>
              <a:t>Assume you test 1000 independent hypotheses</a:t>
            </a:r>
          </a:p>
          <a:p>
            <a:pPr lvl="1"/>
            <a:r>
              <a:rPr lang="en-US" dirty="0"/>
              <a:t>Type I error is set at 0.05</a:t>
            </a:r>
          </a:p>
          <a:p>
            <a:pPr lvl="1"/>
            <a:r>
              <a:rPr lang="en-US" dirty="0"/>
              <a:t>50 = 1000 x 0.05 of the 1000 hypotheses would result in you saying that there is a real effect when in fact there isn’t one</a:t>
            </a:r>
          </a:p>
          <a:p>
            <a:pPr lvl="1"/>
            <a:r>
              <a:rPr lang="en-US" dirty="0"/>
              <a:t>Not good with this whole reproducibility thing!</a:t>
            </a:r>
          </a:p>
          <a:p>
            <a:r>
              <a:rPr lang="en-US" dirty="0"/>
              <a:t>Enter multiple testing correction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A7753-0E31-9BB5-71E8-E363D79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</a:t>
            </a:r>
          </a:p>
        </p:txBody>
      </p:sp>
    </p:spTree>
    <p:extLst>
      <p:ext uri="{BB962C8B-B14F-4D97-AF65-F5344CB8AC3E}">
        <p14:creationId xmlns:p14="http://schemas.microsoft.com/office/powerpoint/2010/main" val="3974314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85084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206718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nnidis.png">
            <a:extLst>
              <a:ext uri="{FF2B5EF4-FFF2-40B4-BE49-F238E27FC236}">
                <a16:creationId xmlns:a16="http://schemas.microsoft.com/office/drawing/2014/main" id="{9627DB03-41CE-4A45-AF96-8F0CF7FA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95"/>
          <a:stretch/>
        </p:blipFill>
        <p:spPr>
          <a:xfrm>
            <a:off x="1296784" y="0"/>
            <a:ext cx="9144000" cy="6388100"/>
          </a:xfrm>
          <a:prstGeom prst="rect">
            <a:avLst/>
          </a:prstGeom>
        </p:spPr>
      </p:pic>
      <p:pic>
        <p:nvPicPr>
          <p:cNvPr id="5" name="Picture 4" descr="IonnidisRef.png">
            <a:extLst>
              <a:ext uri="{FF2B5EF4-FFF2-40B4-BE49-F238E27FC236}">
                <a16:creationId xmlns:a16="http://schemas.microsoft.com/office/drawing/2014/main" id="{34634851-6698-AE40-BF31-AF057031D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84" y="6388100"/>
            <a:ext cx="375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263FE-A4A7-1407-2484-D23E0A53D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11512"/>
          </a:xfrm>
        </p:spPr>
        <p:txBody>
          <a:bodyPr/>
          <a:lstStyle/>
          <a:p>
            <a:r>
              <a:rPr lang="en-US" dirty="0"/>
              <a:t>Depends on the field of study</a:t>
            </a:r>
          </a:p>
          <a:p>
            <a:r>
              <a:rPr lang="en-US" dirty="0"/>
              <a:t>An -omics study on a given disease typically involves 100s of 1000s of associations tested </a:t>
            </a:r>
          </a:p>
          <a:p>
            <a:r>
              <a:rPr lang="en-US" dirty="0"/>
              <a:t>One would expect only a small fraction of these associations to be true, P0 would be small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9F311-66A9-2610-3117-A3F748E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P0, pre-experiment probability of finding a true association among all possible testable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56589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01D62-19E2-A996-9FBA-CCEDDDBA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CE2C25-625B-819D-FB9E-93E18D5F2252}"/>
              </a:ext>
            </a:extLst>
          </p:cNvPr>
          <p:cNvSpPr txBox="1"/>
          <p:nvPr/>
        </p:nvSpPr>
        <p:spPr>
          <a:xfrm>
            <a:off x="121920" y="3674179"/>
            <a:ext cx="115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Poll:</a:t>
            </a:r>
            <a:r>
              <a:rPr lang="en-US" sz="2400" dirty="0"/>
              <a:t> How many of the </a:t>
            </a:r>
            <a:r>
              <a:rPr lang="en-US" sz="2400" i="1" dirty="0"/>
              <a:t>c</a:t>
            </a:r>
            <a:r>
              <a:rPr lang="en-US" sz="2400" dirty="0"/>
              <a:t> associations tested would we claim as a research finding when 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D6A93-91B4-81C6-243A-D975003BADC4}"/>
              </a:ext>
            </a:extLst>
          </p:cNvPr>
          <p:cNvSpPr txBox="1"/>
          <p:nvPr/>
        </p:nvSpPr>
        <p:spPr>
          <a:xfrm>
            <a:off x="4994031" y="4635512"/>
            <a:ext cx="2799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c = 100,000</a:t>
            </a:r>
          </a:p>
          <a:p>
            <a:r>
              <a:rPr lang="en-US" sz="2400" dirty="0"/>
              <a:t>             P0 = 0.0001</a:t>
            </a:r>
          </a:p>
          <a:p>
            <a:r>
              <a:rPr lang="en-US" sz="2400" dirty="0"/>
              <a:t>Type 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sz="2400" dirty="0"/>
              <a:t> = 0.05</a:t>
            </a:r>
          </a:p>
          <a:p>
            <a:r>
              <a:rPr lang="en-US" sz="2400" dirty="0"/>
              <a:t>Type II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sz="2400" dirty="0"/>
              <a:t> =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9BF8D-2407-3BB9-ED13-A417F594B757}"/>
              </a:ext>
            </a:extLst>
          </p:cNvPr>
          <p:cNvSpPr txBox="1"/>
          <p:nvPr/>
        </p:nvSpPr>
        <p:spPr>
          <a:xfrm>
            <a:off x="10097670" y="648866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EF387A-5CAE-91BD-B1B8-C51C3AD3345E}"/>
              </a:ext>
            </a:extLst>
          </p:cNvPr>
          <p:cNvSpPr/>
          <p:nvPr/>
        </p:nvSpPr>
        <p:spPr>
          <a:xfrm>
            <a:off x="6436751" y="2936240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2D8F7F-659A-B5D7-E3B5-5D72A255EF0E}"/>
              </a:ext>
            </a:extLst>
          </p:cNvPr>
          <p:cNvSpPr txBox="1"/>
          <p:nvPr/>
        </p:nvSpPr>
        <p:spPr>
          <a:xfrm>
            <a:off x="1463219" y="3413152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6BC10-1B1D-E7A1-68A4-FC6084A2F07E}"/>
              </a:ext>
            </a:extLst>
          </p:cNvPr>
          <p:cNvSpPr txBox="1"/>
          <p:nvPr/>
        </p:nvSpPr>
        <p:spPr>
          <a:xfrm>
            <a:off x="1632208" y="4262466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B1C07-29E1-0811-938C-91B07B47DD6A}"/>
              </a:ext>
            </a:extLst>
          </p:cNvPr>
          <p:cNvSpPr txBox="1"/>
          <p:nvPr/>
        </p:nvSpPr>
        <p:spPr>
          <a:xfrm>
            <a:off x="1632208" y="4847566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= c x (1 – P0) = 99990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9D83-D9CF-1B12-7A5B-B0779665F953}"/>
              </a:ext>
            </a:extLst>
          </p:cNvPr>
          <p:cNvSpPr txBox="1"/>
          <p:nvPr/>
        </p:nvSpPr>
        <p:spPr>
          <a:xfrm>
            <a:off x="1632208" y="5417115"/>
            <a:ext cx="835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claimed as a research finding = c x (1 – P0) x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5000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40329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BD4831-B514-9D85-8C39-C253A6067782}"/>
              </a:ext>
            </a:extLst>
          </p:cNvPr>
          <p:cNvSpPr/>
          <p:nvPr/>
        </p:nvSpPr>
        <p:spPr>
          <a:xfrm>
            <a:off x="7768770" y="2877687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A880D-F83A-6A43-4BFE-4844E5A785DB}"/>
              </a:ext>
            </a:extLst>
          </p:cNvPr>
          <p:cNvSpPr txBox="1"/>
          <p:nvPr/>
        </p:nvSpPr>
        <p:spPr>
          <a:xfrm>
            <a:off x="152417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B78A-567B-E6BB-1BA3-82A287C591AB}"/>
              </a:ext>
            </a:extLst>
          </p:cNvPr>
          <p:cNvSpPr txBox="1"/>
          <p:nvPr/>
        </p:nvSpPr>
        <p:spPr>
          <a:xfrm>
            <a:off x="1693168" y="4557437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DEA6-B554-B71F-1C58-49A80985764E}"/>
              </a:ext>
            </a:extLst>
          </p:cNvPr>
          <p:cNvSpPr txBox="1"/>
          <p:nvPr/>
        </p:nvSpPr>
        <p:spPr>
          <a:xfrm>
            <a:off x="1693168" y="5381351"/>
            <a:ext cx="7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claimed as a research finding = c x P0 x (1 –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= 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1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B72D5A-1066-C431-6A8A-1B56FD3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 very tiny fraction (0.1%) of your research findings would be true findings!!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06667" r="-10083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06667" r="-8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ECB08B-28B5-CEE6-F0E1-91D126D0972D}"/>
              </a:ext>
            </a:extLst>
          </p:cNvPr>
          <p:cNvSpPr txBox="1"/>
          <p:nvPr/>
        </p:nvSpPr>
        <p:spPr>
          <a:xfrm>
            <a:off x="192041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0040E-8E11-89D1-23E8-3B63965BB354}"/>
              </a:ext>
            </a:extLst>
          </p:cNvPr>
          <p:cNvSpPr txBox="1"/>
          <p:nvPr/>
        </p:nvSpPr>
        <p:spPr>
          <a:xfrm>
            <a:off x="2089408" y="4557437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Pre-study probability of finding a true relationships = P0 =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/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Post-study probability of finding a true relationships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7+5000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blipFill>
                <a:blip r:embed="rId3"/>
                <a:stretch>
                  <a:fillRect l="-599" r="-59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281762-A568-D5BC-0563-C75034CB0F29}"/>
              </a:ext>
            </a:extLst>
          </p:cNvPr>
          <p:cNvSpPr txBox="1"/>
          <p:nvPr/>
        </p:nvSpPr>
        <p:spPr>
          <a:xfrm>
            <a:off x="8370131" y="647345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8081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EF6A4-B78E-C67A-E7AF-CE1C24A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217029"/>
                  </p:ext>
                </p:extLst>
              </p:nvPr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667" t="-110345" r="-101667" b="-2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667" t="-110345" r="-1667" b="-2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DE83C1-9043-E76A-7588-69B5439B543F}"/>
              </a:ext>
            </a:extLst>
          </p:cNvPr>
          <p:cNvSpPr txBox="1"/>
          <p:nvPr/>
        </p:nvSpPr>
        <p:spPr>
          <a:xfrm>
            <a:off x="1483360" y="3366373"/>
            <a:ext cx="9365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not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4D02-FA69-ACD0-FC13-6556B798CB94}"/>
              </a:ext>
            </a:extLst>
          </p:cNvPr>
          <p:cNvSpPr txBox="1"/>
          <p:nvPr/>
        </p:nvSpPr>
        <p:spPr>
          <a:xfrm>
            <a:off x="1483359" y="4422899"/>
            <a:ext cx="887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correctly not claim as a research </a:t>
            </a:r>
          </a:p>
          <a:p>
            <a:r>
              <a:rPr lang="en-US" sz="2000" dirty="0"/>
              <a:t>finding?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C02E4-F369-0F93-3D5B-8EF2F3C8F757}"/>
              </a:ext>
            </a:extLst>
          </p:cNvPr>
          <p:cNvSpPr txBox="1"/>
          <p:nvPr/>
        </p:nvSpPr>
        <p:spPr>
          <a:xfrm>
            <a:off x="8397868" y="643235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5594E-962C-3EC4-97BE-721BC99677B7}"/>
              </a:ext>
            </a:extLst>
          </p:cNvPr>
          <p:cNvSpPr/>
          <p:nvPr/>
        </p:nvSpPr>
        <p:spPr>
          <a:xfrm>
            <a:off x="7986470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C50D5A-3E53-4A3A-4DDD-30CDD255577F}"/>
              </a:ext>
            </a:extLst>
          </p:cNvPr>
          <p:cNvSpPr/>
          <p:nvPr/>
        </p:nvSpPr>
        <p:spPr>
          <a:xfrm>
            <a:off x="6496574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A76AD3-920A-33DF-E068-B7F8720D7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95829"/>
          </a:xfrm>
        </p:spPr>
        <p:txBody>
          <a:bodyPr/>
          <a:lstStyle/>
          <a:p>
            <a:r>
              <a:rPr lang="en-US" dirty="0"/>
              <a:t>Uncover scientific knowledge using noisy data with limited resources </a:t>
            </a:r>
          </a:p>
          <a:p>
            <a:r>
              <a:rPr lang="en-US" dirty="0"/>
              <a:t>Estimating associations</a:t>
            </a:r>
          </a:p>
          <a:p>
            <a:pPr lvl="1"/>
            <a:r>
              <a:rPr lang="en-US" dirty="0"/>
              <a:t>Dependent (Outcome) Variable ~ Independent (Predictor) variable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FF0000"/>
                </a:solidFill>
              </a:rPr>
              <a:t>Hypothesis testing</a:t>
            </a:r>
            <a:r>
              <a:rPr lang="en-US" dirty="0"/>
              <a:t>: tools for estimating associations of interest using collected or observed data</a:t>
            </a:r>
          </a:p>
          <a:p>
            <a:r>
              <a:rPr lang="en-US" u="sng" dirty="0">
                <a:solidFill>
                  <a:srgbClr val="FF0000"/>
                </a:solidFill>
              </a:rPr>
              <a:t>Experimental design</a:t>
            </a:r>
            <a:r>
              <a:rPr lang="en-US" dirty="0"/>
              <a:t>: ideas or principles to make sure we collect data in appropriate ways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851DD-C4D4-473C-236D-B43C4BD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reproducible and generalizable claims using empirical/noisy data</a:t>
            </a:r>
          </a:p>
        </p:txBody>
      </p:sp>
    </p:spTree>
    <p:extLst>
      <p:ext uri="{BB962C8B-B14F-4D97-AF65-F5344CB8AC3E}">
        <p14:creationId xmlns:p14="http://schemas.microsoft.com/office/powerpoint/2010/main" val="3117789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b="1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9588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1570979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 and experimental design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Three days</a:t>
            </a:r>
            <a:r>
              <a:rPr lang="en-US" dirty="0"/>
              <a:t>: 8/23-8/25 @3PM for 2 hours</a:t>
            </a:r>
          </a:p>
          <a:p>
            <a:r>
              <a:rPr lang="en-US" u="sng" dirty="0"/>
              <a:t>Wed: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Thurs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Fri: </a:t>
            </a:r>
            <a:r>
              <a:rPr lang="en-US" dirty="0"/>
              <a:t>Experimental designs for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Statistics: Hypothesis testing and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8095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29415</TotalTime>
  <Words>2601</Words>
  <Application>Microsoft Macintosh PowerPoint</Application>
  <PresentationFormat>Widescreen</PresentationFormat>
  <Paragraphs>409</Paragraphs>
  <Slides>80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Cambria Math</vt:lpstr>
      <vt:lpstr>Helvetica</vt:lpstr>
      <vt:lpstr>Helvetica Neue Light</vt:lpstr>
      <vt:lpstr>Poppins</vt:lpstr>
      <vt:lpstr>Zapf Dingbats</vt:lpstr>
      <vt:lpstr>Template_for_workshops</vt:lpstr>
      <vt:lpstr>Equation</vt:lpstr>
      <vt:lpstr>Introduction to Statistics:  Hypothesis Testing &amp; Experimental Design </vt:lpstr>
      <vt:lpstr>Leading the discussion …</vt:lpstr>
      <vt:lpstr>Statistics helps assess reproducible and generalizable claims using empirical/noisy data</vt:lpstr>
      <vt:lpstr>Statistics helps assess reproducible and generalizable claims using empirical/noisy data</vt:lpstr>
      <vt:lpstr>Statistics helps assess reproducible and generalizable claims using empirical/noisy data</vt:lpstr>
      <vt:lpstr>Introduction to Statistics: Hypothesis testing and experimental design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PowerPoint Presentation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In reality…</vt:lpstr>
      <vt:lpstr>Theoretical sampling distribution of difference in means under Null (uninteresting, no-change)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Outline</vt:lpstr>
      <vt:lpstr>Multiple tests</vt:lpstr>
      <vt:lpstr>Multiple testing correction</vt:lpstr>
      <vt:lpstr>Comparing every feed to every other one</vt:lpstr>
      <vt:lpstr>Why do we need multiple testing?</vt:lpstr>
      <vt:lpstr>PowerPoint Presentation</vt:lpstr>
      <vt:lpstr>P0, pre-experiment probability of finding a true association among all possible testable associations</vt:lpstr>
      <vt:lpstr>Assume that we test c associations in all …</vt:lpstr>
      <vt:lpstr>Assume that we test c associations in all …</vt:lpstr>
      <vt:lpstr>Assume that we test c associations in all …</vt:lpstr>
      <vt:lpstr>Only a very tiny fraction (0.1%) of your research findings would be true findings!!</vt:lpstr>
      <vt:lpstr>PowerPoint Presentation</vt:lpstr>
      <vt:lpstr>Outline</vt:lpstr>
      <vt:lpstr>Every hypothesis test requires…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Outline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263</cp:revision>
  <cp:lastPrinted>2018-09-20T23:56:57Z</cp:lastPrinted>
  <dcterms:created xsi:type="dcterms:W3CDTF">2019-03-13T22:39:35Z</dcterms:created>
  <dcterms:modified xsi:type="dcterms:W3CDTF">2023-08-21T23:16:52Z</dcterms:modified>
</cp:coreProperties>
</file>