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62"/>
  </p:notesMasterIdLst>
  <p:handoutMasterIdLst>
    <p:handoutMasterId r:id="rId63"/>
  </p:handoutMasterIdLst>
  <p:sldIdLst>
    <p:sldId id="471" r:id="rId2"/>
    <p:sldId id="829" r:id="rId3"/>
    <p:sldId id="663" r:id="rId4"/>
    <p:sldId id="678" r:id="rId5"/>
    <p:sldId id="677" r:id="rId6"/>
    <p:sldId id="656" r:id="rId7"/>
    <p:sldId id="662" r:id="rId8"/>
    <p:sldId id="664" r:id="rId9"/>
    <p:sldId id="657" r:id="rId10"/>
    <p:sldId id="666" r:id="rId11"/>
    <p:sldId id="661" r:id="rId12"/>
    <p:sldId id="667" r:id="rId13"/>
    <p:sldId id="637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7" r:id="rId22"/>
    <p:sldId id="668" r:id="rId23"/>
    <p:sldId id="648" r:id="rId24"/>
    <p:sldId id="649" r:id="rId25"/>
    <p:sldId id="650" r:id="rId26"/>
    <p:sldId id="651" r:id="rId27"/>
    <p:sldId id="652" r:id="rId28"/>
    <p:sldId id="653" r:id="rId29"/>
    <p:sldId id="654" r:id="rId30"/>
    <p:sldId id="828" r:id="rId31"/>
    <p:sldId id="655" r:id="rId32"/>
    <p:sldId id="679" r:id="rId33"/>
    <p:sldId id="281" r:id="rId34"/>
    <p:sldId id="282" r:id="rId35"/>
    <p:sldId id="831" r:id="rId36"/>
    <p:sldId id="832" r:id="rId37"/>
    <p:sldId id="671" r:id="rId38"/>
    <p:sldId id="672" r:id="rId39"/>
    <p:sldId id="830" r:id="rId40"/>
    <p:sldId id="673" r:id="rId41"/>
    <p:sldId id="674" r:id="rId42"/>
    <p:sldId id="834" r:id="rId43"/>
    <p:sldId id="676" r:id="rId44"/>
    <p:sldId id="675" r:id="rId45"/>
    <p:sldId id="658" r:id="rId46"/>
    <p:sldId id="669" r:id="rId47"/>
    <p:sldId id="739" r:id="rId48"/>
    <p:sldId id="740" r:id="rId49"/>
    <p:sldId id="843" r:id="rId50"/>
    <p:sldId id="842" r:id="rId51"/>
    <p:sldId id="836" r:id="rId52"/>
    <p:sldId id="837" r:id="rId53"/>
    <p:sldId id="838" r:id="rId54"/>
    <p:sldId id="839" r:id="rId55"/>
    <p:sldId id="841" r:id="rId56"/>
    <p:sldId id="840" r:id="rId57"/>
    <p:sldId id="835" r:id="rId58"/>
    <p:sldId id="827" r:id="rId59"/>
    <p:sldId id="665" r:id="rId60"/>
    <p:sldId id="65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4" pos="7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McDevitt" initials="M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0E2"/>
    <a:srgbClr val="002A40"/>
    <a:srgbClr val="CD28A3"/>
    <a:srgbClr val="002B42"/>
    <a:srgbClr val="FFA500"/>
    <a:srgbClr val="D5E4E5"/>
    <a:srgbClr val="FF6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5406" autoAdjust="0"/>
  </p:normalViewPr>
  <p:slideViewPr>
    <p:cSldViewPr snapToGrid="0" snapToObjects="1">
      <p:cViewPr varScale="1">
        <p:scale>
          <a:sx n="125" d="100"/>
          <a:sy n="125" d="100"/>
        </p:scale>
        <p:origin x="1240" y="168"/>
      </p:cViewPr>
      <p:guideLst>
        <p:guide orient="horz" pos="3840"/>
        <p:guide pos="3864"/>
        <p:guide pos="7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314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1A3B-994A-3A49-B57B-E42F4CDF9B6F}" type="datetimeFigureOut">
              <a:rPr lang="en-US" smtClean="0">
                <a:latin typeface="Arial" charset="0"/>
              </a:rPr>
              <a:t>1/12/23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8BA3-4CB8-0949-BA41-682344F7479D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7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7F3A0D5-E9AF-4B44-8B89-BAB2B2CD0CCD}" type="datetimeFigureOut">
              <a:rPr lang="en-US" smtClean="0"/>
              <a:pPr/>
              <a:t>1/12/23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39297335-E23B-0545-8DFE-98A3B1147F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7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3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/wiki/Student%27s_t-distribution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www.real-statistics.com</a:t>
            </a:r>
            <a:r>
              <a:rPr lang="en-US" dirty="0"/>
              <a:t>/statistics-tables/</a:t>
            </a:r>
            <a:r>
              <a:rPr lang="en-US" dirty="0" err="1"/>
              <a:t>mann</a:t>
            </a:r>
            <a:r>
              <a:rPr lang="en-US" dirty="0"/>
              <a:t>-</a:t>
            </a:r>
            <a:r>
              <a:rPr lang="en-US" dirty="0" err="1"/>
              <a:t>whitney</a:t>
            </a:r>
            <a:r>
              <a:rPr lang="en-US" dirty="0"/>
              <a:t>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5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www.tandfonline.com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/pdf/10.1080/00031305.2017.1305291?needAccess=true</a:t>
            </a:r>
          </a:p>
          <a:p>
            <a:r>
              <a:rPr lang="en-US" dirty="0"/>
              <a:t>https://</a:t>
            </a:r>
            <a:r>
              <a:rPr lang="en-US" dirty="0" err="1"/>
              <a:t>www.graphpad.com</a:t>
            </a:r>
            <a:r>
              <a:rPr lang="en-US" dirty="0"/>
              <a:t>/guides/prism/5/user-guide/prism5help.html?stat_nonparametric_tests_dont_compa.htm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7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/wiki/F-distribution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616" y="5467527"/>
            <a:ext cx="9144000" cy="12536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Star Presenter Name</a:t>
            </a:r>
          </a:p>
          <a:p>
            <a:r>
              <a:rPr lang="en-US" dirty="0"/>
              <a:t>Staff Scientist @ Bioinformatics Core @ GIDB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63065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Must Attend Workshop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182634"/>
            <a:ext cx="103632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0" i="0">
                <a:solidFill>
                  <a:srgbClr val="06D0E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Gladstone Institutes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defRPr sz="2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gradFill>
            <a:gsLst>
              <a:gs pos="0">
                <a:srgbClr val="002A40"/>
              </a:gs>
              <a:gs pos="0">
                <a:srgbClr val="007E92">
                  <a:lumMod val="78000"/>
                </a:srgbClr>
              </a:gs>
              <a:gs pos="100000">
                <a:srgbClr val="002A40"/>
              </a:gs>
              <a:gs pos="100000">
                <a:srgbClr val="002A40"/>
              </a:gs>
            </a:gsLst>
            <a:lin ang="2700000" scaled="1"/>
          </a:gradFill>
          <a:effectLst/>
        </p:spPr>
        <p:txBody>
          <a:bodyPr lIns="182880" rIns="18288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33534"/>
            <a:ext cx="3932237" cy="3635454"/>
          </a:xfrm>
          <a:prstGeom prst="rect">
            <a:avLst/>
          </a:prstGeom>
        </p:spPr>
        <p:txBody>
          <a:bodyPr/>
          <a:lstStyle>
            <a:lvl1pPr marL="285750" indent="-285750">
              <a:buSzPct val="80000"/>
              <a:buFont typeface="Zapf Dingbats"/>
              <a:buChar char="✦"/>
              <a:defRPr sz="16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8269D-AFB9-3746-BC4F-7D1CB1E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5B73E-8F1B-FC4A-88E8-3C3D119E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88774-A28C-744F-9159-F348073C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9034-3E92-EA43-8695-5847E49E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662D-5D72-304B-B26F-DA8F1F2D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6880-11E1-C54E-9CC3-5D3150D5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D9F9-4866-2C4E-8715-9F3E1FCA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8770-880C-F34F-9CDC-AA408DF5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C18-3CC6-134A-AB48-B509029F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3536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93536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84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63066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gradFill>
          <a:gsLst>
            <a:gs pos="0">
              <a:srgbClr val="002A40"/>
            </a:gs>
            <a:gs pos="0">
              <a:srgbClr val="007E92">
                <a:lumMod val="78000"/>
              </a:srgbClr>
            </a:gs>
            <a:gs pos="100000">
              <a:srgbClr val="002A40"/>
            </a:gs>
            <a:gs pos="100000">
              <a:srgbClr val="002A4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796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26" y="2597728"/>
            <a:ext cx="6138949" cy="1662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752275"/>
          </a:xfrm>
          <a:prstGeom prst="rect">
            <a:avLst/>
          </a:prstGeom>
        </p:spPr>
        <p:txBody>
          <a:bodyPr lIns="182880" tIns="0" rIns="0" bIns="0">
            <a:spAutoFit/>
          </a:bodyPr>
          <a:lstStyle>
            <a:lvl1pPr marL="457200" indent="-4572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A61093-104A-3F48-A441-57D9D495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lIns="182880" t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A48E8-F0AA-9D4B-8702-008B8CF86F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1/12/23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93CBB-8A69-B749-A978-F952C3CB31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6EDD-0AA4-C14E-87E6-2DB381DB9D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723207"/>
            <a:ext cx="10515600" cy="6093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695859"/>
            <a:ext cx="10515600" cy="1752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  <a:gradFill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</a:gradFill>
          <a:effectLst/>
        </p:spPr>
        <p:txBody>
          <a:bodyPr lIns="182880" tIns="0" rIns="18288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Zapf Dingbats"/>
              <a:buChar char="✦"/>
              <a:defRPr sz="22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9F69-56A6-2D49-9671-658A0CD331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D9541-EF29-144A-9A0E-4E6C7B079F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4C786-5C5C-C345-854B-880B99CCE7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297EE-AF36-F544-95BB-117173E1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862E-4DEF-974C-91A7-F75BFFB61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CDD8-88F1-7047-9C13-42D5511F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D226-0294-9E42-8E4F-806E71086749}" type="datetimeFigureOut">
              <a:rPr lang="en-US" smtClean="0"/>
              <a:t>1/12/23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6CDF-E9CC-E544-B2C9-C5187A35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9" r:id="rId2"/>
    <p:sldLayoutId id="2147483774" r:id="rId3"/>
    <p:sldLayoutId id="2147483779" r:id="rId4"/>
    <p:sldLayoutId id="2147483780" r:id="rId5"/>
    <p:sldLayoutId id="2147483773" r:id="rId6"/>
    <p:sldLayoutId id="2147483768" r:id="rId7"/>
    <p:sldLayoutId id="2147483770" r:id="rId8"/>
    <p:sldLayoutId id="2147483764" r:id="rId9"/>
    <p:sldLayoutId id="2147483775" r:id="rId10"/>
    <p:sldLayoutId id="2147483765" r:id="rId11"/>
    <p:sldLayoutId id="2147483776" r:id="rId12"/>
    <p:sldLayoutId id="2147483778" r:id="rId13"/>
    <p:sldLayoutId id="2147483781" r:id="rId14"/>
    <p:sldLayoutId id="214748378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F75J6VZ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288"/>
            <a:ext cx="9144000" cy="12536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Reuben Thomas &amp; Michela </a:t>
            </a:r>
            <a:r>
              <a:rPr lang="en-US" dirty="0" err="1"/>
              <a:t>Traglia</a:t>
            </a:r>
            <a:endParaRPr lang="en-US" dirty="0"/>
          </a:p>
          <a:p>
            <a:r>
              <a:rPr lang="en-US" dirty="0"/>
              <a:t>Associate Core Director @ Bioinformatics Core @ GIDB</a:t>
            </a:r>
          </a:p>
          <a:p>
            <a:r>
              <a:rPr lang="en-US" dirty="0"/>
              <a:t>01/18/2023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u="sng" dirty="0"/>
              <a:t>Statistical Hypothesis Testing</a:t>
            </a:r>
            <a:br>
              <a:rPr lang="en-US" sz="4000" u="sng" dirty="0"/>
            </a:br>
            <a:r>
              <a:rPr lang="en-US" sz="4000" u="sng" dirty="0"/>
              <a:t>Basics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25194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b="1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8368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4264C-C95D-5745-A362-45B51A27A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728952"/>
          </a:xfrm>
        </p:spPr>
        <p:txBody>
          <a:bodyPr/>
          <a:lstStyle/>
          <a:p>
            <a:r>
              <a:rPr lang="en-US" u="sng" dirty="0"/>
              <a:t>Response</a:t>
            </a:r>
            <a:r>
              <a:rPr lang="en-US" dirty="0"/>
              <a:t>: Gene expression, Chicken weight</a:t>
            </a:r>
          </a:p>
          <a:p>
            <a:r>
              <a:rPr lang="en-US" u="sng" dirty="0"/>
              <a:t>Predictor</a:t>
            </a:r>
            <a:r>
              <a:rPr lang="en-US" dirty="0"/>
              <a:t>: Genotype, treatment, chicken feed</a:t>
            </a:r>
          </a:p>
          <a:p>
            <a:r>
              <a:rPr lang="en-US" u="sng" dirty="0"/>
              <a:t>Types</a:t>
            </a:r>
            <a:r>
              <a:rPr lang="en-US" dirty="0"/>
              <a:t>: Categorical or Continuous</a:t>
            </a:r>
          </a:p>
          <a:p>
            <a:pPr lvl="1"/>
            <a:r>
              <a:rPr lang="en-US" dirty="0"/>
              <a:t>Categorical – genotype (mutant versus wild-type), disease vs  normal</a:t>
            </a:r>
          </a:p>
          <a:p>
            <a:pPr lvl="1"/>
            <a:r>
              <a:rPr lang="en-US" dirty="0"/>
              <a:t>Continuous – age, dose of drug treatment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96072-3119-7E40-B06E-B1388649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00112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b="1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0133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Categorical/Factor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6973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494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pic>
        <p:nvPicPr>
          <p:cNvPr id="4" name="Picture 3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83" y="2217244"/>
            <a:ext cx="6298169" cy="4640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Linear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slope</a:t>
            </a:r>
          </a:p>
        </p:txBody>
      </p:sp>
    </p:spTree>
    <p:extLst>
      <p:ext uri="{BB962C8B-B14F-4D97-AF65-F5344CB8AC3E}">
        <p14:creationId xmlns:p14="http://schemas.microsoft.com/office/powerpoint/2010/main" val="17925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3782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T-tests, ANOVA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difference of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                                    means</a:t>
            </a:r>
          </a:p>
        </p:txBody>
      </p:sp>
      <p:pic>
        <p:nvPicPr>
          <p:cNvPr id="2" name="Picture 1" descr="BoxPlotChickenFe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" y="2056153"/>
            <a:ext cx="74803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158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Fisher’s test, </a:t>
            </a:r>
            <a:r>
              <a:rPr lang="en-US" sz="2000" dirty="0" err="1">
                <a:latin typeface="Helvetica" charset="0"/>
                <a:ea typeface="Times New Roman" charset="0"/>
                <a:cs typeface="Arial" charset="0"/>
              </a:rPr>
              <a:t>Chiq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-square test, 2x2 tables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4" name="Picture 3" descr="TwoByTwo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1" y="1868574"/>
            <a:ext cx="6283899" cy="46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4658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718B6A-D536-F19C-1E4A-15AE80CBA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/>
              <a:t>Reuben Thomas – Associate Core Director</a:t>
            </a:r>
          </a:p>
          <a:p>
            <a:r>
              <a:rPr lang="en-US" dirty="0"/>
              <a:t>Michela </a:t>
            </a:r>
            <a:r>
              <a:rPr lang="en-US" dirty="0" err="1"/>
              <a:t>Traglia</a:t>
            </a:r>
            <a:r>
              <a:rPr lang="en-US" dirty="0"/>
              <a:t>– Biostatistician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881DD3-3A74-2CF5-F2BD-3AAAC4A9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the discussion today…</a:t>
            </a:r>
          </a:p>
        </p:txBody>
      </p:sp>
    </p:spTree>
    <p:extLst>
      <p:ext uri="{BB962C8B-B14F-4D97-AF65-F5344CB8AC3E}">
        <p14:creationId xmlns:p14="http://schemas.microsoft.com/office/powerpoint/2010/main" val="389192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Logistic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2" name="Picture 1" descr="Exam_pass_logistic_cur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493"/>
            <a:ext cx="5790588" cy="4196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1539" y="650762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https://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upload.wikimedia.org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wikipedia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/commons/6/6d/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Exam_pass_logistic_curve.jpeg</a:t>
            </a:r>
            <a:endParaRPr lang="en-US" sz="1200" dirty="0"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9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pic>
        <p:nvPicPr>
          <p:cNvPr id="21" name="Picture 20" descr="Exam_pass_logistic_curv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78" y="2382910"/>
            <a:ext cx="2009624" cy="14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b="1" dirty="0"/>
              <a:t>Basic concepts in hypothesis testing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72501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gene differentially expressed between the two developmental time-points?</a:t>
            </a:r>
          </a:p>
        </p:txBody>
      </p:sp>
      <p:pic>
        <p:nvPicPr>
          <p:cNvPr id="4" name="Content Placeholder 3" descr="boxplot_of_gene_expression_two_timepoin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838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Convince a skeptic: Repeat this experiment 1000 times </a:t>
            </a:r>
          </a:p>
        </p:txBody>
      </p:sp>
      <p:pic>
        <p:nvPicPr>
          <p:cNvPr id="6" name="Content Placeholder 5" descr="HistogramRepea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5030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Central limit theorem allows us to estimate the variation of the location of the distribution </a:t>
            </a:r>
          </a:p>
        </p:txBody>
      </p:sp>
      <p:pic>
        <p:nvPicPr>
          <p:cNvPr id="4" name="Content Placeholder 3" descr="ThreeDistribution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82" b="-40782"/>
          <a:stretch>
            <a:fillRect/>
          </a:stretch>
        </p:blipFill>
        <p:spPr/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0219"/>
              </p:ext>
            </p:extLst>
          </p:nvPr>
        </p:nvGraphicFramePr>
        <p:xfrm>
          <a:off x="2006600" y="2143125"/>
          <a:ext cx="20489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700" imgH="431800" progId="Equation.3">
                  <p:embed/>
                </p:oleObj>
              </mc:Choice>
              <mc:Fallback>
                <p:oleObj name="Equation" r:id="rId3" imgW="153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600" y="2143125"/>
                        <a:ext cx="2048933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328525"/>
              </p:ext>
            </p:extLst>
          </p:nvPr>
        </p:nvGraphicFramePr>
        <p:xfrm>
          <a:off x="7736417" y="2143125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4100" imgH="431800" progId="Equation.3">
                  <p:embed/>
                </p:oleObj>
              </mc:Choice>
              <mc:Fallback>
                <p:oleObj name="Equation" r:id="rId5" imgW="232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6417" y="2143125"/>
                        <a:ext cx="309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42985"/>
              </p:ext>
            </p:extLst>
          </p:nvPr>
        </p:nvGraphicFramePr>
        <p:xfrm>
          <a:off x="5238751" y="2143125"/>
          <a:ext cx="19642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73200" imgH="431800" progId="Equation.3">
                  <p:embed/>
                </p:oleObj>
              </mc:Choice>
              <mc:Fallback>
                <p:oleObj name="Equation" r:id="rId7" imgW="147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8751" y="2143125"/>
                        <a:ext cx="196426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381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Theoretical distribution of difference in means under Null Hypothesis</a:t>
            </a:r>
          </a:p>
        </p:txBody>
      </p:sp>
      <p:pic>
        <p:nvPicPr>
          <p:cNvPr id="8" name="Content Placeholder 7" descr="Null_Z_Distribution_sd_14_n_4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82952" y="1910704"/>
            <a:ext cx="10515600" cy="4351338"/>
          </a:xfrm>
        </p:spPr>
      </p:pic>
      <p:sp>
        <p:nvSpPr>
          <p:cNvPr id="9" name="TextBox 8"/>
          <p:cNvSpPr txBox="1"/>
          <p:nvPr/>
        </p:nvSpPr>
        <p:spPr>
          <a:xfrm>
            <a:off x="4555802" y="6281780"/>
            <a:ext cx="308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Type I error</a:t>
            </a:r>
            <a:r>
              <a:rPr lang="en-US" sz="2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sz="2400" b="1" u="sng" dirty="0"/>
              <a:t>p-value</a:t>
            </a:r>
          </a:p>
        </p:txBody>
      </p:sp>
      <p:pic>
        <p:nvPicPr>
          <p:cNvPr id="5" name="Content Placeholder 7" descr="Null_Z_Distribution_sd_14_n_4.pdf">
            <a:extLst>
              <a:ext uri="{FF2B5EF4-FFF2-40B4-BE49-F238E27FC236}">
                <a16:creationId xmlns:a16="http://schemas.microsoft.com/office/drawing/2014/main" id="{8D50BAA4-89CC-EB40-BC32-985569E33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3831336" y="1910704"/>
            <a:ext cx="10515600" cy="43513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A0B25-BEF6-C54E-9C2B-71C3A3B4EEE2}"/>
              </a:ext>
            </a:extLst>
          </p:cNvPr>
          <p:cNvCxnSpPr/>
          <p:nvPr/>
        </p:nvCxnSpPr>
        <p:spPr>
          <a:xfrm>
            <a:off x="7997952" y="5035296"/>
            <a:ext cx="0" cy="71932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D3EFC-8D78-ED4B-B49F-3C6AEDE989DB}"/>
              </a:ext>
            </a:extLst>
          </p:cNvPr>
          <p:cNvCxnSpPr>
            <a:cxnSpLocks/>
          </p:cNvCxnSpPr>
          <p:nvPr/>
        </p:nvCxnSpPr>
        <p:spPr>
          <a:xfrm>
            <a:off x="7851648" y="5535168"/>
            <a:ext cx="8585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B73448-12C7-A446-BC99-D2027FE9A80A}"/>
              </a:ext>
            </a:extLst>
          </p:cNvPr>
          <p:cNvCxnSpPr/>
          <p:nvPr/>
        </p:nvCxnSpPr>
        <p:spPr>
          <a:xfrm>
            <a:off x="7894574" y="5473700"/>
            <a:ext cx="103378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4AAC68-B3A3-6645-89BC-8D5DD4288692}"/>
              </a:ext>
            </a:extLst>
          </p:cNvPr>
          <p:cNvCxnSpPr>
            <a:cxnSpLocks/>
          </p:cNvCxnSpPr>
          <p:nvPr/>
        </p:nvCxnSpPr>
        <p:spPr>
          <a:xfrm>
            <a:off x="7791196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2C3363-3DA4-5C46-A753-EA47E5A2DBD7}"/>
              </a:ext>
            </a:extLst>
          </p:cNvPr>
          <p:cNvCxnSpPr/>
          <p:nvPr/>
        </p:nvCxnSpPr>
        <p:spPr>
          <a:xfrm>
            <a:off x="7693025" y="5607621"/>
            <a:ext cx="57150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FFEF7F-9142-614F-BDAB-31DEBF62AFF5}"/>
              </a:ext>
            </a:extLst>
          </p:cNvPr>
          <p:cNvCxnSpPr/>
          <p:nvPr/>
        </p:nvCxnSpPr>
        <p:spPr>
          <a:xfrm>
            <a:off x="7741158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CBA9F1-71BD-3347-B956-92E5A08A5417}"/>
              </a:ext>
            </a:extLst>
          </p:cNvPr>
          <p:cNvCxnSpPr/>
          <p:nvPr/>
        </p:nvCxnSpPr>
        <p:spPr>
          <a:xfrm>
            <a:off x="7589647" y="5621337"/>
            <a:ext cx="60452" cy="5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72996F-F35E-4E45-97C9-977C3387D34D}"/>
              </a:ext>
            </a:extLst>
          </p:cNvPr>
          <p:cNvCxnSpPr/>
          <p:nvPr/>
        </p:nvCxnSpPr>
        <p:spPr>
          <a:xfrm>
            <a:off x="7650099" y="5607621"/>
            <a:ext cx="55245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87700-C112-B843-A44E-AF61043FA063}"/>
              </a:ext>
            </a:extLst>
          </p:cNvPr>
          <p:cNvCxnSpPr/>
          <p:nvPr/>
        </p:nvCxnSpPr>
        <p:spPr>
          <a:xfrm>
            <a:off x="7503795" y="5643848"/>
            <a:ext cx="52706" cy="3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AFBEF4-7787-774B-A4A0-B8376DBDACFA}"/>
              </a:ext>
            </a:extLst>
          </p:cNvPr>
          <p:cNvCxnSpPr/>
          <p:nvPr/>
        </p:nvCxnSpPr>
        <p:spPr>
          <a:xfrm>
            <a:off x="7808722" y="5535168"/>
            <a:ext cx="8388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F4D71A-1083-984C-8491-7100665E7AFF}"/>
              </a:ext>
            </a:extLst>
          </p:cNvPr>
          <p:cNvCxnSpPr>
            <a:cxnSpLocks/>
          </p:cNvCxnSpPr>
          <p:nvPr/>
        </p:nvCxnSpPr>
        <p:spPr>
          <a:xfrm>
            <a:off x="7867585" y="5505767"/>
            <a:ext cx="130367" cy="16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5FEA8B-364F-0E44-8B68-15D47704BAD9}"/>
              </a:ext>
            </a:extLst>
          </p:cNvPr>
          <p:cNvCxnSpPr/>
          <p:nvPr/>
        </p:nvCxnSpPr>
        <p:spPr>
          <a:xfrm>
            <a:off x="7935530" y="5453962"/>
            <a:ext cx="62422" cy="8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E73088-7FBF-C349-8BB6-18689ED4529C}"/>
              </a:ext>
            </a:extLst>
          </p:cNvPr>
          <p:cNvCxnSpPr/>
          <p:nvPr/>
        </p:nvCxnSpPr>
        <p:spPr>
          <a:xfrm flipH="1">
            <a:off x="7835389" y="5463440"/>
            <a:ext cx="145037" cy="2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914AA2-6E8D-7145-8B6F-CCF7F19A1F19}"/>
              </a:ext>
            </a:extLst>
          </p:cNvPr>
          <p:cNvCxnSpPr/>
          <p:nvPr/>
        </p:nvCxnSpPr>
        <p:spPr>
          <a:xfrm flipH="1">
            <a:off x="7906958" y="5562600"/>
            <a:ext cx="90993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822A9A-3137-6646-999A-F4E1E15422FA}"/>
              </a:ext>
            </a:extLst>
          </p:cNvPr>
          <p:cNvCxnSpPr/>
          <p:nvPr/>
        </p:nvCxnSpPr>
        <p:spPr>
          <a:xfrm flipH="1">
            <a:off x="7702774" y="5535168"/>
            <a:ext cx="107853" cy="15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85C497-CC03-6347-83D3-DE0D29FF0CFF}"/>
              </a:ext>
            </a:extLst>
          </p:cNvPr>
          <p:cNvCxnSpPr/>
          <p:nvPr/>
        </p:nvCxnSpPr>
        <p:spPr>
          <a:xfrm flipH="1">
            <a:off x="7801610" y="5494565"/>
            <a:ext cx="89141" cy="18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936186-BC42-634B-8435-F971CD10D9C9}"/>
              </a:ext>
            </a:extLst>
          </p:cNvPr>
          <p:cNvCxnSpPr/>
          <p:nvPr/>
        </p:nvCxnSpPr>
        <p:spPr>
          <a:xfrm flipH="1">
            <a:off x="7593148" y="5606667"/>
            <a:ext cx="99876" cy="7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3ADE15-9F84-FE4C-9732-4C4AD8631B49}"/>
              </a:ext>
            </a:extLst>
          </p:cNvPr>
          <p:cNvCxnSpPr/>
          <p:nvPr/>
        </p:nvCxnSpPr>
        <p:spPr>
          <a:xfrm flipH="1">
            <a:off x="7506463" y="5635625"/>
            <a:ext cx="74506" cy="53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25D717-1C75-0C4F-A474-37AEC348769A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002420" y="5689553"/>
            <a:ext cx="2553382" cy="82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4BEA81-BD5F-234D-BCAA-622AAE4F04F6}"/>
              </a:ext>
            </a:extLst>
          </p:cNvPr>
          <p:cNvSpPr txBox="1"/>
          <p:nvPr/>
        </p:nvSpPr>
        <p:spPr>
          <a:xfrm>
            <a:off x="7396223" y="440995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Observed difference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09EC33-036B-9E45-A0A3-C282F47772BB}"/>
              </a:ext>
            </a:extLst>
          </p:cNvPr>
          <p:cNvCxnSpPr>
            <a:stCxn id="9" idx="3"/>
          </p:cNvCxnSpPr>
          <p:nvPr/>
        </p:nvCxnSpPr>
        <p:spPr>
          <a:xfrm flipV="1">
            <a:off x="7636197" y="5679293"/>
            <a:ext cx="215451" cy="8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6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underlying variation</a:t>
            </a:r>
          </a:p>
        </p:txBody>
      </p:sp>
      <p:pic>
        <p:nvPicPr>
          <p:cNvPr id="14" name="Content Placeholder 13" descr="Null_Z_Distribution_sd_24_n_4.pdf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3034748" y="2473158"/>
            <a:ext cx="6073603" cy="2452801"/>
          </a:xfrm>
        </p:spPr>
      </p:pic>
      <p:pic>
        <p:nvPicPr>
          <p:cNvPr id="15" name="Content Placeholder 14" descr="Null_Z_Distribution_sd_4_n_4.pdf"/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6835206" y="2473159"/>
            <a:ext cx="6016289" cy="2429655"/>
          </a:xfrm>
        </p:spPr>
      </p:pic>
      <p:pic>
        <p:nvPicPr>
          <p:cNvPr id="13" name="Content Placeholder 12" descr="Null_Z_Distribution_sd_14_n_4.pdf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481248" y="2267170"/>
            <a:ext cx="3254765" cy="2776417"/>
          </a:xfrm>
        </p:spPr>
      </p:pic>
      <p:sp>
        <p:nvSpPr>
          <p:cNvPr id="16" name="TextBox 15"/>
          <p:cNvSpPr txBox="1"/>
          <p:nvPr/>
        </p:nvSpPr>
        <p:spPr>
          <a:xfrm>
            <a:off x="1925025" y="205375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19180" y="2104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86022" y="2103826"/>
            <a:ext cx="6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3232353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the number of replicates</a:t>
            </a:r>
          </a:p>
        </p:txBody>
      </p:sp>
      <p:pic>
        <p:nvPicPr>
          <p:cNvPr id="7" name="Picture 6" descr="Null_Z_Distribution_sd_14_n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6" y="2025985"/>
            <a:ext cx="3965073" cy="2973805"/>
          </a:xfrm>
          <a:prstGeom prst="rect">
            <a:avLst/>
          </a:prstGeom>
        </p:spPr>
      </p:pic>
      <p:pic>
        <p:nvPicPr>
          <p:cNvPr id="10" name="Picture 9" descr="Null_Z_Distribution_sd_14_n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61" y="2013285"/>
            <a:ext cx="3982007" cy="2986505"/>
          </a:xfrm>
          <a:prstGeom prst="rect">
            <a:avLst/>
          </a:prstGeom>
        </p:spPr>
      </p:pic>
      <p:pic>
        <p:nvPicPr>
          <p:cNvPr id="11" name="Picture 10" descr="Null_Z_Distribution_sd_14_n_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39" y="2013285"/>
            <a:ext cx="3928532" cy="29463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5026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103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85111" y="1679077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</p:spTree>
    <p:extLst>
      <p:ext uri="{BB962C8B-B14F-4D97-AF65-F5344CB8AC3E}">
        <p14:creationId xmlns:p14="http://schemas.microsoft.com/office/powerpoint/2010/main" val="3652656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a difference of means of -15</a:t>
            </a:r>
          </a:p>
        </p:txBody>
      </p:sp>
      <p:pic>
        <p:nvPicPr>
          <p:cNvPr id="6" name="Content Placeholder 5" descr="MeanDiff_-15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53342" y="1825625"/>
            <a:ext cx="10515600" cy="4351338"/>
          </a:xfrm>
        </p:spPr>
      </p:pic>
      <p:sp>
        <p:nvSpPr>
          <p:cNvPr id="7" name="TextBox 6"/>
          <p:cNvSpPr txBox="1"/>
          <p:nvPr/>
        </p:nvSpPr>
        <p:spPr>
          <a:xfrm>
            <a:off x="1073410" y="6314486"/>
            <a:ext cx="285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Type I  </a:t>
            </a:r>
            <a:r>
              <a:rPr lang="en-US" dirty="0"/>
              <a:t>and </a:t>
            </a:r>
            <a:r>
              <a:rPr lang="en-US" sz="2400" b="1" dirty="0">
                <a:solidFill>
                  <a:srgbClr val="0000FF"/>
                </a:solidFill>
              </a:rPr>
              <a:t>Type II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31632-FE51-F40E-BB73-185739F620AD}"/>
              </a:ext>
            </a:extLst>
          </p:cNvPr>
          <p:cNvSpPr/>
          <p:nvPr/>
        </p:nvSpPr>
        <p:spPr>
          <a:xfrm>
            <a:off x="6559755" y="17555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willing to be mistaken that there is a true difference </a:t>
            </a:r>
            <a:r>
              <a:rPr lang="en-US" b="1" dirty="0">
                <a:solidFill>
                  <a:srgbClr val="FF0000"/>
                </a:solidFill>
              </a:rPr>
              <a:t>Type I error </a:t>
            </a:r>
            <a:r>
              <a:rPr lang="en-US" dirty="0">
                <a:solidFill>
                  <a:srgbClr val="FF0000"/>
                </a:solidFill>
              </a:rPr>
              <a:t>fraction of time you repeat this experiment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D1D2B-4411-B566-7F6D-6BC25A221D62}"/>
              </a:ext>
            </a:extLst>
          </p:cNvPr>
          <p:cNvSpPr/>
          <p:nvPr/>
        </p:nvSpPr>
        <p:spPr>
          <a:xfrm>
            <a:off x="6559755" y="32558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You are mistaken that there is no difference </a:t>
            </a:r>
            <a:r>
              <a:rPr lang="en-US" b="1" dirty="0">
                <a:solidFill>
                  <a:srgbClr val="00B0F0"/>
                </a:solidFill>
              </a:rPr>
              <a:t>Type II error </a:t>
            </a:r>
            <a:r>
              <a:rPr lang="en-US" dirty="0">
                <a:solidFill>
                  <a:srgbClr val="00B0F0"/>
                </a:solidFill>
              </a:rPr>
              <a:t>fraction of time you repeat this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8F006-F18F-AF9A-7407-09D073A0B24D}"/>
              </a:ext>
            </a:extLst>
          </p:cNvPr>
          <p:cNvSpPr txBox="1"/>
          <p:nvPr/>
        </p:nvSpPr>
        <p:spPr>
          <a:xfrm>
            <a:off x="6559755" y="4756074"/>
            <a:ext cx="255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Power</a:t>
            </a:r>
            <a:r>
              <a:rPr lang="en-US" dirty="0">
                <a:solidFill>
                  <a:srgbClr val="7030A0"/>
                </a:solidFill>
              </a:rPr>
              <a:t> = 1 – </a:t>
            </a:r>
            <a:r>
              <a:rPr lang="en-US" b="1" dirty="0">
                <a:solidFill>
                  <a:srgbClr val="7030A0"/>
                </a:solidFill>
              </a:rPr>
              <a:t>Type II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DE1D4-1ECB-25E0-ED00-077BDA7ECB5B}"/>
              </a:ext>
            </a:extLst>
          </p:cNvPr>
          <p:cNvSpPr/>
          <p:nvPr/>
        </p:nvSpPr>
        <p:spPr>
          <a:xfrm>
            <a:off x="6559755" y="53791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You correctly say that there is a difference </a:t>
            </a:r>
            <a:r>
              <a:rPr lang="en-US" b="1" dirty="0">
                <a:solidFill>
                  <a:srgbClr val="7030A0"/>
                </a:solidFill>
              </a:rPr>
              <a:t>Power </a:t>
            </a:r>
            <a:r>
              <a:rPr lang="en-US" dirty="0">
                <a:solidFill>
                  <a:srgbClr val="7030A0"/>
                </a:solidFill>
              </a:rPr>
              <a:t>fraction of time you repeat this experiment</a:t>
            </a:r>
          </a:p>
        </p:txBody>
      </p:sp>
    </p:spTree>
    <p:extLst>
      <p:ext uri="{BB962C8B-B14F-4D97-AF65-F5344CB8AC3E}">
        <p14:creationId xmlns:p14="http://schemas.microsoft.com/office/powerpoint/2010/main" val="36936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B3E60-0E59-BA4E-AC07-535209F1E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Very basic introduction to the concepts and terminology of hypothesis testing</a:t>
            </a:r>
          </a:p>
          <a:p>
            <a:r>
              <a:rPr lang="en-US" dirty="0"/>
              <a:t>Some guidance on choosing tests in relatively simple situations</a:t>
            </a:r>
          </a:p>
          <a:p>
            <a:r>
              <a:rPr lang="en-US" dirty="0"/>
              <a:t>Hands-on training on implementing statistical tests in R, requires some basic familiarity in working with R/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u="sng" dirty="0"/>
              <a:t>Two days</a:t>
            </a:r>
            <a:r>
              <a:rPr lang="en-US" dirty="0"/>
              <a:t>: 1/18-1/19 @1PM for 2 hours</a:t>
            </a:r>
          </a:p>
          <a:p>
            <a:r>
              <a:rPr lang="en-US" u="sng" dirty="0"/>
              <a:t>Today:</a:t>
            </a:r>
            <a:r>
              <a:rPr lang="en-US" dirty="0"/>
              <a:t> Mostly concepts and some practical implementation</a:t>
            </a:r>
          </a:p>
          <a:p>
            <a:r>
              <a:rPr lang="en-US" u="sng" dirty="0"/>
              <a:t>Tomorrow</a:t>
            </a:r>
            <a:r>
              <a:rPr lang="en-US" dirty="0"/>
              <a:t>: Mostly hands-on plus some concepts</a:t>
            </a:r>
          </a:p>
          <a:p>
            <a:r>
              <a:rPr lang="en-US" u="sng" dirty="0"/>
              <a:t>Both days: </a:t>
            </a:r>
            <a:r>
              <a:rPr lang="en-US" dirty="0"/>
              <a:t>Your specific problems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3FEB00-2902-DC4E-B430-25603455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2 and 3</a:t>
            </a:r>
          </a:p>
        </p:txBody>
      </p:sp>
    </p:spTree>
    <p:extLst>
      <p:ext uri="{BB962C8B-B14F-4D97-AF65-F5344CB8AC3E}">
        <p14:creationId xmlns:p14="http://schemas.microsoft.com/office/powerpoint/2010/main" val="2317687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756-558A-D960-9659-B8A71F74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Poll:</a:t>
            </a:r>
            <a:r>
              <a:rPr lang="en-US" sz="2800" dirty="0"/>
              <a:t> What are the factors that affect Power or the fraction of time you claim that there is a real difference when there is actually a difference?</a:t>
            </a:r>
          </a:p>
        </p:txBody>
      </p:sp>
    </p:spTree>
    <p:extLst>
      <p:ext uri="{BB962C8B-B14F-4D97-AF65-F5344CB8AC3E}">
        <p14:creationId xmlns:p14="http://schemas.microsoft.com/office/powerpoint/2010/main" val="2074399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varying levels of difference in mean differences</a:t>
            </a:r>
          </a:p>
        </p:txBody>
      </p:sp>
      <p:pic>
        <p:nvPicPr>
          <p:cNvPr id="4" name="Picture 3" descr="MeanDiff_-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51790"/>
            <a:ext cx="4063999" cy="3047999"/>
          </a:xfrm>
          <a:prstGeom prst="rect">
            <a:avLst/>
          </a:prstGeom>
        </p:spPr>
      </p:pic>
      <p:pic>
        <p:nvPicPr>
          <p:cNvPr id="5" name="Picture 4" descr="MeanDiff_-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3" y="1951791"/>
            <a:ext cx="4063997" cy="3047998"/>
          </a:xfrm>
          <a:prstGeom prst="rect">
            <a:avLst/>
          </a:prstGeom>
        </p:spPr>
      </p:pic>
      <p:pic>
        <p:nvPicPr>
          <p:cNvPr id="6" name="Picture 5" descr="MeanDiff_-2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53" y="1951790"/>
            <a:ext cx="4063999" cy="304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8176" y="1617584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2780" y="1582458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11551" y="1617584"/>
            <a:ext cx="149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9A7E3-F498-5266-D4B5-3C0D43F7EF54}"/>
              </a:ext>
            </a:extLst>
          </p:cNvPr>
          <p:cNvSpPr txBox="1"/>
          <p:nvPr/>
        </p:nvSpPr>
        <p:spPr>
          <a:xfrm>
            <a:off x="728084" y="5921220"/>
            <a:ext cx="659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effect sizes are easier to estimate compared to smaller effect sizes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D4682-C2FA-5C14-FC0C-019A7AE4B4EB}"/>
              </a:ext>
            </a:extLst>
          </p:cNvPr>
          <p:cNvSpPr txBox="1"/>
          <p:nvPr/>
        </p:nvSpPr>
        <p:spPr>
          <a:xfrm>
            <a:off x="703871" y="5551888"/>
            <a:ext cx="398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II error smaller for larger effect sizes</a:t>
            </a:r>
          </a:p>
        </p:txBody>
      </p:sp>
    </p:spTree>
    <p:extLst>
      <p:ext uri="{BB962C8B-B14F-4D97-AF65-F5344CB8AC3E}">
        <p14:creationId xmlns:p14="http://schemas.microsoft.com/office/powerpoint/2010/main" val="18710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531E-C399-2845-A0C8-FDBD5FCD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If Type II error for a given hypothesis test is zero then what is its statistical power?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7B52-05BF-234C-A8DA-A6723BAE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95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Z/T-statistic (</a:t>
            </a:r>
            <a:r>
              <a:rPr lang="en-US" sz="2800" u="sng" dirty="0"/>
              <a:t>Two-sample t-test)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21343" y="2423361"/>
          <a:ext cx="6830671" cy="232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647700" progId="Equation.3">
                  <p:embed/>
                </p:oleObj>
              </mc:Choice>
              <mc:Fallback>
                <p:oleObj name="Equation" r:id="rId2" imgW="1905000" imgH="647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1343" y="2423361"/>
                        <a:ext cx="6830671" cy="2322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583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Sampling distribution of T-statistic under the Null hypothesis</a:t>
            </a:r>
          </a:p>
        </p:txBody>
      </p:sp>
      <p:pic>
        <p:nvPicPr>
          <p:cNvPr id="4" name="Content Placeholder 3" descr="Histogram_of_t-statistic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1434555" y="1454410"/>
            <a:ext cx="9743383" cy="54035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F0660-4E6F-E148-8A96-0D7D9FA8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04" y="2365505"/>
            <a:ext cx="4178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22D-63A3-DBCD-4B84-E932AE4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 requires assumptions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7F99-5817-9BE6-22A0-DA41993A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Normality of the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 variance of the two groups being compared</a:t>
            </a:r>
          </a:p>
        </p:txBody>
      </p:sp>
    </p:spTree>
    <p:extLst>
      <p:ext uri="{BB962C8B-B14F-4D97-AF65-F5344CB8AC3E}">
        <p14:creationId xmlns:p14="http://schemas.microsoft.com/office/powerpoint/2010/main" val="233554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786F-574E-EC2E-7CEC-6FDB8137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versus non-parametric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7A33-98D9-7E8F-B26D-A3A33A8B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Parametric tests make distributional assumptions about the response variables (Example: Normal probability distribution for the t-test)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Non-parametric tests do not make such assumptions (Example: Mann-Whitney test (next))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96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65EC-30BA-0E4A-8CD7-6DA7F96C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(</a:t>
            </a:r>
            <a:r>
              <a:rPr lang="en-US" sz="3600" dirty="0"/>
              <a:t>Mann Whitney test, two sample test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8B4B0-B1C9-B54C-A36A-878FB3EB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976" y="2167160"/>
            <a:ext cx="4401184" cy="11002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36FDDC-9452-8AEE-E763-1A8546CFD801}"/>
              </a:ext>
            </a:extLst>
          </p:cNvPr>
          <p:cNvSpPr txBox="1"/>
          <p:nvPr/>
        </p:nvSpPr>
        <p:spPr>
          <a:xfrm>
            <a:off x="1331976" y="405819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Two groups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Rank all observations across both groups, smallest observation given rank 1.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 sum of ranks of observations within group 1 with n1 observations is R1</a:t>
            </a:r>
          </a:p>
        </p:txBody>
      </p:sp>
    </p:spTree>
    <p:extLst>
      <p:ext uri="{BB962C8B-B14F-4D97-AF65-F5344CB8AC3E}">
        <p14:creationId xmlns:p14="http://schemas.microsoft.com/office/powerpoint/2010/main" val="2717688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CFD-F021-F34D-940A-594D13BD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sampling distribution in terms of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56D8F-B11C-8444-B686-E045E99BC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3332" y="1895073"/>
            <a:ext cx="4597640" cy="4351338"/>
          </a:xfrm>
        </p:spPr>
      </p:pic>
      <p:pic>
        <p:nvPicPr>
          <p:cNvPr id="6" name="Content Placeholder 12" descr="Null_Z_Distribution_sd_14_n_4.pdf">
            <a:extLst>
              <a:ext uri="{FF2B5EF4-FFF2-40B4-BE49-F238E27FC236}">
                <a16:creationId xmlns:a16="http://schemas.microsoft.com/office/drawing/2014/main" id="{2344EB36-2285-8C4E-B93C-5D5B1315F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8618250" y="1537965"/>
            <a:ext cx="3254765" cy="2776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94500D-C9DC-2444-83AC-8358A2D9BC89}"/>
              </a:ext>
            </a:extLst>
          </p:cNvPr>
          <p:cNvSpPr txBox="1"/>
          <p:nvPr/>
        </p:nvSpPr>
        <p:spPr>
          <a:xfrm>
            <a:off x="8518967" y="4421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Area of red shaded part=0.001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CA05F-99D4-5642-B578-C84D1048E8F7}"/>
              </a:ext>
            </a:extLst>
          </p:cNvPr>
          <p:cNvCxnSpPr/>
          <p:nvPr/>
        </p:nvCxnSpPr>
        <p:spPr>
          <a:xfrm flipV="1">
            <a:off x="9378668" y="3819646"/>
            <a:ext cx="251469" cy="8565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0DE3D-C9BC-9247-B058-E77D4D9049BD}"/>
              </a:ext>
            </a:extLst>
          </p:cNvPr>
          <p:cNvCxnSpPr/>
          <p:nvPr/>
        </p:nvCxnSpPr>
        <p:spPr>
          <a:xfrm>
            <a:off x="9848850" y="3165475"/>
            <a:ext cx="0" cy="654171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6E923-21D8-4C43-B46A-EA5D965F8448}"/>
              </a:ext>
            </a:extLst>
          </p:cNvPr>
          <p:cNvSpPr txBox="1"/>
          <p:nvPr/>
        </p:nvSpPr>
        <p:spPr>
          <a:xfrm>
            <a:off x="9182100" y="26289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Critical value of statistic</a:t>
            </a:r>
          </a:p>
        </p:txBody>
      </p:sp>
    </p:spTree>
    <p:extLst>
      <p:ext uri="{BB962C8B-B14F-4D97-AF65-F5344CB8AC3E}">
        <p14:creationId xmlns:p14="http://schemas.microsoft.com/office/powerpoint/2010/main" val="3308334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331D-949C-4123-8C19-272BE521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Mann-Whitney test valid as a comparison of location only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7174-AB68-7399-2E21-AAE45AED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two distributions have the same underlying shape,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B2388-D58E-3206-7C3E-147D1AA7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7" y="2743200"/>
            <a:ext cx="4470400" cy="356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BC32F-5DBA-D047-0557-D3B8C1504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3200"/>
            <a:ext cx="3840480" cy="3483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4E3D2-9E0D-5440-902C-5B2E381D8065}"/>
              </a:ext>
            </a:extLst>
          </p:cNvPr>
          <p:cNvSpPr txBox="1"/>
          <p:nvPr/>
        </p:nvSpPr>
        <p:spPr>
          <a:xfrm>
            <a:off x="775063" y="5943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Same location, significant p-value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5DDE4-0210-2EFB-81DD-D8022990E5DA}"/>
              </a:ext>
            </a:extLst>
          </p:cNvPr>
          <p:cNvSpPr txBox="1"/>
          <p:nvPr/>
        </p:nvSpPr>
        <p:spPr>
          <a:xfrm>
            <a:off x="6122126" y="58547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Same location, non-significant p-value</a:t>
            </a:r>
          </a:p>
        </p:txBody>
      </p:sp>
    </p:spTree>
    <p:extLst>
      <p:ext uri="{BB962C8B-B14F-4D97-AF65-F5344CB8AC3E}">
        <p14:creationId xmlns:p14="http://schemas.microsoft.com/office/powerpoint/2010/main" val="414109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798C76-C1D4-6A4A-916C-70BF0082B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291636"/>
          </a:xfrm>
        </p:spPr>
        <p:txBody>
          <a:bodyPr/>
          <a:lstStyle/>
          <a:p>
            <a:r>
              <a:rPr lang="en-US" dirty="0"/>
              <a:t>It allows us to make claims claims that are reproducible and generalizable with limited resources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49606-904F-4747-A82C-0EE4887D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Why do we perform statistical hypothesis testing?</a:t>
            </a:r>
          </a:p>
        </p:txBody>
      </p:sp>
    </p:spTree>
    <p:extLst>
      <p:ext uri="{BB962C8B-B14F-4D97-AF65-F5344CB8AC3E}">
        <p14:creationId xmlns:p14="http://schemas.microsoft.com/office/powerpoint/2010/main" val="11157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3A63-F1DC-FA4B-9098-3DD4A58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F-statistic (ANOVA)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2D8F1-8177-DD47-BF71-9C5A2302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85" y="1916244"/>
            <a:ext cx="4141213" cy="792232"/>
          </a:xfrm>
        </p:spPr>
      </p:pic>
      <p:pic>
        <p:nvPicPr>
          <p:cNvPr id="3" name="Picture 2" descr="BoxPlotChickenFeed.pdf">
            <a:extLst>
              <a:ext uri="{FF2B5EF4-FFF2-40B4-BE49-F238E27FC236}">
                <a16:creationId xmlns:a16="http://schemas.microsoft.com/office/drawing/2014/main" id="{17524EB4-22D4-45D7-A672-A9CFFE339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04" y="2793510"/>
            <a:ext cx="6743619" cy="40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6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C43B-34F8-2E47-A486-7EBE67B7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F-statistic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1F31C-3DE1-EA4D-BFE1-F218C0EC1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2241" y="2202797"/>
            <a:ext cx="4406900" cy="3365500"/>
          </a:xfrm>
        </p:spPr>
      </p:pic>
    </p:spTree>
    <p:extLst>
      <p:ext uri="{BB962C8B-B14F-4D97-AF65-F5344CB8AC3E}">
        <p14:creationId xmlns:p14="http://schemas.microsoft.com/office/powerpoint/2010/main" val="2775107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22D-63A3-DBCD-4B84-E932AE4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1-way ANOVA requires assumptions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7F99-5817-9BE6-22A0-DA41993A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Normality of the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 variance of the responses with each of the groups being compared</a:t>
            </a:r>
          </a:p>
        </p:txBody>
      </p:sp>
    </p:spTree>
    <p:extLst>
      <p:ext uri="{BB962C8B-B14F-4D97-AF65-F5344CB8AC3E}">
        <p14:creationId xmlns:p14="http://schemas.microsoft.com/office/powerpoint/2010/main" val="2610731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8BE5-0EFC-7842-8196-0ADA1756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Are you aware of the difference between the t-test, Welch t-test, Mann-Whitney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3CA-D43D-CF4B-895E-D8840E46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4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1AC0-E9AF-9B4D-AFB0-22DE96B3C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250873"/>
          </a:xfrm>
        </p:spPr>
        <p:txBody>
          <a:bodyPr/>
          <a:lstStyle/>
          <a:p>
            <a:r>
              <a:rPr lang="en-US" dirty="0"/>
              <a:t>Sampling distribution derived via Central Limit Theorem only valid only if certain </a:t>
            </a:r>
            <a:r>
              <a:rPr lang="en-US" sz="3200" b="1" u="sng" dirty="0"/>
              <a:t>assumptions</a:t>
            </a:r>
            <a:r>
              <a:rPr lang="en-US" dirty="0"/>
              <a:t> met with underlying data</a:t>
            </a:r>
          </a:p>
          <a:p>
            <a:r>
              <a:rPr lang="en-US" dirty="0"/>
              <a:t>E.g. of assumptions could be Normality, Equality of variances etc.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79716-23D5-4247-A156-1CD26B59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so many different tests?</a:t>
            </a:r>
          </a:p>
        </p:txBody>
      </p:sp>
    </p:spTree>
    <p:extLst>
      <p:ext uri="{BB962C8B-B14F-4D97-AF65-F5344CB8AC3E}">
        <p14:creationId xmlns:p14="http://schemas.microsoft.com/office/powerpoint/2010/main" val="3800520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Test statistic</a:t>
            </a:r>
          </a:p>
          <a:p>
            <a:r>
              <a:rPr lang="en-US" dirty="0"/>
              <a:t>Sampling distribution of test statistic under the null hypothesis</a:t>
            </a:r>
          </a:p>
          <a:p>
            <a:r>
              <a:rPr lang="en-US" dirty="0"/>
              <a:t>A Type I error that will be allowable – fraction of times you are willing to accept a false-positive as a real result</a:t>
            </a:r>
          </a:p>
          <a:p>
            <a:r>
              <a:rPr lang="en-US" u="sng" dirty="0"/>
              <a:t>Note:</a:t>
            </a:r>
            <a:r>
              <a:rPr lang="en-US" dirty="0"/>
              <a:t> Use of test statistic and associated sampling distribution depends on your data meeting certain assumptions</a:t>
            </a:r>
          </a:p>
          <a:p>
            <a:r>
              <a:rPr lang="en-US" dirty="0"/>
              <a:t>A Type II error given the effect size of the association you are expect to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hypothesis test requires…</a:t>
            </a:r>
          </a:p>
        </p:txBody>
      </p:sp>
    </p:spTree>
    <p:extLst>
      <p:ext uri="{BB962C8B-B14F-4D97-AF65-F5344CB8AC3E}">
        <p14:creationId xmlns:p14="http://schemas.microsoft.com/office/powerpoint/2010/main" val="703431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b="1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98518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4332FD-35EB-834E-9D61-E863640DA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504514"/>
          </a:xfrm>
        </p:spPr>
        <p:txBody>
          <a:bodyPr/>
          <a:lstStyle/>
          <a:p>
            <a:r>
              <a:rPr lang="en-US" dirty="0"/>
              <a:t>Designs where multiple responses from the same biological unit are assessed</a:t>
            </a:r>
          </a:p>
          <a:p>
            <a:pPr lvl="1"/>
            <a:r>
              <a:rPr lang="en-US" dirty="0"/>
              <a:t>Examples include measuring changes in biomarker levels (e.g. CD4 counts) in subjects over time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388D23-DBB5-1044-95BA-A32BC859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measures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094051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81C79F-0F45-BA46-B38F-A9ABFDC4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in Alzheimer’s Disease mice assayed in the Morris-Water Maze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C59F3-230C-D545-BE90-D8B2401E0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464"/>
            <a:ext cx="12192000" cy="3873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757B6-ACA1-4C4B-B6E5-961C9551F372}"/>
              </a:ext>
            </a:extLst>
          </p:cNvPr>
          <p:cNvSpPr txBox="1"/>
          <p:nvPr/>
        </p:nvSpPr>
        <p:spPr>
          <a:xfrm>
            <a:off x="10020300" y="62674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Jones et al. 2019</a:t>
            </a:r>
          </a:p>
        </p:txBody>
      </p:sp>
    </p:spTree>
    <p:extLst>
      <p:ext uri="{BB962C8B-B14F-4D97-AF65-F5344CB8AC3E}">
        <p14:creationId xmlns:p14="http://schemas.microsoft.com/office/powerpoint/2010/main" val="2642875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6EEF8-C2BB-50F8-A6BC-832562EA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every feed </a:t>
            </a:r>
            <a:r>
              <a:rPr lang="en-US"/>
              <a:t>to every other </a:t>
            </a:r>
            <a:r>
              <a:rPr lang="en-US" dirty="0"/>
              <a:t>one</a:t>
            </a:r>
          </a:p>
        </p:txBody>
      </p:sp>
      <p:pic>
        <p:nvPicPr>
          <p:cNvPr id="4" name="Picture 3" descr="BoxPlotChickenFeed.pdf">
            <a:extLst>
              <a:ext uri="{FF2B5EF4-FFF2-40B4-BE49-F238E27FC236}">
                <a16:creationId xmlns:a16="http://schemas.microsoft.com/office/drawing/2014/main" id="{3DA99397-4589-789D-35A2-195AC914D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52" y="2428385"/>
            <a:ext cx="6743619" cy="4064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69F34-F55C-464C-C5F9-897D9F32E55A}"/>
              </a:ext>
            </a:extLst>
          </p:cNvPr>
          <p:cNvSpPr txBox="1"/>
          <p:nvPr/>
        </p:nvSpPr>
        <p:spPr>
          <a:xfrm>
            <a:off x="1409178" y="179122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There are 15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53591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BD1DF-1B7D-3944-9F5E-9F48116A2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53F53-1D69-6E45-8DB2-F383761E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What hypothesis tests have you used?</a:t>
            </a:r>
          </a:p>
        </p:txBody>
      </p:sp>
    </p:spTree>
    <p:extLst>
      <p:ext uri="{BB962C8B-B14F-4D97-AF65-F5344CB8AC3E}">
        <p14:creationId xmlns:p14="http://schemas.microsoft.com/office/powerpoint/2010/main" val="3746135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15778A-1E53-A397-27AA-1C7C2DCEC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1829"/>
          </a:xfrm>
        </p:spPr>
        <p:txBody>
          <a:bodyPr/>
          <a:lstStyle/>
          <a:p>
            <a:r>
              <a:rPr lang="en-US" dirty="0"/>
              <a:t>We have 15 possible comparisons between feeds</a:t>
            </a:r>
          </a:p>
          <a:p>
            <a:r>
              <a:rPr lang="en-US" dirty="0"/>
              <a:t>Assume no. of true associations = 8</a:t>
            </a:r>
          </a:p>
          <a:p>
            <a:r>
              <a:rPr lang="en-US" dirty="0"/>
              <a:t>We set Type I error = 0.05</a:t>
            </a:r>
          </a:p>
          <a:p>
            <a:r>
              <a:rPr lang="en-US" dirty="0"/>
              <a:t>Assume statistical power to detect differences = 0.8</a:t>
            </a:r>
          </a:p>
          <a:p>
            <a:r>
              <a:rPr lang="en-US" dirty="0"/>
              <a:t>We will detect 8x0.8 ~ 6 true differences</a:t>
            </a:r>
          </a:p>
          <a:p>
            <a:r>
              <a:rPr lang="en-US" dirty="0"/>
              <a:t>#false positives = 15x0.05~1</a:t>
            </a:r>
          </a:p>
          <a:p>
            <a:r>
              <a:rPr lang="en-US" dirty="0"/>
              <a:t>False Discovery Rate =  #false positives/(# false positives + #true positives) = 1/(1+6) ~ 14% - pretty high!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8707C-6A9A-F2F9-C9AD-10CDC41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multiple testing?</a:t>
            </a:r>
          </a:p>
        </p:txBody>
      </p:sp>
    </p:spTree>
    <p:extLst>
      <p:ext uri="{BB962C8B-B14F-4D97-AF65-F5344CB8AC3E}">
        <p14:creationId xmlns:p14="http://schemas.microsoft.com/office/powerpoint/2010/main" val="3838618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0B8C1-95C0-5C6E-A9B8-1FDFC1C5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to estimate slope</a:t>
            </a:r>
          </a:p>
        </p:txBody>
      </p:sp>
      <p:pic>
        <p:nvPicPr>
          <p:cNvPr id="4" name="Picture 3" descr="LinearRegression.pdf">
            <a:extLst>
              <a:ext uri="{FF2B5EF4-FFF2-40B4-BE49-F238E27FC236}">
                <a16:creationId xmlns:a16="http://schemas.microsoft.com/office/drawing/2014/main" id="{45F31873-0769-1604-016D-9150342B3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7" y="2110773"/>
            <a:ext cx="6298169" cy="46407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D000373-9345-4B16-4345-2BFBCBB816E2}"/>
              </a:ext>
            </a:extLst>
          </p:cNvPr>
          <p:cNvGrpSpPr/>
          <p:nvPr/>
        </p:nvGrpSpPr>
        <p:grpSpPr>
          <a:xfrm>
            <a:off x="6933156" y="4092879"/>
            <a:ext cx="964504" cy="914400"/>
            <a:chOff x="6933156" y="4092879"/>
            <a:chExt cx="964504" cy="914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C07714-0A53-A874-C5E3-92AFC73405B2}"/>
                </a:ext>
              </a:extLst>
            </p:cNvPr>
            <p:cNvCxnSpPr/>
            <p:nvPr/>
          </p:nvCxnSpPr>
          <p:spPr>
            <a:xfrm>
              <a:off x="6933156" y="4215008"/>
              <a:ext cx="0" cy="670143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51DAC9-C3AC-8C9A-63D5-0799793C9FA7}"/>
                </a:ext>
              </a:extLst>
            </p:cNvPr>
            <p:cNvSpPr txBox="1"/>
            <p:nvPr/>
          </p:nvSpPr>
          <p:spPr>
            <a:xfrm>
              <a:off x="6983260" y="4092879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20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87B07E-821C-0D27-F5A4-B3BFBA598A8A}"/>
              </a:ext>
            </a:extLst>
          </p:cNvPr>
          <p:cNvGrpSpPr/>
          <p:nvPr/>
        </p:nvGrpSpPr>
        <p:grpSpPr>
          <a:xfrm>
            <a:off x="5599134" y="4639849"/>
            <a:ext cx="1402914" cy="914400"/>
            <a:chOff x="5599134" y="4639849"/>
            <a:chExt cx="1402914" cy="9144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5C7DCB-B7D3-2B2F-CCBF-E177343770F3}"/>
                </a:ext>
              </a:extLst>
            </p:cNvPr>
            <p:cNvCxnSpPr/>
            <p:nvPr/>
          </p:nvCxnSpPr>
          <p:spPr>
            <a:xfrm>
              <a:off x="5599134" y="4885151"/>
              <a:ext cx="1334022" cy="0"/>
            </a:xfrm>
            <a:prstGeom prst="line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FCB431-1996-95A1-1DEE-896F69BED70B}"/>
                </a:ext>
              </a:extLst>
            </p:cNvPr>
            <p:cNvSpPr txBox="1"/>
            <p:nvPr/>
          </p:nvSpPr>
          <p:spPr>
            <a:xfrm>
              <a:off x="6087648" y="4639849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5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5A7781D-8AB4-3B50-BABF-EA20EBAA5FEA}"/>
              </a:ext>
            </a:extLst>
          </p:cNvPr>
          <p:cNvSpPr txBox="1"/>
          <p:nvPr/>
        </p:nvSpPr>
        <p:spPr>
          <a:xfrm>
            <a:off x="9250471" y="357618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Slope ~ 20/5 = 4</a:t>
            </a:r>
          </a:p>
        </p:txBody>
      </p:sp>
    </p:spTree>
    <p:extLst>
      <p:ext uri="{BB962C8B-B14F-4D97-AF65-F5344CB8AC3E}">
        <p14:creationId xmlns:p14="http://schemas.microsoft.com/office/powerpoint/2010/main" val="17563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67CE7-EA89-035A-7B1D-C51B373E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implementation of one-way ANOVA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834751-CF7D-7809-F26F-1CC77BD4B557}"/>
              </a:ext>
            </a:extLst>
          </p:cNvPr>
          <p:cNvGrpSpPr/>
          <p:nvPr/>
        </p:nvGrpSpPr>
        <p:grpSpPr>
          <a:xfrm>
            <a:off x="411808" y="2428385"/>
            <a:ext cx="8874065" cy="4064490"/>
            <a:chOff x="411808" y="2428385"/>
            <a:chExt cx="8874065" cy="4064490"/>
          </a:xfrm>
        </p:grpSpPr>
        <p:pic>
          <p:nvPicPr>
            <p:cNvPr id="4" name="Picture 3" descr="BoxPlotChickenFeed.pdf">
              <a:extLst>
                <a:ext uri="{FF2B5EF4-FFF2-40B4-BE49-F238E27FC236}">
                  <a16:creationId xmlns:a16="http://schemas.microsoft.com/office/drawing/2014/main" id="{22622207-825E-6058-9715-46832A59E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254" y="2428385"/>
              <a:ext cx="6743619" cy="406449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79026CE-FD1E-A18F-DABD-B88CCCBF8801}"/>
                </a:ext>
              </a:extLst>
            </p:cNvPr>
            <p:cNvCxnSpPr/>
            <p:nvPr/>
          </p:nvCxnSpPr>
          <p:spPr>
            <a:xfrm>
              <a:off x="3983277" y="3507288"/>
              <a:ext cx="24425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BAC18A-5055-B51D-2E40-D61D5686BA16}"/>
                </a:ext>
              </a:extLst>
            </p:cNvPr>
            <p:cNvCxnSpPr/>
            <p:nvPr/>
          </p:nvCxnSpPr>
          <p:spPr>
            <a:xfrm>
              <a:off x="4105405" y="5486400"/>
              <a:ext cx="122129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F6FA9D-17C6-9120-1961-3A23925CDA40}"/>
                </a:ext>
              </a:extLst>
            </p:cNvPr>
            <p:cNvCxnSpPr/>
            <p:nvPr/>
          </p:nvCxnSpPr>
          <p:spPr>
            <a:xfrm>
              <a:off x="4105405" y="3507288"/>
              <a:ext cx="0" cy="1979112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42C455-D975-592F-C05F-6199E86E39DF}"/>
                </a:ext>
              </a:extLst>
            </p:cNvPr>
            <p:cNvCxnSpPr/>
            <p:nvPr/>
          </p:nvCxnSpPr>
          <p:spPr>
            <a:xfrm>
              <a:off x="2987458" y="3569918"/>
              <a:ext cx="219205" cy="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C83764-605A-335B-4F8D-9021AF58D8E8}"/>
                </a:ext>
              </a:extLst>
            </p:cNvPr>
            <p:cNvCxnSpPr/>
            <p:nvPr/>
          </p:nvCxnSpPr>
          <p:spPr>
            <a:xfrm>
              <a:off x="4227534" y="3507288"/>
              <a:ext cx="287472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748E68-5967-E1AD-794B-F49638F93464}"/>
                </a:ext>
              </a:extLst>
            </p:cNvPr>
            <p:cNvCxnSpPr/>
            <p:nvPr/>
          </p:nvCxnSpPr>
          <p:spPr>
            <a:xfrm>
              <a:off x="4941518" y="4766153"/>
              <a:ext cx="25678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BB944F6-BA9C-7E8A-DD7C-F48BA8C37776}"/>
                </a:ext>
              </a:extLst>
            </p:cNvPr>
            <p:cNvCxnSpPr/>
            <p:nvPr/>
          </p:nvCxnSpPr>
          <p:spPr>
            <a:xfrm>
              <a:off x="4997885" y="3507288"/>
              <a:ext cx="0" cy="1258865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B19C34-B2E2-7709-F256-17FE8809EADF}"/>
                </a:ext>
              </a:extLst>
            </p:cNvPr>
            <p:cNvCxnSpPr/>
            <p:nvPr/>
          </p:nvCxnSpPr>
          <p:spPr>
            <a:xfrm>
              <a:off x="5993704" y="4171167"/>
              <a:ext cx="25678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ACFE19-37A3-8335-F2CD-01DB5CE2083F}"/>
                </a:ext>
              </a:extLst>
            </p:cNvPr>
            <p:cNvCxnSpPr/>
            <p:nvPr/>
          </p:nvCxnSpPr>
          <p:spPr>
            <a:xfrm>
              <a:off x="6096000" y="3507288"/>
              <a:ext cx="0" cy="68266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05E509-4C8F-E5A1-D7AA-B8176BF84DD9}"/>
                </a:ext>
              </a:extLst>
            </p:cNvPr>
            <p:cNvSpPr txBox="1"/>
            <p:nvPr/>
          </p:nvSpPr>
          <p:spPr>
            <a:xfrm>
              <a:off x="2427963" y="3112718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330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247544-4369-3E60-3841-31FAD4B28555}"/>
                </a:ext>
              </a:extLst>
            </p:cNvPr>
            <p:cNvSpPr txBox="1"/>
            <p:nvPr/>
          </p:nvSpPr>
          <p:spPr>
            <a:xfrm>
              <a:off x="4041732" y="4003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160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642AAD-9E4E-6837-8715-EA9380B97A06}"/>
                </a:ext>
              </a:extLst>
            </p:cNvPr>
            <p:cNvSpPr txBox="1"/>
            <p:nvPr/>
          </p:nvSpPr>
          <p:spPr>
            <a:xfrm>
              <a:off x="4951957" y="3671792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100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886D9D-6DDC-8AFA-65A5-A3EE969B59E8}"/>
                </a:ext>
              </a:extLst>
            </p:cNvPr>
            <p:cNvSpPr txBox="1"/>
            <p:nvPr/>
          </p:nvSpPr>
          <p:spPr>
            <a:xfrm>
              <a:off x="6012449" y="3429000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50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C804F59-38AD-8DC7-E636-0A5E755AB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808" y="3425050"/>
              <a:ext cx="2057400" cy="2413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392DEF4-FD36-B1F2-D997-78DA485AE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8957" y="4404047"/>
              <a:ext cx="20447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1E03FE-2B03-EB47-6150-972DA7B5E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5528" y="3672832"/>
              <a:ext cx="20701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0673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8BF13D-1292-4307-34A7-A8912331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implementation of two-way ANOVA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1E460-2978-3CC4-E5F0-8ABA15217993}"/>
              </a:ext>
            </a:extLst>
          </p:cNvPr>
          <p:cNvSpPr txBox="1"/>
          <p:nvPr/>
        </p:nvSpPr>
        <p:spPr>
          <a:xfrm>
            <a:off x="4709786" y="-388307"/>
            <a:ext cx="0" cy="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endParaRPr lang="en-US" sz="2000" dirty="0" err="1">
              <a:latin typeface="Helvetica" charset="0"/>
              <a:ea typeface="Times New Roman" charset="0"/>
              <a:cs typeface="Arial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DB3E20-09F8-D332-F3EB-57B35442B2EE}"/>
              </a:ext>
            </a:extLst>
          </p:cNvPr>
          <p:cNvGrpSpPr/>
          <p:nvPr/>
        </p:nvGrpSpPr>
        <p:grpSpPr>
          <a:xfrm>
            <a:off x="1132389" y="2054477"/>
            <a:ext cx="8844592" cy="4803523"/>
            <a:chOff x="1132389" y="2054477"/>
            <a:chExt cx="8844592" cy="48035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355AFB-50FB-DF4C-3256-2C35BF682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4806" y="2054477"/>
              <a:ext cx="6862175" cy="4803523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1F54CA-4316-6893-0B21-172E11945C96}"/>
                </a:ext>
              </a:extLst>
            </p:cNvPr>
            <p:cNvCxnSpPr/>
            <p:nvPr/>
          </p:nvCxnSpPr>
          <p:spPr>
            <a:xfrm>
              <a:off x="3569918" y="5129408"/>
              <a:ext cx="44467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F2E8BF-8B2F-8752-31FC-B0B0070B949D}"/>
                </a:ext>
              </a:extLst>
            </p:cNvPr>
            <p:cNvCxnSpPr/>
            <p:nvPr/>
          </p:nvCxnSpPr>
          <p:spPr>
            <a:xfrm>
              <a:off x="4628367" y="5098093"/>
              <a:ext cx="3576181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B58CE1-B31C-8BA5-304A-33C5486E8024}"/>
                </a:ext>
              </a:extLst>
            </p:cNvPr>
            <p:cNvCxnSpPr/>
            <p:nvPr/>
          </p:nvCxnSpPr>
          <p:spPr>
            <a:xfrm>
              <a:off x="5285984" y="3688915"/>
              <a:ext cx="48225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255409-8F00-5D60-8205-2EBC1949FC47}"/>
                </a:ext>
              </a:extLst>
            </p:cNvPr>
            <p:cNvCxnSpPr/>
            <p:nvPr/>
          </p:nvCxnSpPr>
          <p:spPr>
            <a:xfrm>
              <a:off x="7139836" y="3344449"/>
              <a:ext cx="38830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A0D237-875B-AF68-DC7D-CF341F1702BC}"/>
                </a:ext>
              </a:extLst>
            </p:cNvPr>
            <p:cNvCxnSpPr/>
            <p:nvPr/>
          </p:nvCxnSpPr>
          <p:spPr>
            <a:xfrm>
              <a:off x="5555293" y="3688915"/>
              <a:ext cx="0" cy="140917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E907F5-5DAD-E04C-D513-AD2D1A8434B2}"/>
                </a:ext>
              </a:extLst>
            </p:cNvPr>
            <p:cNvCxnSpPr/>
            <p:nvPr/>
          </p:nvCxnSpPr>
          <p:spPr>
            <a:xfrm>
              <a:off x="7346515" y="3344449"/>
              <a:ext cx="0" cy="1753644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D571A4-94E0-D276-3BC8-24C5C5BB66FB}"/>
                </a:ext>
              </a:extLst>
            </p:cNvPr>
            <p:cNvCxnSpPr/>
            <p:nvPr/>
          </p:nvCxnSpPr>
          <p:spPr>
            <a:xfrm>
              <a:off x="3031299" y="5129408"/>
              <a:ext cx="538619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9CE1A3-0674-38D5-5F68-74DEAA61F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389" y="5002408"/>
              <a:ext cx="2006600" cy="254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4D593F8-753D-FFF1-20B1-902C896F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3293" y="3765724"/>
              <a:ext cx="2032000" cy="2159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4E09B4A-286B-0F2B-7C4C-FBCD3ECE4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6515" y="4106971"/>
              <a:ext cx="20574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950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E3C624-6564-3AF3-426B-E3BBEBCC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main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506F6-A6A6-065D-DE5A-1C30091E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A95121-0D87-3E75-08FA-69BB1D3550AE}"/>
              </a:ext>
            </a:extLst>
          </p:cNvPr>
          <p:cNvCxnSpPr/>
          <p:nvPr/>
        </p:nvCxnSpPr>
        <p:spPr>
          <a:xfrm>
            <a:off x="4653419" y="5148197"/>
            <a:ext cx="112108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7B3849-9C74-ABFD-6FE4-39D621010B4E}"/>
              </a:ext>
            </a:extLst>
          </p:cNvPr>
          <p:cNvCxnSpPr/>
          <p:nvPr/>
        </p:nvCxnSpPr>
        <p:spPr>
          <a:xfrm>
            <a:off x="5304773" y="5805814"/>
            <a:ext cx="5323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1E09DA-DD94-D031-E8A4-7BB82F17408C}"/>
              </a:ext>
            </a:extLst>
          </p:cNvPr>
          <p:cNvCxnSpPr/>
          <p:nvPr/>
        </p:nvCxnSpPr>
        <p:spPr>
          <a:xfrm>
            <a:off x="5555293" y="5148197"/>
            <a:ext cx="0" cy="66388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6BDD23A-78DE-8819-7999-DD65EC3F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58" y="5442025"/>
            <a:ext cx="20955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98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407754-89D2-D694-3E0D-50BE72E5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interaction term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F900B12-B609-EAFB-C8F8-6589542A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59B14DD-18BD-C7EE-8875-124988073184}"/>
              </a:ext>
            </a:extLst>
          </p:cNvPr>
          <p:cNvCxnSpPr/>
          <p:nvPr/>
        </p:nvCxnSpPr>
        <p:spPr>
          <a:xfrm>
            <a:off x="3569918" y="5129408"/>
            <a:ext cx="44467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041F2B-B53D-4BDD-EF37-1968E063B532}"/>
              </a:ext>
            </a:extLst>
          </p:cNvPr>
          <p:cNvCxnSpPr/>
          <p:nvPr/>
        </p:nvCxnSpPr>
        <p:spPr>
          <a:xfrm>
            <a:off x="4628367" y="5098093"/>
            <a:ext cx="357618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8D4E5F-2FB1-7349-DF58-787E3B765AF9}"/>
              </a:ext>
            </a:extLst>
          </p:cNvPr>
          <p:cNvCxnSpPr/>
          <p:nvPr/>
        </p:nvCxnSpPr>
        <p:spPr>
          <a:xfrm>
            <a:off x="5285984" y="3688915"/>
            <a:ext cx="48225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AD43A4-D92E-B176-0CAC-6C89780F3BD5}"/>
              </a:ext>
            </a:extLst>
          </p:cNvPr>
          <p:cNvCxnSpPr/>
          <p:nvPr/>
        </p:nvCxnSpPr>
        <p:spPr>
          <a:xfrm>
            <a:off x="7139836" y="3344449"/>
            <a:ext cx="3883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F0E923-F2B2-14BE-F04A-C956A4E3C75F}"/>
              </a:ext>
            </a:extLst>
          </p:cNvPr>
          <p:cNvCxnSpPr/>
          <p:nvPr/>
        </p:nvCxnSpPr>
        <p:spPr>
          <a:xfrm>
            <a:off x="5555293" y="3688915"/>
            <a:ext cx="0" cy="140917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E3E7DB-3B69-822B-234D-7944790D3F9C}"/>
              </a:ext>
            </a:extLst>
          </p:cNvPr>
          <p:cNvCxnSpPr/>
          <p:nvPr/>
        </p:nvCxnSpPr>
        <p:spPr>
          <a:xfrm>
            <a:off x="7346515" y="3344449"/>
            <a:ext cx="0" cy="175364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7FD918-1C7E-6532-CDF9-D95091B39A97}"/>
              </a:ext>
            </a:extLst>
          </p:cNvPr>
          <p:cNvCxnSpPr/>
          <p:nvPr/>
        </p:nvCxnSpPr>
        <p:spPr>
          <a:xfrm>
            <a:off x="3031299" y="5129408"/>
            <a:ext cx="538619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FF8774-3EE5-6245-5443-3878BDBD88F6}"/>
              </a:ext>
            </a:extLst>
          </p:cNvPr>
          <p:cNvCxnSpPr/>
          <p:nvPr/>
        </p:nvCxnSpPr>
        <p:spPr>
          <a:xfrm>
            <a:off x="5285984" y="5824603"/>
            <a:ext cx="48225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71F401-C0E7-BF22-DC26-FAEF72EB5385}"/>
              </a:ext>
            </a:extLst>
          </p:cNvPr>
          <p:cNvCxnSpPr/>
          <p:nvPr/>
        </p:nvCxnSpPr>
        <p:spPr>
          <a:xfrm>
            <a:off x="5555293" y="5098093"/>
            <a:ext cx="0" cy="73903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8F4A8D-05C5-69F8-BD33-DE646DA1FF1F}"/>
              </a:ext>
            </a:extLst>
          </p:cNvPr>
          <p:cNvCxnSpPr/>
          <p:nvPr/>
        </p:nvCxnSpPr>
        <p:spPr>
          <a:xfrm flipV="1">
            <a:off x="4296427" y="3344449"/>
            <a:ext cx="3544866" cy="1784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E128BCA-7D3C-BC9C-D042-B95F4CD34FC5}"/>
              </a:ext>
            </a:extLst>
          </p:cNvPr>
          <p:cNvCxnSpPr/>
          <p:nvPr/>
        </p:nvCxnSpPr>
        <p:spPr>
          <a:xfrm flipV="1">
            <a:off x="4966570" y="4083485"/>
            <a:ext cx="3538603" cy="1753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4A8F272-08BA-D4CA-0388-51E00F93A924}"/>
              </a:ext>
            </a:extLst>
          </p:cNvPr>
          <p:cNvGrpSpPr/>
          <p:nvPr/>
        </p:nvGrpSpPr>
        <p:grpSpPr>
          <a:xfrm>
            <a:off x="8611644" y="3344449"/>
            <a:ext cx="2538088" cy="739036"/>
            <a:chOff x="8611644" y="3344449"/>
            <a:chExt cx="2538088" cy="739036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685B799-BF2A-E2CE-7406-B8DE91B00911}"/>
                </a:ext>
              </a:extLst>
            </p:cNvPr>
            <p:cNvCxnSpPr/>
            <p:nvPr/>
          </p:nvCxnSpPr>
          <p:spPr>
            <a:xfrm>
              <a:off x="8855901" y="3344449"/>
              <a:ext cx="24425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0C3572-6C65-6994-F123-4B526950FA94}"/>
                </a:ext>
              </a:extLst>
            </p:cNvPr>
            <p:cNvCxnSpPr/>
            <p:nvPr/>
          </p:nvCxnSpPr>
          <p:spPr>
            <a:xfrm>
              <a:off x="8611644" y="4083485"/>
              <a:ext cx="538619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42BDAF-0E51-9C17-FED0-3C59F19E8512}"/>
                </a:ext>
              </a:extLst>
            </p:cNvPr>
            <p:cNvCxnSpPr/>
            <p:nvPr/>
          </p:nvCxnSpPr>
          <p:spPr>
            <a:xfrm>
              <a:off x="8981162" y="3344449"/>
              <a:ext cx="0" cy="739036"/>
            </a:xfrm>
            <a:prstGeom prst="line">
              <a:avLst/>
            </a:prstGeom>
            <a:ln>
              <a:headEnd type="triangl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54E16784-6999-8175-C8F9-DCDA4D7FD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2332" y="3558169"/>
              <a:ext cx="20574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D9CEA2-8033-28D1-2064-4925CF9A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5EBA3-0C88-9D93-C49E-21FC6E38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880B48-15C8-8BEE-4BD9-364F476B8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A3DB7B-C0F4-46A4-642E-D193EA5B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87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8D603-4D3D-5B41-9E2B-13B876659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https://www.surveymonkey.com/r/F75J6VZ</a:t>
            </a:r>
            <a:r>
              <a:rPr lang="en-US" dirty="0"/>
              <a:t> </a:t>
            </a:r>
          </a:p>
          <a:p>
            <a:r>
              <a:rPr lang="en-US" dirty="0"/>
              <a:t>~ 3min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908DD-534F-374E-B791-4B6D2192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fill-out survey</a:t>
            </a:r>
          </a:p>
        </p:txBody>
      </p:sp>
    </p:spTree>
    <p:extLst>
      <p:ext uri="{BB962C8B-B14F-4D97-AF65-F5344CB8AC3E}">
        <p14:creationId xmlns:p14="http://schemas.microsoft.com/office/powerpoint/2010/main" val="31590477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D9B96-525A-3040-A552-68ECE07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tests</a:t>
            </a:r>
          </a:p>
        </p:txBody>
      </p:sp>
      <p:pic>
        <p:nvPicPr>
          <p:cNvPr id="4" name="Content Placeholder 3" descr="Multiple_tests.pdf">
            <a:extLst>
              <a:ext uri="{FF2B5EF4-FFF2-40B4-BE49-F238E27FC236}">
                <a16:creationId xmlns:a16="http://schemas.microsoft.com/office/drawing/2014/main" id="{68B57145-8AFF-1140-94FD-85AF2F9C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09" r="-36309"/>
          <a:stretch>
            <a:fillRect/>
          </a:stretch>
        </p:blipFill>
        <p:spPr>
          <a:xfrm>
            <a:off x="838200" y="1703992"/>
            <a:ext cx="9293352" cy="51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5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5032147"/>
          </a:xfrm>
        </p:spPr>
        <p:txBody>
          <a:bodyPr/>
          <a:lstStyle/>
          <a:p>
            <a:r>
              <a:rPr lang="en-US" dirty="0"/>
              <a:t>Null hypothesis versus Alternative hypothesis</a:t>
            </a:r>
          </a:p>
          <a:p>
            <a:r>
              <a:rPr lang="en-US" dirty="0"/>
              <a:t>P-values</a:t>
            </a:r>
          </a:p>
          <a:p>
            <a:r>
              <a:rPr lang="en-US" dirty="0"/>
              <a:t>Two-sided test </a:t>
            </a:r>
            <a:r>
              <a:rPr lang="en-US" i="1" dirty="0"/>
              <a:t>versus</a:t>
            </a:r>
            <a:r>
              <a:rPr lang="en-US" dirty="0"/>
              <a:t> One-sided test</a:t>
            </a:r>
          </a:p>
          <a:p>
            <a:r>
              <a:rPr lang="en-US" dirty="0"/>
              <a:t>Test statistic</a:t>
            </a:r>
          </a:p>
          <a:p>
            <a:r>
              <a:rPr lang="en-US" dirty="0"/>
              <a:t>Sampling distribution</a:t>
            </a:r>
          </a:p>
          <a:p>
            <a:r>
              <a:rPr lang="en-US" dirty="0"/>
              <a:t>Type I and Type II errors (Power)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Assumptions of different tests</a:t>
            </a:r>
          </a:p>
          <a:p>
            <a:r>
              <a:rPr lang="en-US" dirty="0"/>
              <a:t>Linear models</a:t>
            </a:r>
          </a:p>
          <a:p>
            <a:r>
              <a:rPr lang="en-US" dirty="0"/>
              <a:t>ANOVA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one commonly encounters in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85909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89115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84018-B828-6D4A-AC38-F7C9F2EF6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28227"/>
          </a:xfrm>
        </p:spPr>
        <p:txBody>
          <a:bodyPr/>
          <a:lstStyle/>
          <a:p>
            <a:r>
              <a:rPr lang="en-US" u="sng" dirty="0"/>
              <a:t>Setting</a:t>
            </a:r>
            <a:r>
              <a:rPr lang="en-US" dirty="0"/>
              <a:t>: I have generated data from very cool experiment that I hope would resolve a long standing question</a:t>
            </a:r>
          </a:p>
          <a:p>
            <a:r>
              <a:rPr lang="en-US" u="sng" dirty="0"/>
              <a:t>Problem</a:t>
            </a:r>
            <a:r>
              <a:rPr lang="en-US" dirty="0"/>
              <a:t>: I don’t know how to use my data to conclude in a convincing manner one way or other</a:t>
            </a:r>
          </a:p>
          <a:p>
            <a:r>
              <a:rPr lang="en-US" u="sng" dirty="0"/>
              <a:t>Possible solution</a:t>
            </a:r>
            <a:r>
              <a:rPr lang="en-US" dirty="0"/>
              <a:t>: Pose the problem as a statistical association problem</a:t>
            </a:r>
          </a:p>
          <a:p>
            <a:pPr lvl="1"/>
            <a:r>
              <a:rPr lang="en-US" dirty="0"/>
              <a:t>Changing something has a consequence on something else of biological relevance</a:t>
            </a:r>
          </a:p>
          <a:p>
            <a:pPr lvl="1"/>
            <a:r>
              <a:rPr lang="en-US" dirty="0"/>
              <a:t>E.g.: Change dose of drug treatment and phenotype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111BA-F840-8E42-8CE1-95DD97F3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scenario</a:t>
            </a:r>
          </a:p>
        </p:txBody>
      </p:sp>
    </p:spTree>
    <p:extLst>
      <p:ext uri="{BB962C8B-B14F-4D97-AF65-F5344CB8AC3E}">
        <p14:creationId xmlns:p14="http://schemas.microsoft.com/office/powerpoint/2010/main" val="185327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b="1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6564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50504"/>
          </a:xfrm>
        </p:spPr>
        <p:txBody>
          <a:bodyPr/>
          <a:lstStyle/>
          <a:p>
            <a:r>
              <a:rPr lang="en-US" dirty="0"/>
              <a:t>We would like to make </a:t>
            </a:r>
            <a:r>
              <a:rPr lang="en-US" b="1" dirty="0"/>
              <a:t>generalizable claims about an entire target population </a:t>
            </a:r>
            <a:r>
              <a:rPr lang="en-US" dirty="0"/>
              <a:t>with data </a:t>
            </a:r>
            <a:r>
              <a:rPr lang="en-US" b="1" dirty="0"/>
              <a:t>from only a random subset </a:t>
            </a:r>
            <a:r>
              <a:rPr lang="en-US" dirty="0"/>
              <a:t>of this population.</a:t>
            </a:r>
          </a:p>
          <a:p>
            <a:r>
              <a:rPr lang="en-US" b="1" dirty="0"/>
              <a:t>Random sampling</a:t>
            </a:r>
            <a:r>
              <a:rPr lang="en-US" dirty="0"/>
              <a:t>, </a:t>
            </a:r>
            <a:r>
              <a:rPr lang="en-US" b="1" dirty="0"/>
              <a:t>appropriate experimental design</a:t>
            </a:r>
            <a:r>
              <a:rPr lang="en-US" dirty="0"/>
              <a:t> and </a:t>
            </a:r>
            <a:r>
              <a:rPr lang="en-US" b="1" dirty="0"/>
              <a:t>Central Limit Theorem</a:t>
            </a:r>
            <a:r>
              <a:rPr lang="en-US" dirty="0"/>
              <a:t> allows us to make generalizable claims </a:t>
            </a:r>
          </a:p>
          <a:p>
            <a:r>
              <a:rPr lang="en-US" dirty="0"/>
              <a:t>Hypothesis testing rests on assuming the </a:t>
            </a:r>
            <a:r>
              <a:rPr lang="en-US" b="1" dirty="0"/>
              <a:t>skeptical point of view</a:t>
            </a:r>
            <a:r>
              <a:rPr lang="en-US" dirty="0"/>
              <a:t> and testing for deviations from this assumption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 versus </a:t>
            </a:r>
            <a:r>
              <a:rPr lang="en-US" b="1" dirty="0"/>
              <a:t>Alternative Assumption</a:t>
            </a:r>
          </a:p>
          <a:p>
            <a:r>
              <a:rPr lang="en-US" dirty="0"/>
              <a:t>Equally relevant to Hypothesis Testing is the idea of measuring</a:t>
            </a:r>
            <a:r>
              <a:rPr lang="en-US" b="1" dirty="0"/>
              <a:t> the strength of association/effect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89381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for_workshops">
  <a:themeElements>
    <a:clrScheme name="Gladst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A40"/>
      </a:accent1>
      <a:accent2>
        <a:srgbClr val="E5E1D5"/>
      </a:accent2>
      <a:accent3>
        <a:srgbClr val="96938C"/>
      </a:accent3>
      <a:accent4>
        <a:srgbClr val="F76912"/>
      </a:accent4>
      <a:accent5>
        <a:srgbClr val="FAA308"/>
      </a:accent5>
      <a:accent6>
        <a:srgbClr val="00D3E6"/>
      </a:accent6>
      <a:hlink>
        <a:srgbClr val="CC28A3"/>
      </a:hlink>
      <a:folHlink>
        <a:srgbClr val="CC28A3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>
              <a:shade val="50000"/>
            </a:schemeClr>
          </a:solidFill>
        </a:ln>
      </a:spPr>
      <a:bodyPr wrap="square" rtlCol="0" anchor="ctr" anchorCtr="0">
        <a:noAutofit/>
      </a:bodyPr>
      <a:lstStyle>
        <a:defPPr>
          <a:spcAft>
            <a:spcPts val="600"/>
          </a:spcAft>
          <a:defRPr sz="2000" dirty="0" err="1" smtClean="0">
            <a:latin typeface="Helvetica" charset="0"/>
            <a:ea typeface="Times New Roman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520861A0-039A-2D44-AB17-004FAF73F726}" vid="{04C3138C-DD1C-EC4B-885C-41923CF60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Template_for_workshops.potx</Template>
  <TotalTime>24973</TotalTime>
  <Words>1528</Words>
  <Application>Microsoft Macintosh PowerPoint</Application>
  <PresentationFormat>Widescreen</PresentationFormat>
  <Paragraphs>241</Paragraphs>
  <Slides>60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Helvetica</vt:lpstr>
      <vt:lpstr>Zapf Dingbats</vt:lpstr>
      <vt:lpstr>Template_for_workshops</vt:lpstr>
      <vt:lpstr>Equation</vt:lpstr>
      <vt:lpstr>Statistical Hypothesis Testing Basics</vt:lpstr>
      <vt:lpstr>Leading the discussion today…</vt:lpstr>
      <vt:lpstr>Days 2 and 3</vt:lpstr>
      <vt:lpstr>Poll: Why do we perform statistical hypothesis testing?</vt:lpstr>
      <vt:lpstr>Poll: What hypothesis tests have you used?</vt:lpstr>
      <vt:lpstr>Terms one commonly encounters in hypothesis testing</vt:lpstr>
      <vt:lpstr>Typical scenario</vt:lpstr>
      <vt:lpstr>Outline</vt:lpstr>
      <vt:lpstr>Introduction to Hypothesis Testing</vt:lpstr>
      <vt:lpstr>Outline</vt:lpstr>
      <vt:lpstr>Variables</vt:lpstr>
      <vt:lpstr>Outline</vt:lpstr>
      <vt:lpstr>How do I choose which statistical test to use?</vt:lpstr>
      <vt:lpstr>Response:Continuous Predictor: Continuous</vt:lpstr>
      <vt:lpstr>How do I choose which statistical test to use?</vt:lpstr>
      <vt:lpstr>Response:Continuous Predictor: Categorical</vt:lpstr>
      <vt:lpstr>How do I choose which statistical test to use?</vt:lpstr>
      <vt:lpstr>Response:Categorical Predictor: Categorical</vt:lpstr>
      <vt:lpstr>How do I choose which statistical test to use?</vt:lpstr>
      <vt:lpstr>Response:Categorical Predictor: Continuous</vt:lpstr>
      <vt:lpstr>How do I choose which statistical test to use?</vt:lpstr>
      <vt:lpstr>Outline</vt:lpstr>
      <vt:lpstr>Is gene differentially expressed between the two developmental time-points?</vt:lpstr>
      <vt:lpstr>Convince a skeptic: Repeat this experiment 1000 times </vt:lpstr>
      <vt:lpstr>Central limit theorem allows us to estimate the variation of the location of the distribution </vt:lpstr>
      <vt:lpstr>Theoretical distribution of difference in means under Null Hypothesis</vt:lpstr>
      <vt:lpstr>Alter underlying variation</vt:lpstr>
      <vt:lpstr>Alter the number of replicates</vt:lpstr>
      <vt:lpstr>Power to detect a difference of means of -15</vt:lpstr>
      <vt:lpstr>Poll: What are the factors that affect Power or the fraction of time you claim that there is a real difference when there is actually a difference?</vt:lpstr>
      <vt:lpstr>Power to detect varying levels of difference in mean differences</vt:lpstr>
      <vt:lpstr>Poll: If Type II error for a given hypothesis test is zero then what is its statistical power?</vt:lpstr>
      <vt:lpstr>Z/T-statistic (Two-sample t-test)</vt:lpstr>
      <vt:lpstr>Sampling distribution of T-statistic under the Null hypothesis</vt:lpstr>
      <vt:lpstr>T-tests requires assumptions of…</vt:lpstr>
      <vt:lpstr>Parametric versus non-parametric tests</vt:lpstr>
      <vt:lpstr>U-statistic (Mann Whitney test, two sample test)</vt:lpstr>
      <vt:lpstr>U-statistic sampling distribution in terms of tables</vt:lpstr>
      <vt:lpstr>Mann-Whitney test valid as a comparison of location only if…</vt:lpstr>
      <vt:lpstr>F-statistic (ANOVA)</vt:lpstr>
      <vt:lpstr>Sampling distribution of the F-statistic</vt:lpstr>
      <vt:lpstr>1-way ANOVA requires assumptions of…</vt:lpstr>
      <vt:lpstr>Poll: Are you aware of the difference between the t-test, Welch t-test, Mann-Whitney test?</vt:lpstr>
      <vt:lpstr>Why do we have so many different tests?</vt:lpstr>
      <vt:lpstr>Every hypothesis test requires…</vt:lpstr>
      <vt:lpstr>Outline</vt:lpstr>
      <vt:lpstr>Repeated measures experimental design</vt:lpstr>
      <vt:lpstr>Learning in Alzheimer’s Disease mice assayed in the Morris-Water Maze</vt:lpstr>
      <vt:lpstr>Comparing every feed to every other one</vt:lpstr>
      <vt:lpstr>Why do we need multiple testing?</vt:lpstr>
      <vt:lpstr>Interpret parameters from linear model to estimate slope</vt:lpstr>
      <vt:lpstr>Interpret parameters from linear model implementation of one-way ANOVA</vt:lpstr>
      <vt:lpstr>Interpret parameters from linear model implementation of two-way ANOVA</vt:lpstr>
      <vt:lpstr>Interpret the main effect</vt:lpstr>
      <vt:lpstr>Interpret the interaction term</vt:lpstr>
      <vt:lpstr>PowerPoint Presentation</vt:lpstr>
      <vt:lpstr>PowerPoint Presentation</vt:lpstr>
      <vt:lpstr>Please fill-out survey</vt:lpstr>
      <vt:lpstr>Multiple tests</vt:lpstr>
      <vt:lpstr>Outline for this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 Attend Workshop Title</dc:title>
  <dc:creator>Microsoft Office User</dc:creator>
  <cp:lastModifiedBy>Microsoft Office User</cp:lastModifiedBy>
  <cp:revision>251</cp:revision>
  <cp:lastPrinted>2018-09-20T23:56:57Z</cp:lastPrinted>
  <dcterms:created xsi:type="dcterms:W3CDTF">2019-03-13T22:39:35Z</dcterms:created>
  <dcterms:modified xsi:type="dcterms:W3CDTF">2023-01-13T00:46:40Z</dcterms:modified>
</cp:coreProperties>
</file>