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80"/>
  </p:notesMasterIdLst>
  <p:handoutMasterIdLst>
    <p:handoutMasterId r:id="rId81"/>
  </p:handoutMasterIdLst>
  <p:sldIdLst>
    <p:sldId id="471" r:id="rId2"/>
    <p:sldId id="829" r:id="rId3"/>
    <p:sldId id="850" r:id="rId4"/>
    <p:sldId id="663" r:id="rId5"/>
    <p:sldId id="678" r:id="rId6"/>
    <p:sldId id="677" r:id="rId7"/>
    <p:sldId id="656" r:id="rId8"/>
    <p:sldId id="662" r:id="rId9"/>
    <p:sldId id="855" r:id="rId10"/>
    <p:sldId id="657" r:id="rId11"/>
    <p:sldId id="857" r:id="rId12"/>
    <p:sldId id="443" r:id="rId13"/>
    <p:sldId id="648" r:id="rId14"/>
    <p:sldId id="649" r:id="rId15"/>
    <p:sldId id="650" r:id="rId16"/>
    <p:sldId id="858" r:id="rId17"/>
    <p:sldId id="651" r:id="rId18"/>
    <p:sldId id="652" r:id="rId19"/>
    <p:sldId id="653" r:id="rId20"/>
    <p:sldId id="866" r:id="rId21"/>
    <p:sldId id="654" r:id="rId22"/>
    <p:sldId id="655" r:id="rId23"/>
    <p:sldId id="828" r:id="rId24"/>
    <p:sldId id="679" r:id="rId25"/>
    <p:sldId id="859" r:id="rId26"/>
    <p:sldId id="851" r:id="rId27"/>
    <p:sldId id="852" r:id="rId28"/>
    <p:sldId id="344" r:id="rId29"/>
    <p:sldId id="844" r:id="rId30"/>
    <p:sldId id="845" r:id="rId31"/>
    <p:sldId id="846" r:id="rId32"/>
    <p:sldId id="847" r:id="rId33"/>
    <p:sldId id="848" r:id="rId34"/>
    <p:sldId id="849" r:id="rId35"/>
    <p:sldId id="860" r:id="rId36"/>
    <p:sldId id="862" r:id="rId37"/>
    <p:sldId id="281" r:id="rId38"/>
    <p:sldId id="282" r:id="rId39"/>
    <p:sldId id="831" r:id="rId40"/>
    <p:sldId id="832" r:id="rId41"/>
    <p:sldId id="671" r:id="rId42"/>
    <p:sldId id="672" r:id="rId43"/>
    <p:sldId id="830" r:id="rId44"/>
    <p:sldId id="673" r:id="rId45"/>
    <p:sldId id="674" r:id="rId46"/>
    <p:sldId id="834" r:id="rId47"/>
    <p:sldId id="676" r:id="rId48"/>
    <p:sldId id="675" r:id="rId49"/>
    <p:sldId id="658" r:id="rId50"/>
    <p:sldId id="863" r:id="rId51"/>
    <p:sldId id="661" r:id="rId52"/>
    <p:sldId id="867" r:id="rId53"/>
    <p:sldId id="667" r:id="rId54"/>
    <p:sldId id="637" r:id="rId55"/>
    <p:sldId id="640" r:id="rId56"/>
    <p:sldId id="641" r:id="rId57"/>
    <p:sldId id="642" r:id="rId58"/>
    <p:sldId id="643" r:id="rId59"/>
    <p:sldId id="644" r:id="rId60"/>
    <p:sldId id="645" r:id="rId61"/>
    <p:sldId id="646" r:id="rId62"/>
    <p:sldId id="647" r:id="rId63"/>
    <p:sldId id="865" r:id="rId64"/>
    <p:sldId id="864" r:id="rId65"/>
    <p:sldId id="739" r:id="rId66"/>
    <p:sldId id="740" r:id="rId67"/>
    <p:sldId id="843" r:id="rId68"/>
    <p:sldId id="842" r:id="rId69"/>
    <p:sldId id="836" r:id="rId70"/>
    <p:sldId id="837" r:id="rId71"/>
    <p:sldId id="838" r:id="rId72"/>
    <p:sldId id="839" r:id="rId73"/>
    <p:sldId id="841" r:id="rId74"/>
    <p:sldId id="840" r:id="rId75"/>
    <p:sldId id="835" r:id="rId76"/>
    <p:sldId id="827" r:id="rId77"/>
    <p:sldId id="665" r:id="rId78"/>
    <p:sldId id="659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5451" autoAdjust="0"/>
  </p:normalViewPr>
  <p:slideViewPr>
    <p:cSldViewPr snapToGrid="0" snapToObjects="1">
      <p:cViewPr varScale="1">
        <p:scale>
          <a:sx n="125" d="100"/>
          <a:sy n="125" d="100"/>
        </p:scale>
        <p:origin x="5048" y="1832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1/17/23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/pdf/10.1080/00031305.2017.1305291?needAccess=true</a:t>
            </a:r>
          </a:p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/guides/prism/5/user-guide/prism5help.html?stat_nonparametric_tests_dont_compa.htm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28A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09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  <p:sldLayoutId id="21474837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jpg"/><Relationship Id="rId4" Type="http://schemas.openxmlformats.org/officeDocument/2006/relationships/image" Target="../media/image4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 &amp; Michela </a:t>
            </a:r>
            <a:r>
              <a:rPr lang="en-US" dirty="0" err="1"/>
              <a:t>Traglia</a:t>
            </a:r>
            <a:endParaRPr lang="en-US" dirty="0"/>
          </a:p>
          <a:p>
            <a:r>
              <a:rPr lang="en-US" dirty="0"/>
              <a:t>Associate Core Director @ Bioinformatics Core @ GIDB</a:t>
            </a:r>
          </a:p>
          <a:p>
            <a:r>
              <a:rPr lang="en-US" dirty="0"/>
              <a:t>01/18/2023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Statistical Hypothesis Testing</a:t>
            </a:r>
            <a:br>
              <a:rPr lang="en-US" sz="4000" u="sng" dirty="0"/>
            </a:br>
            <a:r>
              <a:rPr lang="en-US" sz="4000" u="sng" dirty="0"/>
              <a:t>Basics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50504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  <a:p>
            <a:r>
              <a:rPr lang="en-US" dirty="0"/>
              <a:t>Equally relevant to Hypothesis Testing is the idea of measuring</a:t>
            </a:r>
            <a:r>
              <a:rPr lang="en-US" b="1" dirty="0"/>
              <a:t> the strength of association/effect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853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E9E7C-51D3-724D-BCDC-96994314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0" y="818759"/>
            <a:ext cx="4934056" cy="5569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1DED73-2E45-2F48-8113-986434CE7E1C}"/>
              </a:ext>
            </a:extLst>
          </p:cNvPr>
          <p:cNvSpPr/>
          <p:nvPr/>
        </p:nvSpPr>
        <p:spPr>
          <a:xfrm>
            <a:off x="5503026" y="6423764"/>
            <a:ext cx="6099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https://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www.ahajournals.org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doi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epub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/10.1161/CIRCEP.108.829341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C1DF6-B27C-504D-A47E-AC5886646FE2}"/>
              </a:ext>
            </a:extLst>
          </p:cNvPr>
          <p:cNvSpPr/>
          <p:nvPr/>
        </p:nvSpPr>
        <p:spPr>
          <a:xfrm>
            <a:off x="5503026" y="3341802"/>
            <a:ext cx="5527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Poppins" pitchFamily="2" charset="77"/>
              </a:rPr>
              <a:t>Gene controlling developing 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B3CCE-9E45-D149-BBA5-37566B7B47D7}"/>
              </a:ext>
            </a:extLst>
          </p:cNvPr>
          <p:cNvSpPr/>
          <p:nvPr/>
        </p:nvSpPr>
        <p:spPr>
          <a:xfrm>
            <a:off x="178354" y="85214"/>
            <a:ext cx="5751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14A1D4"/>
                </a:solidFill>
                <a:latin typeface="Poppins" pitchFamily="2" charset="77"/>
                <a:ea typeface="Helvetica Neue Light" panose="02000403000000020004" pitchFamily="2" charset="0"/>
                <a:cs typeface="Poppins" pitchFamily="2" charset="77"/>
              </a:rPr>
              <a:t>Research question 1</a:t>
            </a:r>
            <a:endParaRPr lang="en-US" sz="4400" dirty="0">
              <a:solidFill>
                <a:srgbClr val="14A1D4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53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2C7B6-6841-C255-8E03-7E4917AB5359}"/>
              </a:ext>
            </a:extLst>
          </p:cNvPr>
          <p:cNvSpPr txBox="1"/>
          <p:nvPr/>
        </p:nvSpPr>
        <p:spPr>
          <a:xfrm>
            <a:off x="9511862" y="224921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Random sampling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Target population?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Data noisy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Compare means</a:t>
            </a:r>
          </a:p>
        </p:txBody>
      </p:sp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</a:t>
            </a:r>
            <a:r>
              <a:rPr lang="en-US" sz="2800" u="sng" dirty="0"/>
              <a:t>skeptic</a:t>
            </a:r>
            <a:r>
              <a:rPr lang="en-US" sz="2800" dirty="0"/>
              <a:t>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48B6F2-FF91-52A2-218F-F1CBBF20DEDE}"/>
              </a:ext>
            </a:extLst>
          </p:cNvPr>
          <p:cNvSpPr txBox="1"/>
          <p:nvPr/>
        </p:nvSpPr>
        <p:spPr>
          <a:xfrm>
            <a:off x="609600" y="61769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Lot of work, time, money!</a:t>
            </a:r>
          </a:p>
        </p:txBody>
      </p:sp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98296"/>
              </p:ext>
            </p:extLst>
          </p:nvPr>
        </p:nvGraphicFramePr>
        <p:xfrm>
          <a:off x="8114788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4788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672C90-D575-7E75-EF2C-33CBDAB283CF}"/>
              </a:ext>
            </a:extLst>
          </p:cNvPr>
          <p:cNvSpPr txBox="1"/>
          <p:nvPr/>
        </p:nvSpPr>
        <p:spPr>
          <a:xfrm>
            <a:off x="1092200" y="55784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…if you correctly followed the prescriptions for correct experimental design!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- random sampling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540A-1001-18AA-9F30-347F54A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AD6A-715B-296D-5E34-23FD63AE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take the skeptical viewpoint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What would the difference of mean expressions be if there were no differences between the embryonic stages?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use the CLT to attempt to demonstrate that the skeptical viewpoint is unlikely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Skeptical viewpoint</a:t>
            </a:r>
            <a:r>
              <a:rPr lang="en-US" dirty="0"/>
              <a:t>: </a:t>
            </a:r>
            <a:r>
              <a:rPr lang="en-US" b="1" dirty="0"/>
              <a:t>Null Hypothesis </a:t>
            </a:r>
            <a:r>
              <a:rPr lang="en-US" dirty="0"/>
              <a:t>(H0)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Interesting viewpoint: </a:t>
            </a:r>
            <a:r>
              <a:rPr lang="en-US" b="1" dirty="0"/>
              <a:t>Alternate Hypothesis </a:t>
            </a:r>
            <a:r>
              <a:rPr lang="en-US" dirty="0"/>
              <a:t>(H1)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decision points to make the transition from the skeptical to interesting viewpoints – enter Type I error, p-value</a:t>
            </a:r>
          </a:p>
        </p:txBody>
      </p:sp>
    </p:spTree>
    <p:extLst>
      <p:ext uri="{BB962C8B-B14F-4D97-AF65-F5344CB8AC3E}">
        <p14:creationId xmlns:p14="http://schemas.microsoft.com/office/powerpoint/2010/main" val="386744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</a:t>
            </a:r>
            <a:r>
              <a:rPr lang="en-US" sz="2800" b="1" u="sng" dirty="0"/>
              <a:t>sampling distribution </a:t>
            </a:r>
            <a:r>
              <a:rPr lang="en-US" sz="2800" dirty="0"/>
              <a:t>of difference in means under </a:t>
            </a:r>
            <a:r>
              <a:rPr lang="en-US" sz="2800" b="1" u="sng" dirty="0"/>
              <a:t>Null </a:t>
            </a:r>
            <a:r>
              <a:rPr lang="en-US" sz="2800" dirty="0"/>
              <a:t>(uninteresting, no-change) </a:t>
            </a:r>
            <a:r>
              <a:rPr lang="en-US" sz="2800" b="1" u="sng" dirty="0"/>
              <a:t>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04977" y="1930442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18B6A-D536-F19C-1E4A-15AE80CB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Reuben Thomas – Associate Core Director</a:t>
            </a:r>
          </a:p>
          <a:p>
            <a:r>
              <a:rPr lang="en-US" dirty="0"/>
              <a:t>Michela </a:t>
            </a:r>
            <a:r>
              <a:rPr lang="en-US" dirty="0" err="1"/>
              <a:t>Traglia</a:t>
            </a:r>
            <a:r>
              <a:rPr lang="en-US" dirty="0"/>
              <a:t>– Biostatistician III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81DD3-3A74-2CF5-F2BD-3AAAC4A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discussion today…</a:t>
            </a:r>
          </a:p>
        </p:txBody>
      </p:sp>
    </p:spTree>
    <p:extLst>
      <p:ext uri="{BB962C8B-B14F-4D97-AF65-F5344CB8AC3E}">
        <p14:creationId xmlns:p14="http://schemas.microsoft.com/office/powerpoint/2010/main" val="38919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DD6B2-ED91-C1C6-1E2C-8E543C8CC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…larger number of replicates</a:t>
            </a:r>
          </a:p>
          <a:p>
            <a:r>
              <a:rPr lang="en-US" dirty="0"/>
              <a:t>…smaller variation in response variable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79219-0493-67A6-F652-C11203EE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is narrower if …</a:t>
            </a:r>
          </a:p>
        </p:txBody>
      </p:sp>
    </p:spTree>
    <p:extLst>
      <p:ext uri="{BB962C8B-B14F-4D97-AF65-F5344CB8AC3E}">
        <p14:creationId xmlns:p14="http://schemas.microsoft.com/office/powerpoint/2010/main" val="53203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53342" y="1825625"/>
            <a:ext cx="10515600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73410" y="6314486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31632-FE51-F40E-BB73-185739F620AD}"/>
              </a:ext>
            </a:extLst>
          </p:cNvPr>
          <p:cNvSpPr/>
          <p:nvPr/>
        </p:nvSpPr>
        <p:spPr>
          <a:xfrm>
            <a:off x="6559755" y="17555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willing to be mistaken that there is a true difference </a:t>
            </a:r>
            <a:r>
              <a:rPr lang="en-US" b="1" dirty="0">
                <a:solidFill>
                  <a:srgbClr val="FF0000"/>
                </a:solidFill>
              </a:rPr>
              <a:t>Type I error </a:t>
            </a:r>
            <a:r>
              <a:rPr lang="en-US" dirty="0">
                <a:solidFill>
                  <a:srgbClr val="FF0000"/>
                </a:solidFill>
              </a:rPr>
              <a:t>fraction of time you repeat this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D1D2B-4411-B566-7F6D-6BC25A221D62}"/>
              </a:ext>
            </a:extLst>
          </p:cNvPr>
          <p:cNvSpPr/>
          <p:nvPr/>
        </p:nvSpPr>
        <p:spPr>
          <a:xfrm>
            <a:off x="6559755" y="3255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are mistaken that there is no difference </a:t>
            </a:r>
            <a:r>
              <a:rPr lang="en-US" b="1" dirty="0">
                <a:solidFill>
                  <a:srgbClr val="00B0F0"/>
                </a:solidFill>
              </a:rPr>
              <a:t>Type II error </a:t>
            </a:r>
            <a:r>
              <a:rPr lang="en-US" dirty="0">
                <a:solidFill>
                  <a:srgbClr val="00B0F0"/>
                </a:solidFill>
              </a:rPr>
              <a:t>fraction of time you repeat this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F006-F18F-AF9A-7407-09D073A0B24D}"/>
              </a:ext>
            </a:extLst>
          </p:cNvPr>
          <p:cNvSpPr txBox="1"/>
          <p:nvPr/>
        </p:nvSpPr>
        <p:spPr>
          <a:xfrm>
            <a:off x="6559755" y="4756074"/>
            <a:ext cx="25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</a:t>
            </a:r>
            <a:r>
              <a:rPr lang="en-US" dirty="0">
                <a:solidFill>
                  <a:srgbClr val="7030A0"/>
                </a:solidFill>
              </a:rPr>
              <a:t> = 1 – </a:t>
            </a:r>
            <a:r>
              <a:rPr lang="en-US" b="1" dirty="0">
                <a:solidFill>
                  <a:srgbClr val="7030A0"/>
                </a:solidFill>
              </a:rPr>
              <a:t>Type II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E1D4-1ECB-25E0-ED00-077BDA7ECB5B}"/>
              </a:ext>
            </a:extLst>
          </p:cNvPr>
          <p:cNvSpPr/>
          <p:nvPr/>
        </p:nvSpPr>
        <p:spPr>
          <a:xfrm>
            <a:off x="6559755" y="5379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You correctly say that there is a difference </a:t>
            </a:r>
            <a:r>
              <a:rPr lang="en-US" b="1" dirty="0">
                <a:solidFill>
                  <a:srgbClr val="7030A0"/>
                </a:solidFill>
              </a:rPr>
              <a:t>Power </a:t>
            </a:r>
            <a:r>
              <a:rPr lang="en-US" dirty="0">
                <a:solidFill>
                  <a:srgbClr val="7030A0"/>
                </a:solidFill>
              </a:rPr>
              <a:t>fraction of time you repeat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202512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A7E3-F498-5266-D4B5-3C0D43F7EF54}"/>
              </a:ext>
            </a:extLst>
          </p:cNvPr>
          <p:cNvSpPr txBox="1"/>
          <p:nvPr/>
        </p:nvSpPr>
        <p:spPr>
          <a:xfrm>
            <a:off x="728084" y="5921220"/>
            <a:ext cx="659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effect sizes are easier to estimate compared to smaller effect sizes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D4682-C2FA-5C14-FC0C-019A7AE4B4EB}"/>
              </a:ext>
            </a:extLst>
          </p:cNvPr>
          <p:cNvSpPr txBox="1"/>
          <p:nvPr/>
        </p:nvSpPr>
        <p:spPr>
          <a:xfrm>
            <a:off x="703871" y="5551888"/>
            <a:ext cx="39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 smaller for larger effect sizes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756-558A-D960-9659-B8A71F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Poll:</a:t>
            </a:r>
            <a:r>
              <a:rPr lang="en-US" sz="2800" dirty="0"/>
              <a:t> What are the factors that affect Power or the fraction of time you claim that there is a real difference when there is actually a difference?</a:t>
            </a:r>
          </a:p>
        </p:txBody>
      </p:sp>
    </p:spTree>
    <p:extLst>
      <p:ext uri="{BB962C8B-B14F-4D97-AF65-F5344CB8AC3E}">
        <p14:creationId xmlns:p14="http://schemas.microsoft.com/office/powerpoint/2010/main" val="72634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531E-C399-2845-A0C8-FDBD5FC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If Type II error for a given hypothesis test is zero then what is its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7B52-05BF-234C-A8DA-A6723BAE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5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078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7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745673-5C61-67B7-37DB-AA3B128FB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329629"/>
          </a:xfrm>
        </p:spPr>
        <p:txBody>
          <a:bodyPr/>
          <a:lstStyle/>
          <a:p>
            <a:r>
              <a:rPr lang="en-US" b="1" u="sng" dirty="0"/>
              <a:t>Scenario:</a:t>
            </a:r>
            <a:r>
              <a:rPr lang="en-US" dirty="0"/>
              <a:t> You are testing not one but multiple different hypotheses at the same time. </a:t>
            </a:r>
          </a:p>
          <a:p>
            <a:pPr lvl="1"/>
            <a:r>
              <a:rPr lang="en-US" dirty="0"/>
              <a:t>Assume you test 1000 independent hypotheses</a:t>
            </a:r>
          </a:p>
          <a:p>
            <a:pPr lvl="1"/>
            <a:r>
              <a:rPr lang="en-US" dirty="0"/>
              <a:t>Type I error is set at 0.05</a:t>
            </a:r>
          </a:p>
          <a:p>
            <a:pPr lvl="1"/>
            <a:r>
              <a:rPr lang="en-US" dirty="0"/>
              <a:t>50 = 1000 x 0.05 of the 1000 hypotheses would result in you saying that there is a real effect when in fact there isn’t one</a:t>
            </a:r>
          </a:p>
          <a:p>
            <a:pPr lvl="1"/>
            <a:r>
              <a:rPr lang="en-US" dirty="0"/>
              <a:t>Not good with this whole reproducibility thing!</a:t>
            </a:r>
          </a:p>
          <a:p>
            <a:r>
              <a:rPr lang="en-US" dirty="0"/>
              <a:t>Enter multiple testing correction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A7753-0E31-9BB5-71E8-E363D795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correction</a:t>
            </a:r>
          </a:p>
        </p:txBody>
      </p:sp>
    </p:spTree>
    <p:extLst>
      <p:ext uri="{BB962C8B-B14F-4D97-AF65-F5344CB8AC3E}">
        <p14:creationId xmlns:p14="http://schemas.microsoft.com/office/powerpoint/2010/main" val="397431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nnidis.png">
            <a:extLst>
              <a:ext uri="{FF2B5EF4-FFF2-40B4-BE49-F238E27FC236}">
                <a16:creationId xmlns:a16="http://schemas.microsoft.com/office/drawing/2014/main" id="{9627DB03-41CE-4A45-AF96-8F0CF7FAA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295"/>
          <a:stretch/>
        </p:blipFill>
        <p:spPr>
          <a:xfrm>
            <a:off x="1296784" y="0"/>
            <a:ext cx="9144000" cy="6388100"/>
          </a:xfrm>
          <a:prstGeom prst="rect">
            <a:avLst/>
          </a:prstGeom>
        </p:spPr>
      </p:pic>
      <p:pic>
        <p:nvPicPr>
          <p:cNvPr id="5" name="Picture 4" descr="IonnidisRef.png">
            <a:extLst>
              <a:ext uri="{FF2B5EF4-FFF2-40B4-BE49-F238E27FC236}">
                <a16:creationId xmlns:a16="http://schemas.microsoft.com/office/drawing/2014/main" id="{34634851-6698-AE40-BF31-AF057031D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84" y="6388100"/>
            <a:ext cx="3759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1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263FE-A4A7-1407-2484-D23E0A53D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11512"/>
          </a:xfrm>
        </p:spPr>
        <p:txBody>
          <a:bodyPr/>
          <a:lstStyle/>
          <a:p>
            <a:r>
              <a:rPr lang="en-US" dirty="0"/>
              <a:t>Depends on the field of study</a:t>
            </a:r>
          </a:p>
          <a:p>
            <a:r>
              <a:rPr lang="en-US" dirty="0"/>
              <a:t>An -omics study on a given disease typically involves 100s of 1000s of associations tested </a:t>
            </a:r>
          </a:p>
          <a:p>
            <a:r>
              <a:rPr lang="en-US" dirty="0"/>
              <a:t>One would expect only a small fraction of these associations to be true, P0 would be small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C9F311-66A9-2610-3117-A3F748E1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P0, pre-experiment probability of finding a true association among all possible testable associations</a:t>
            </a:r>
          </a:p>
        </p:txBody>
      </p:sp>
    </p:spTree>
    <p:extLst>
      <p:ext uri="{BB962C8B-B14F-4D97-AF65-F5344CB8AC3E}">
        <p14:creationId xmlns:p14="http://schemas.microsoft.com/office/powerpoint/2010/main" val="25658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A76AD3-920A-33DF-E068-B7F8720D7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624069"/>
          </a:xfrm>
        </p:spPr>
        <p:txBody>
          <a:bodyPr/>
          <a:lstStyle/>
          <a:p>
            <a:r>
              <a:rPr lang="en-US" dirty="0"/>
              <a:t>Uncover scientific knowledge using noisy data with limited resources </a:t>
            </a:r>
          </a:p>
          <a:p>
            <a:r>
              <a:rPr lang="en-US" dirty="0"/>
              <a:t>Estimating associations</a:t>
            </a:r>
          </a:p>
          <a:p>
            <a:pPr lvl="1"/>
            <a:r>
              <a:rPr lang="en-US" dirty="0"/>
              <a:t>Dependent (Outcome) Variable ~ Independent (Predictor) variable</a:t>
            </a:r>
          </a:p>
          <a:p>
            <a:r>
              <a:rPr lang="en-US" dirty="0"/>
              <a:t>Correct experimental design important to estimate associations of interest</a:t>
            </a:r>
          </a:p>
          <a:p>
            <a:r>
              <a:rPr lang="en-US" dirty="0"/>
              <a:t>Random sampling, Randomization and blocking</a:t>
            </a:r>
          </a:p>
          <a:p>
            <a:r>
              <a:rPr lang="en-US" dirty="0"/>
              <a:t>Avoiding/identifying batch effects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851DD-C4D4-473C-236D-B43C4BDC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yesterday’s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3117789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701D62-19E2-A996-9FBA-CCEDDDBA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DBA8AE-9B88-E9BD-9827-B9BC55640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345160"/>
                  </p:ext>
                </p:extLst>
              </p:nvPr>
            </p:nvGraphicFramePr>
            <p:xfrm>
              <a:off x="2280920" y="183388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DBA8AE-9B88-E9BD-9827-B9BC55640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345160"/>
                  </p:ext>
                </p:extLst>
              </p:nvPr>
            </p:nvGraphicFramePr>
            <p:xfrm>
              <a:off x="2280920" y="183388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CE2C25-625B-819D-FB9E-93E18D5F2252}"/>
              </a:ext>
            </a:extLst>
          </p:cNvPr>
          <p:cNvSpPr txBox="1"/>
          <p:nvPr/>
        </p:nvSpPr>
        <p:spPr>
          <a:xfrm>
            <a:off x="121920" y="3674179"/>
            <a:ext cx="1154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Poll:</a:t>
            </a:r>
            <a:r>
              <a:rPr lang="en-US" sz="2400" dirty="0"/>
              <a:t> How many of the </a:t>
            </a:r>
            <a:r>
              <a:rPr lang="en-US" sz="2400" i="1" dirty="0"/>
              <a:t>c</a:t>
            </a:r>
            <a:r>
              <a:rPr lang="en-US" sz="2400" dirty="0"/>
              <a:t> associations tested would we claim as a research finding when in fact they are not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D6A93-91B4-81C6-243A-D975003BADC4}"/>
              </a:ext>
            </a:extLst>
          </p:cNvPr>
          <p:cNvSpPr txBox="1"/>
          <p:nvPr/>
        </p:nvSpPr>
        <p:spPr>
          <a:xfrm>
            <a:off x="4994031" y="4635512"/>
            <a:ext cx="2799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Assume c = 100,000</a:t>
            </a:r>
          </a:p>
          <a:p>
            <a:r>
              <a:rPr lang="en-US" sz="2400" dirty="0"/>
              <a:t>             P0 = 0.0001</a:t>
            </a:r>
          </a:p>
          <a:p>
            <a:r>
              <a:rPr lang="en-US" sz="2400" dirty="0"/>
              <a:t>Type I error, </a:t>
            </a:r>
            <a:r>
              <a:rPr lang="el-GR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α</a:t>
            </a:r>
            <a:r>
              <a:rPr lang="en-US" sz="2400" dirty="0"/>
              <a:t> = 0.05</a:t>
            </a:r>
          </a:p>
          <a:p>
            <a:r>
              <a:rPr lang="en-US" sz="2400" dirty="0"/>
              <a:t>Type II error, </a:t>
            </a:r>
            <a:r>
              <a:rPr lang="el-GR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β</a:t>
            </a:r>
            <a:r>
              <a:rPr lang="en-US" sz="2400" dirty="0"/>
              <a:t> = 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9BF8D-2407-3BB9-ED13-A417F594B757}"/>
              </a:ext>
            </a:extLst>
          </p:cNvPr>
          <p:cNvSpPr txBox="1"/>
          <p:nvPr/>
        </p:nvSpPr>
        <p:spPr>
          <a:xfrm>
            <a:off x="10097670" y="648866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EF387A-5CAE-91BD-B1B8-C51C3AD3345E}"/>
              </a:ext>
            </a:extLst>
          </p:cNvPr>
          <p:cNvSpPr/>
          <p:nvPr/>
        </p:nvSpPr>
        <p:spPr>
          <a:xfrm>
            <a:off x="6436751" y="2936240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3EFB-1EAD-9F43-A627-634A9288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10267"/>
                  </p:ext>
                </p:extLst>
              </p:nvPr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10267"/>
                  </p:ext>
                </p:extLst>
              </p:nvPr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2D8F7F-659A-B5D7-E3B5-5D72A255EF0E}"/>
              </a:ext>
            </a:extLst>
          </p:cNvPr>
          <p:cNvSpPr txBox="1"/>
          <p:nvPr/>
        </p:nvSpPr>
        <p:spPr>
          <a:xfrm>
            <a:off x="1463219" y="3413152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not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6BC10-1B1D-E7A1-68A4-FC6084A2F07E}"/>
              </a:ext>
            </a:extLst>
          </p:cNvPr>
          <p:cNvSpPr txBox="1"/>
          <p:nvPr/>
        </p:nvSpPr>
        <p:spPr>
          <a:xfrm>
            <a:off x="1632208" y="4262466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= c x P0 = 100,000 x 1e-4 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B1C07-29E1-0811-938C-91B07B47DD6A}"/>
              </a:ext>
            </a:extLst>
          </p:cNvPr>
          <p:cNvSpPr txBox="1"/>
          <p:nvPr/>
        </p:nvSpPr>
        <p:spPr>
          <a:xfrm>
            <a:off x="1632208" y="4847566"/>
            <a:ext cx="530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false relationships = c x (1 – P0) = 99990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09D83-D9CF-1B12-7A5B-B0779665F953}"/>
              </a:ext>
            </a:extLst>
          </p:cNvPr>
          <p:cNvSpPr txBox="1"/>
          <p:nvPr/>
        </p:nvSpPr>
        <p:spPr>
          <a:xfrm>
            <a:off x="1632208" y="5417115"/>
            <a:ext cx="835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false relationships claimed as a research finding = c x (1 – P0) x 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α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= 5000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D2E77-EF41-0133-4906-350CDD28F25F}"/>
              </a:ext>
            </a:extLst>
          </p:cNvPr>
          <p:cNvSpPr txBox="1"/>
          <p:nvPr/>
        </p:nvSpPr>
        <p:spPr>
          <a:xfrm>
            <a:off x="10204978" y="64791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</p:spTree>
    <p:extLst>
      <p:ext uri="{BB962C8B-B14F-4D97-AF65-F5344CB8AC3E}">
        <p14:creationId xmlns:p14="http://schemas.microsoft.com/office/powerpoint/2010/main" val="40329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3EFB-1EAD-9F43-A627-634A9288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88D2E77-EF41-0133-4906-350CDD28F25F}"/>
              </a:ext>
            </a:extLst>
          </p:cNvPr>
          <p:cNvSpPr txBox="1"/>
          <p:nvPr/>
        </p:nvSpPr>
        <p:spPr>
          <a:xfrm>
            <a:off x="10204978" y="64791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BD4831-B514-9D85-8C39-C253A6067782}"/>
              </a:ext>
            </a:extLst>
          </p:cNvPr>
          <p:cNvSpPr/>
          <p:nvPr/>
        </p:nvSpPr>
        <p:spPr>
          <a:xfrm>
            <a:off x="7768770" y="2877687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A880D-F83A-6A43-4BFE-4844E5A785DB}"/>
              </a:ext>
            </a:extLst>
          </p:cNvPr>
          <p:cNvSpPr txBox="1"/>
          <p:nvPr/>
        </p:nvSpPr>
        <p:spPr>
          <a:xfrm>
            <a:off x="1524179" y="3377388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2B78A-567B-E6BB-1BA3-82A287C591AB}"/>
              </a:ext>
            </a:extLst>
          </p:cNvPr>
          <p:cNvSpPr txBox="1"/>
          <p:nvPr/>
        </p:nvSpPr>
        <p:spPr>
          <a:xfrm>
            <a:off x="1693168" y="4557437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= c x P0 = 100,000 x 1e-4 =10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BDEA6-B554-B71F-1C58-49A80985764E}"/>
              </a:ext>
            </a:extLst>
          </p:cNvPr>
          <p:cNvSpPr txBox="1"/>
          <p:nvPr/>
        </p:nvSpPr>
        <p:spPr>
          <a:xfrm>
            <a:off x="1693168" y="5381351"/>
            <a:ext cx="791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claimed as a research finding = c x P0 x (1 – 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β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= 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1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B72D5A-1066-C431-6A8A-1B56FD3D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Only a very tiny fraction (0.1%) of your research findings would be true findings!!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2D8F6E-7774-B9AA-D6A6-C29F47D9F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809258"/>
                  </p:ext>
                </p:extLst>
              </p:nvPr>
            </p:nvGraphicFramePr>
            <p:xfrm>
              <a:off x="2524760" y="175260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2D8F6E-7774-B9AA-D6A6-C29F47D9F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809258"/>
                  </p:ext>
                </p:extLst>
              </p:nvPr>
            </p:nvGraphicFramePr>
            <p:xfrm>
              <a:off x="2524760" y="175260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06667" r="-10083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06667" r="-83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ECB08B-28B5-CEE6-F0E1-91D126D0972D}"/>
              </a:ext>
            </a:extLst>
          </p:cNvPr>
          <p:cNvSpPr txBox="1"/>
          <p:nvPr/>
        </p:nvSpPr>
        <p:spPr>
          <a:xfrm>
            <a:off x="1920419" y="3377388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0040E-8E11-89D1-23E8-3B63965BB354}"/>
              </a:ext>
            </a:extLst>
          </p:cNvPr>
          <p:cNvSpPr txBox="1"/>
          <p:nvPr/>
        </p:nvSpPr>
        <p:spPr>
          <a:xfrm>
            <a:off x="2089408" y="4557437"/>
            <a:ext cx="593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Pre-study probability of finding a true relationships = P0 =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50821-D03E-48D9-A925-A12AC983FB64}"/>
                  </a:ext>
                </a:extLst>
              </p:cNvPr>
              <p:cNvSpPr txBox="1"/>
              <p:nvPr/>
            </p:nvSpPr>
            <p:spPr>
              <a:xfrm>
                <a:off x="2089408" y="5241748"/>
                <a:ext cx="8470011" cy="533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Post-study probability of finding a true relationships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7+5000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50821-D03E-48D9-A925-A12AC983F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08" y="5241748"/>
                <a:ext cx="8470011" cy="533095"/>
              </a:xfrm>
              <a:prstGeom prst="rect">
                <a:avLst/>
              </a:prstGeom>
              <a:blipFill>
                <a:blip r:embed="rId3"/>
                <a:stretch>
                  <a:fillRect l="-599" r="-59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9281762-A568-D5BC-0563-C75034CB0F29}"/>
              </a:ext>
            </a:extLst>
          </p:cNvPr>
          <p:cNvSpPr txBox="1"/>
          <p:nvPr/>
        </p:nvSpPr>
        <p:spPr>
          <a:xfrm>
            <a:off x="8370131" y="647345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</p:spTree>
    <p:extLst>
      <p:ext uri="{BB962C8B-B14F-4D97-AF65-F5344CB8AC3E}">
        <p14:creationId xmlns:p14="http://schemas.microsoft.com/office/powerpoint/2010/main" val="8081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EF6A4-B78E-C67A-E7AF-CE1C24A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15D9A0-DC3C-2A90-1B1F-BE1150D0C5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21560" y="1752600"/>
              <a:ext cx="6629400" cy="1508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15D9A0-DC3C-2A90-1B1F-BE1150D0C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217029"/>
                  </p:ext>
                </p:extLst>
              </p:nvPr>
            </p:nvGraphicFramePr>
            <p:xfrm>
              <a:off x="2321560" y="1752600"/>
              <a:ext cx="6629400" cy="1508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667" t="-110345" r="-101667" b="-2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6667" t="-110345" r="-1667" b="-23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DE83C1-9043-E76A-7588-69B5439B543F}"/>
              </a:ext>
            </a:extLst>
          </p:cNvPr>
          <p:cNvSpPr txBox="1"/>
          <p:nvPr/>
        </p:nvSpPr>
        <p:spPr>
          <a:xfrm>
            <a:off x="1483360" y="3366373"/>
            <a:ext cx="9365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not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4D02-FA69-ACD0-FC13-6556B798CB94}"/>
              </a:ext>
            </a:extLst>
          </p:cNvPr>
          <p:cNvSpPr txBox="1"/>
          <p:nvPr/>
        </p:nvSpPr>
        <p:spPr>
          <a:xfrm>
            <a:off x="1483359" y="4422899"/>
            <a:ext cx="887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correctly not claim as a research </a:t>
            </a:r>
          </a:p>
          <a:p>
            <a:r>
              <a:rPr lang="en-US" sz="2000" dirty="0"/>
              <a:t>finding?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C02E4-F369-0F93-3D5B-8EF2F3C8F757}"/>
              </a:ext>
            </a:extLst>
          </p:cNvPr>
          <p:cNvSpPr txBox="1"/>
          <p:nvPr/>
        </p:nvSpPr>
        <p:spPr>
          <a:xfrm>
            <a:off x="8397868" y="643235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A5594E-962C-3EC4-97BE-721BC99677B7}"/>
              </a:ext>
            </a:extLst>
          </p:cNvPr>
          <p:cNvSpPr/>
          <p:nvPr/>
        </p:nvSpPr>
        <p:spPr>
          <a:xfrm>
            <a:off x="7986470" y="2518569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C50D5A-3E53-4A3A-4DDD-30CDD255577F}"/>
              </a:ext>
            </a:extLst>
          </p:cNvPr>
          <p:cNvSpPr/>
          <p:nvPr/>
        </p:nvSpPr>
        <p:spPr>
          <a:xfrm>
            <a:off x="6496574" y="2518569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b="1" dirty="0"/>
              <a:t>Simple Hypothesis tests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  <a:endParaRPr lang="en-US" b="1" dirty="0"/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95884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1570979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647700" progId="Equation.3">
                  <p:embed/>
                </p:oleObj>
              </mc:Choice>
              <mc:Fallback>
                <p:oleObj name="Equation" r:id="rId2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 under the Null hypothesis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two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3355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u="sng" dirty="0"/>
              <a:t>Two days</a:t>
            </a:r>
            <a:r>
              <a:rPr lang="en-US" dirty="0"/>
              <a:t>: 1/18-1/19 @1PM for 2 hours</a:t>
            </a:r>
          </a:p>
          <a:p>
            <a:r>
              <a:rPr lang="en-US" u="sng" dirty="0"/>
              <a:t>Today:</a:t>
            </a:r>
            <a:r>
              <a:rPr lang="en-US" dirty="0"/>
              <a:t> Mostly concepts and some practical implementation</a:t>
            </a:r>
          </a:p>
          <a:p>
            <a:r>
              <a:rPr lang="en-US" u="sng" dirty="0"/>
              <a:t>Tomorrow</a:t>
            </a:r>
            <a:r>
              <a:rPr lang="en-US" dirty="0"/>
              <a:t>: Mostly hands-on plus some concepts</a:t>
            </a:r>
          </a:p>
          <a:p>
            <a:r>
              <a:rPr lang="en-US" u="sng" dirty="0"/>
              <a:t>Both days: </a:t>
            </a:r>
            <a:r>
              <a:rPr lang="en-US" dirty="0"/>
              <a:t>Your specific problems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2 and 3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786F-574E-EC2E-7CEC-6FDB813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versus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7A33-98D9-7E8F-B26D-A3A33A8B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Parametric tests make distributional assumptions about the response variables (Example: Normal probability distribution for the t-test)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Non-parametric tests do not make such assumptions (Example: Mann-Whitney test (next))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96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36FDDC-9452-8AEE-E763-1A8546CFD801}"/>
              </a:ext>
            </a:extLst>
          </p:cNvPr>
          <p:cNvSpPr txBox="1"/>
          <p:nvPr/>
        </p:nvSpPr>
        <p:spPr>
          <a:xfrm>
            <a:off x="1331976" y="40581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Two groups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Rank all observations across both groups, smallest observation given rank 1.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 sum of ranks of observations within group 1 with n1 observations is R1</a:t>
            </a:r>
          </a:p>
        </p:txBody>
      </p:sp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331D-949C-4123-8C19-272BE521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Mann-Whitney test valid as a comparison of location only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7174-AB68-7399-2E21-AAE45AED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two distributions have the same underlying shape,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2388-D58E-3206-7C3E-147D1AA7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" y="2743200"/>
            <a:ext cx="4470400" cy="35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BC32F-5DBA-D047-0557-D3B8C150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3200"/>
            <a:ext cx="3840480" cy="3483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4E3D2-9E0D-5440-902C-5B2E381D8065}"/>
              </a:ext>
            </a:extLst>
          </p:cNvPr>
          <p:cNvSpPr txBox="1"/>
          <p:nvPr/>
        </p:nvSpPr>
        <p:spPr>
          <a:xfrm>
            <a:off x="775063" y="5943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significant p-value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5DDE4-0210-2EFB-81DD-D8022990E5DA}"/>
              </a:ext>
            </a:extLst>
          </p:cNvPr>
          <p:cNvSpPr txBox="1"/>
          <p:nvPr/>
        </p:nvSpPr>
        <p:spPr>
          <a:xfrm>
            <a:off x="6122126" y="58547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non-significant p-value</a:t>
            </a:r>
          </a:p>
        </p:txBody>
      </p:sp>
    </p:spTree>
    <p:extLst>
      <p:ext uri="{BB962C8B-B14F-4D97-AF65-F5344CB8AC3E}">
        <p14:creationId xmlns:p14="http://schemas.microsoft.com/office/powerpoint/2010/main" val="4141094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  <p:pic>
        <p:nvPicPr>
          <p:cNvPr id="3" name="Picture 2" descr="BoxPlotChickenFeed.pdf">
            <a:extLst>
              <a:ext uri="{FF2B5EF4-FFF2-40B4-BE49-F238E27FC236}">
                <a16:creationId xmlns:a16="http://schemas.microsoft.com/office/drawing/2014/main" id="{17524EB4-22D4-45D7-A672-A9CFFE33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4" y="2793510"/>
            <a:ext cx="6743619" cy="40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1-way ANOVA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responses with each of the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610731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BE5-0EFC-7842-8196-0ADA175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Are you aware of the difference between the t-test, Welch t-test, Mann-Whitney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3CA-D43D-CF4B-895E-D8840E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4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98C76-C1D4-6A4A-916C-70BF0082B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291636"/>
          </a:xfrm>
        </p:spPr>
        <p:txBody>
          <a:bodyPr/>
          <a:lstStyle/>
          <a:p>
            <a:r>
              <a:rPr lang="en-US" dirty="0"/>
              <a:t>It allows us to make claims claims that are reproducible and generalizable with limited resources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49606-904F-4747-A82C-0EE4887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perform statistical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1115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8095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116751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Autism in kid,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Maternal blood pollutant,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126245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F899F8-37D7-77D1-8431-50F9F698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variable: Confounder vs. Moderator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F9AD9A-D6F5-70B3-31A0-B478C373B5C1}"/>
              </a:ext>
            </a:extLst>
          </p:cNvPr>
          <p:cNvCxnSpPr/>
          <p:nvPr/>
        </p:nvCxnSpPr>
        <p:spPr>
          <a:xfrm>
            <a:off x="838200" y="6032938"/>
            <a:ext cx="407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4097D7-99A4-4B1C-7559-2F6B5132AA5D}"/>
              </a:ext>
            </a:extLst>
          </p:cNvPr>
          <p:cNvCxnSpPr/>
          <p:nvPr/>
        </p:nvCxnSpPr>
        <p:spPr>
          <a:xfrm flipV="1">
            <a:off x="1030014" y="2890345"/>
            <a:ext cx="0" cy="33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CE2652E-7E96-FE6B-5DA5-A027788DB1F7}"/>
              </a:ext>
            </a:extLst>
          </p:cNvPr>
          <p:cNvSpPr/>
          <p:nvPr/>
        </p:nvSpPr>
        <p:spPr>
          <a:xfrm>
            <a:off x="1261241" y="5654566"/>
            <a:ext cx="73573" cy="12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EBD63-8339-939C-F974-6176E9FC3EBB}"/>
              </a:ext>
            </a:extLst>
          </p:cNvPr>
          <p:cNvSpPr/>
          <p:nvPr/>
        </p:nvSpPr>
        <p:spPr>
          <a:xfrm>
            <a:off x="1361090" y="5407573"/>
            <a:ext cx="73573" cy="12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2F090-C436-96E5-4FCA-7E9947F34ED9}"/>
              </a:ext>
            </a:extLst>
          </p:cNvPr>
          <p:cNvSpPr/>
          <p:nvPr/>
        </p:nvSpPr>
        <p:spPr>
          <a:xfrm>
            <a:off x="1644868" y="5341885"/>
            <a:ext cx="73573" cy="12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C133B-CB2C-A4BE-0BC7-6361A729B499}"/>
              </a:ext>
            </a:extLst>
          </p:cNvPr>
          <p:cNvSpPr/>
          <p:nvPr/>
        </p:nvSpPr>
        <p:spPr>
          <a:xfrm>
            <a:off x="1949668" y="5533697"/>
            <a:ext cx="73573" cy="12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CCD96-1EC6-75FC-7992-930BC9714A60}"/>
              </a:ext>
            </a:extLst>
          </p:cNvPr>
          <p:cNvSpPr/>
          <p:nvPr/>
        </p:nvSpPr>
        <p:spPr>
          <a:xfrm>
            <a:off x="1718441" y="5687411"/>
            <a:ext cx="73573" cy="12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616A29-C3D3-B84F-2B08-0EC01C2EB996}"/>
              </a:ext>
            </a:extLst>
          </p:cNvPr>
          <p:cNvSpPr/>
          <p:nvPr/>
        </p:nvSpPr>
        <p:spPr>
          <a:xfrm>
            <a:off x="1542391" y="5659822"/>
            <a:ext cx="73573" cy="12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BCD7E1-7B21-39B7-632C-FBF2F29EF5C8}"/>
              </a:ext>
            </a:extLst>
          </p:cNvPr>
          <p:cNvSpPr/>
          <p:nvPr/>
        </p:nvSpPr>
        <p:spPr>
          <a:xfrm>
            <a:off x="3394841" y="3279228"/>
            <a:ext cx="94593" cy="1497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183929-F6B4-D7F1-7E18-B21B987E780B}"/>
              </a:ext>
            </a:extLst>
          </p:cNvPr>
          <p:cNvSpPr/>
          <p:nvPr/>
        </p:nvSpPr>
        <p:spPr>
          <a:xfrm>
            <a:off x="3457902" y="3078218"/>
            <a:ext cx="94593" cy="1497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7D42FF-C883-D7B6-88B1-AE3A3BED99BD}"/>
              </a:ext>
            </a:extLst>
          </p:cNvPr>
          <p:cNvSpPr/>
          <p:nvPr/>
        </p:nvSpPr>
        <p:spPr>
          <a:xfrm>
            <a:off x="3668110" y="3154417"/>
            <a:ext cx="94593" cy="1497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E8B101-E214-17C7-19DA-66EF07CDEDA9}"/>
              </a:ext>
            </a:extLst>
          </p:cNvPr>
          <p:cNvSpPr/>
          <p:nvPr/>
        </p:nvSpPr>
        <p:spPr>
          <a:xfrm>
            <a:off x="3184633" y="3204342"/>
            <a:ext cx="94593" cy="1497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F2F16B-AFBD-C29B-3A8B-00C7A911B170}"/>
              </a:ext>
            </a:extLst>
          </p:cNvPr>
          <p:cNvSpPr/>
          <p:nvPr/>
        </p:nvSpPr>
        <p:spPr>
          <a:xfrm>
            <a:off x="3683875" y="3440824"/>
            <a:ext cx="94593" cy="1497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98E514-3A3C-FA91-0B5C-1F5D8A99F45A}"/>
              </a:ext>
            </a:extLst>
          </p:cNvPr>
          <p:cNvSpPr/>
          <p:nvPr/>
        </p:nvSpPr>
        <p:spPr>
          <a:xfrm>
            <a:off x="3452646" y="3526220"/>
            <a:ext cx="94593" cy="1497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72AF4-23CF-F2BE-CD27-6E1A9673F1ED}"/>
              </a:ext>
            </a:extLst>
          </p:cNvPr>
          <p:cNvSpPr txBox="1"/>
          <p:nvPr/>
        </p:nvSpPr>
        <p:spPr>
          <a:xfrm>
            <a:off x="2123089" y="519736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Non-smokers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E41BA-27DA-C8EC-3C23-19342E1374A9}"/>
              </a:ext>
            </a:extLst>
          </p:cNvPr>
          <p:cNvSpPr txBox="1"/>
          <p:nvPr/>
        </p:nvSpPr>
        <p:spPr>
          <a:xfrm>
            <a:off x="3883570" y="289691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Smokers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02EB5-50F6-E2F8-1DD4-79BFDADD5264}"/>
              </a:ext>
            </a:extLst>
          </p:cNvPr>
          <p:cNvSpPr txBox="1"/>
          <p:nvPr/>
        </p:nvSpPr>
        <p:spPr>
          <a:xfrm>
            <a:off x="2995446" y="589646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Alcohol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consump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872B7-8462-4E10-F877-6165D9DA3434}"/>
              </a:ext>
            </a:extLst>
          </p:cNvPr>
          <p:cNvSpPr txBox="1"/>
          <p:nvPr/>
        </p:nvSpPr>
        <p:spPr>
          <a:xfrm>
            <a:off x="-761995" y="3888829"/>
            <a:ext cx="914400" cy="9144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Lung cancer incidence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8C9AE1-AA5B-0ACF-FCC7-F22F60F05227}"/>
              </a:ext>
            </a:extLst>
          </p:cNvPr>
          <p:cNvCxnSpPr/>
          <p:nvPr/>
        </p:nvCxnSpPr>
        <p:spPr>
          <a:xfrm flipV="1">
            <a:off x="1434663" y="3354114"/>
            <a:ext cx="2112576" cy="230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3" descr="PCA_Plot_Samples.pdf">
            <a:extLst>
              <a:ext uri="{FF2B5EF4-FFF2-40B4-BE49-F238E27FC236}">
                <a16:creationId xmlns:a16="http://schemas.microsoft.com/office/drawing/2014/main" id="{0EBC6DE0-972A-A64A-52A7-9BB5BA7DC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37" r="-12137"/>
          <a:stretch>
            <a:fillRect/>
          </a:stretch>
        </p:blipFill>
        <p:spPr>
          <a:xfrm>
            <a:off x="5596757" y="2567179"/>
            <a:ext cx="6985910" cy="38743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B58FCA-E54F-2D77-F3E9-582A45D24962}"/>
              </a:ext>
            </a:extLst>
          </p:cNvPr>
          <p:cNvSpPr txBox="1"/>
          <p:nvPr/>
        </p:nvSpPr>
        <p:spPr>
          <a:xfrm>
            <a:off x="977463" y="19030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latin typeface="Helvetica" charset="0"/>
                <a:ea typeface="Times New Roman" charset="0"/>
                <a:cs typeface="Arial" charset="0"/>
              </a:rPr>
              <a:t>Confounder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(Smoking status)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EAC756-C0E1-6D74-B590-1F76B74EEE28}"/>
              </a:ext>
            </a:extLst>
          </p:cNvPr>
          <p:cNvSpPr txBox="1"/>
          <p:nvPr/>
        </p:nvSpPr>
        <p:spPr>
          <a:xfrm>
            <a:off x="7015656" y="182600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latin typeface="Helvetica" charset="0"/>
                <a:ea typeface="Times New Roman" charset="0"/>
                <a:cs typeface="Arial" charset="0"/>
              </a:rPr>
              <a:t>Moderator/Interaction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(Day)</a:t>
            </a:r>
          </a:p>
        </p:txBody>
      </p:sp>
    </p:spTree>
    <p:extLst>
      <p:ext uri="{BB962C8B-B14F-4D97-AF65-F5344CB8AC3E}">
        <p14:creationId xmlns:p14="http://schemas.microsoft.com/office/powerpoint/2010/main" val="1825994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  <a:endParaRPr lang="en-US" dirty="0"/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0253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34745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0340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04985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0948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BD1DF-1B7D-3944-9F5E-9F48116A2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53F53-1D69-6E45-8DB2-F383761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 hypothesis tests have you used?</a:t>
            </a:r>
          </a:p>
        </p:txBody>
      </p:sp>
    </p:spTree>
    <p:extLst>
      <p:ext uri="{BB962C8B-B14F-4D97-AF65-F5344CB8AC3E}">
        <p14:creationId xmlns:p14="http://schemas.microsoft.com/office/powerpoint/2010/main" val="3746135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27623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7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Hands-on</a:t>
            </a:r>
            <a:r>
              <a:rPr lang="en-US" dirty="0"/>
              <a:t> – Tomorrow!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09536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10600758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332FD-35EB-834E-9D61-E863640DA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504514"/>
          </a:xfrm>
        </p:spPr>
        <p:txBody>
          <a:bodyPr/>
          <a:lstStyle/>
          <a:p>
            <a:r>
              <a:rPr lang="en-US" dirty="0"/>
              <a:t>Designs where multiple responses from the same biological unit are assessed</a:t>
            </a:r>
          </a:p>
          <a:p>
            <a:pPr lvl="1"/>
            <a:r>
              <a:rPr lang="en-US" dirty="0"/>
              <a:t>Examples include measuring changes in biomarker levels (e.g. CD4 counts) in subjects over time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88D23-DBB5-1044-95BA-A32BC85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094051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1C79F-0F45-BA46-B38F-A9ABFDC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in Alzheimer’s Disease mice assayed in the Morris-Water Maze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59F3-230C-D545-BE90-D8B2401E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464"/>
            <a:ext cx="12192000" cy="387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757B6-ACA1-4C4B-B6E5-961C9551F372}"/>
              </a:ext>
            </a:extLst>
          </p:cNvPr>
          <p:cNvSpPr txBox="1"/>
          <p:nvPr/>
        </p:nvSpPr>
        <p:spPr>
          <a:xfrm>
            <a:off x="10020300" y="62674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Jones et al. 2019</a:t>
            </a:r>
          </a:p>
        </p:txBody>
      </p:sp>
    </p:spTree>
    <p:extLst>
      <p:ext uri="{BB962C8B-B14F-4D97-AF65-F5344CB8AC3E}">
        <p14:creationId xmlns:p14="http://schemas.microsoft.com/office/powerpoint/2010/main" val="2642875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</a:t>
            </a:r>
            <a:r>
              <a:rPr lang="en-US"/>
              <a:t>to every other </a:t>
            </a:r>
            <a:r>
              <a:rPr lang="en-US" dirty="0"/>
              <a:t>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5359193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8386184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0B8C1-95C0-5C6E-A9B8-1FDFC1C5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to estimate slope</a:t>
            </a:r>
          </a:p>
        </p:txBody>
      </p:sp>
      <p:pic>
        <p:nvPicPr>
          <p:cNvPr id="4" name="Picture 3" descr="LinearRegression.pdf">
            <a:extLst>
              <a:ext uri="{FF2B5EF4-FFF2-40B4-BE49-F238E27FC236}">
                <a16:creationId xmlns:a16="http://schemas.microsoft.com/office/drawing/2014/main" id="{45F31873-0769-1604-016D-9150342B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7" y="2110773"/>
            <a:ext cx="6298169" cy="46407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00373-9345-4B16-4345-2BFBCBB816E2}"/>
              </a:ext>
            </a:extLst>
          </p:cNvPr>
          <p:cNvGrpSpPr/>
          <p:nvPr/>
        </p:nvGrpSpPr>
        <p:grpSpPr>
          <a:xfrm>
            <a:off x="6933156" y="4092879"/>
            <a:ext cx="964504" cy="914400"/>
            <a:chOff x="6933156" y="4092879"/>
            <a:chExt cx="964504" cy="914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C07714-0A53-A874-C5E3-92AFC73405B2}"/>
                </a:ext>
              </a:extLst>
            </p:cNvPr>
            <p:cNvCxnSpPr/>
            <p:nvPr/>
          </p:nvCxnSpPr>
          <p:spPr>
            <a:xfrm>
              <a:off x="6933156" y="4215008"/>
              <a:ext cx="0" cy="67014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51DAC9-C3AC-8C9A-63D5-0799793C9FA7}"/>
                </a:ext>
              </a:extLst>
            </p:cNvPr>
            <p:cNvSpPr txBox="1"/>
            <p:nvPr/>
          </p:nvSpPr>
          <p:spPr>
            <a:xfrm>
              <a:off x="6983260" y="409287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87B07E-821C-0D27-F5A4-B3BFBA598A8A}"/>
              </a:ext>
            </a:extLst>
          </p:cNvPr>
          <p:cNvGrpSpPr/>
          <p:nvPr/>
        </p:nvGrpSpPr>
        <p:grpSpPr>
          <a:xfrm>
            <a:off x="5599134" y="4639849"/>
            <a:ext cx="1402914" cy="914400"/>
            <a:chOff x="5599134" y="4639849"/>
            <a:chExt cx="1402914" cy="9144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5C7DCB-B7D3-2B2F-CCBF-E177343770F3}"/>
                </a:ext>
              </a:extLst>
            </p:cNvPr>
            <p:cNvCxnSpPr/>
            <p:nvPr/>
          </p:nvCxnSpPr>
          <p:spPr>
            <a:xfrm>
              <a:off x="5599134" y="4885151"/>
              <a:ext cx="1334022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FCB431-1996-95A1-1DEE-896F69BED70B}"/>
                </a:ext>
              </a:extLst>
            </p:cNvPr>
            <p:cNvSpPr txBox="1"/>
            <p:nvPr/>
          </p:nvSpPr>
          <p:spPr>
            <a:xfrm>
              <a:off x="6087648" y="463984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A7781D-8AB4-3B50-BABF-EA20EBAA5FEA}"/>
              </a:ext>
            </a:extLst>
          </p:cNvPr>
          <p:cNvSpPr txBox="1"/>
          <p:nvPr/>
        </p:nvSpPr>
        <p:spPr>
          <a:xfrm>
            <a:off x="9250471" y="357618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Slope ~ 20/5 = 4</a:t>
            </a:r>
          </a:p>
        </p:txBody>
      </p:sp>
    </p:spTree>
    <p:extLst>
      <p:ext uri="{BB962C8B-B14F-4D97-AF65-F5344CB8AC3E}">
        <p14:creationId xmlns:p14="http://schemas.microsoft.com/office/powerpoint/2010/main" val="17563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67CE7-EA89-035A-7B1D-C51B373E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one-way ANOVA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34751-CF7D-7809-F26F-1CC77BD4B557}"/>
              </a:ext>
            </a:extLst>
          </p:cNvPr>
          <p:cNvGrpSpPr/>
          <p:nvPr/>
        </p:nvGrpSpPr>
        <p:grpSpPr>
          <a:xfrm>
            <a:off x="411808" y="2428385"/>
            <a:ext cx="8874065" cy="4064490"/>
            <a:chOff x="411808" y="2428385"/>
            <a:chExt cx="8874065" cy="4064490"/>
          </a:xfrm>
        </p:grpSpPr>
        <p:pic>
          <p:nvPicPr>
            <p:cNvPr id="4" name="Picture 3" descr="BoxPlotChickenFeed.pdf">
              <a:extLst>
                <a:ext uri="{FF2B5EF4-FFF2-40B4-BE49-F238E27FC236}">
                  <a16:creationId xmlns:a16="http://schemas.microsoft.com/office/drawing/2014/main" id="{22622207-825E-6058-9715-46832A59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254" y="2428385"/>
              <a:ext cx="6743619" cy="406449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79026CE-FD1E-A18F-DABD-B88CCCBF8801}"/>
                </a:ext>
              </a:extLst>
            </p:cNvPr>
            <p:cNvCxnSpPr/>
            <p:nvPr/>
          </p:nvCxnSpPr>
          <p:spPr>
            <a:xfrm>
              <a:off x="3983277" y="3507288"/>
              <a:ext cx="24425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BAC18A-5055-B51D-2E40-D61D5686BA16}"/>
                </a:ext>
              </a:extLst>
            </p:cNvPr>
            <p:cNvCxnSpPr/>
            <p:nvPr/>
          </p:nvCxnSpPr>
          <p:spPr>
            <a:xfrm>
              <a:off x="4105405" y="5486400"/>
              <a:ext cx="12212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F6FA9D-17C6-9120-1961-3A23925CDA40}"/>
                </a:ext>
              </a:extLst>
            </p:cNvPr>
            <p:cNvCxnSpPr/>
            <p:nvPr/>
          </p:nvCxnSpPr>
          <p:spPr>
            <a:xfrm>
              <a:off x="4105405" y="3507288"/>
              <a:ext cx="0" cy="1979112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42C455-D975-592F-C05F-6199E86E39DF}"/>
                </a:ext>
              </a:extLst>
            </p:cNvPr>
            <p:cNvCxnSpPr/>
            <p:nvPr/>
          </p:nvCxnSpPr>
          <p:spPr>
            <a:xfrm>
              <a:off x="2987458" y="3569918"/>
              <a:ext cx="219205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C83764-605A-335B-4F8D-9021AF58D8E8}"/>
                </a:ext>
              </a:extLst>
            </p:cNvPr>
            <p:cNvCxnSpPr/>
            <p:nvPr/>
          </p:nvCxnSpPr>
          <p:spPr>
            <a:xfrm>
              <a:off x="4227534" y="3507288"/>
              <a:ext cx="287472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748E68-5967-E1AD-794B-F49638F93464}"/>
                </a:ext>
              </a:extLst>
            </p:cNvPr>
            <p:cNvCxnSpPr/>
            <p:nvPr/>
          </p:nvCxnSpPr>
          <p:spPr>
            <a:xfrm>
              <a:off x="4941518" y="4766153"/>
              <a:ext cx="25678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B944F6-BA9C-7E8A-DD7C-F48BA8C37776}"/>
                </a:ext>
              </a:extLst>
            </p:cNvPr>
            <p:cNvCxnSpPr/>
            <p:nvPr/>
          </p:nvCxnSpPr>
          <p:spPr>
            <a:xfrm>
              <a:off x="4997885" y="3507288"/>
              <a:ext cx="0" cy="1258865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B19C34-B2E2-7709-F256-17FE8809EADF}"/>
                </a:ext>
              </a:extLst>
            </p:cNvPr>
            <p:cNvCxnSpPr/>
            <p:nvPr/>
          </p:nvCxnSpPr>
          <p:spPr>
            <a:xfrm>
              <a:off x="5993704" y="4171167"/>
              <a:ext cx="25678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ACFE19-37A3-8335-F2CD-01DB5CE2083F}"/>
                </a:ext>
              </a:extLst>
            </p:cNvPr>
            <p:cNvCxnSpPr/>
            <p:nvPr/>
          </p:nvCxnSpPr>
          <p:spPr>
            <a:xfrm>
              <a:off x="6096000" y="3507288"/>
              <a:ext cx="0" cy="68266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05E509-4C8F-E5A1-D7AA-B8176BF84DD9}"/>
                </a:ext>
              </a:extLst>
            </p:cNvPr>
            <p:cNvSpPr txBox="1"/>
            <p:nvPr/>
          </p:nvSpPr>
          <p:spPr>
            <a:xfrm>
              <a:off x="2427963" y="3112718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330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47544-4369-3E60-3841-31FAD4B28555}"/>
                </a:ext>
              </a:extLst>
            </p:cNvPr>
            <p:cNvSpPr txBox="1"/>
            <p:nvPr/>
          </p:nvSpPr>
          <p:spPr>
            <a:xfrm>
              <a:off x="4041732" y="4003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42AAD-9E4E-6837-8715-EA9380B97A06}"/>
                </a:ext>
              </a:extLst>
            </p:cNvPr>
            <p:cNvSpPr txBox="1"/>
            <p:nvPr/>
          </p:nvSpPr>
          <p:spPr>
            <a:xfrm>
              <a:off x="4951957" y="3671792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886D9D-6DDC-8AFA-65A5-A3EE969B59E8}"/>
                </a:ext>
              </a:extLst>
            </p:cNvPr>
            <p:cNvSpPr txBox="1"/>
            <p:nvPr/>
          </p:nvSpPr>
          <p:spPr>
            <a:xfrm>
              <a:off x="6012449" y="34290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50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804F59-38AD-8DC7-E636-0A5E755A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08" y="3425050"/>
              <a:ext cx="2057400" cy="2413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392DEF4-FD36-B1F2-D997-78DA485AE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8957" y="4404047"/>
              <a:ext cx="20447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1E03FE-2B03-EB47-6150-972DA7B5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5528" y="3672832"/>
              <a:ext cx="2070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0673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BF13D-1292-4307-34A7-A8912331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two-way 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E460-2978-3CC4-E5F0-8ABA15217993}"/>
              </a:ext>
            </a:extLst>
          </p:cNvPr>
          <p:cNvSpPr txBox="1"/>
          <p:nvPr/>
        </p:nvSpPr>
        <p:spPr>
          <a:xfrm>
            <a:off x="4709786" y="-388307"/>
            <a:ext cx="0" cy="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endParaRPr lang="en-US" sz="2000" dirty="0" err="1">
              <a:latin typeface="Helvetica" charset="0"/>
              <a:ea typeface="Times New Roman" charset="0"/>
              <a:cs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DB3E20-09F8-D332-F3EB-57B35442B2EE}"/>
              </a:ext>
            </a:extLst>
          </p:cNvPr>
          <p:cNvGrpSpPr/>
          <p:nvPr/>
        </p:nvGrpSpPr>
        <p:grpSpPr>
          <a:xfrm>
            <a:off x="1132389" y="2054477"/>
            <a:ext cx="8844592" cy="4803523"/>
            <a:chOff x="1132389" y="2054477"/>
            <a:chExt cx="8844592" cy="48035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355AFB-50FB-DF4C-3256-2C35BF68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806" y="2054477"/>
              <a:ext cx="6862175" cy="480352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1F54CA-4316-6893-0B21-172E11945C96}"/>
                </a:ext>
              </a:extLst>
            </p:cNvPr>
            <p:cNvCxnSpPr/>
            <p:nvPr/>
          </p:nvCxnSpPr>
          <p:spPr>
            <a:xfrm>
              <a:off x="3569918" y="5129408"/>
              <a:ext cx="44467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F2E8BF-8B2F-8752-31FC-B0B0070B949D}"/>
                </a:ext>
              </a:extLst>
            </p:cNvPr>
            <p:cNvCxnSpPr/>
            <p:nvPr/>
          </p:nvCxnSpPr>
          <p:spPr>
            <a:xfrm>
              <a:off x="4628367" y="5098093"/>
              <a:ext cx="357618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58CE1-B31C-8BA5-304A-33C5486E8024}"/>
                </a:ext>
              </a:extLst>
            </p:cNvPr>
            <p:cNvCxnSpPr/>
            <p:nvPr/>
          </p:nvCxnSpPr>
          <p:spPr>
            <a:xfrm>
              <a:off x="5285984" y="3688915"/>
              <a:ext cx="48225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255409-8F00-5D60-8205-2EBC1949FC47}"/>
                </a:ext>
              </a:extLst>
            </p:cNvPr>
            <p:cNvCxnSpPr/>
            <p:nvPr/>
          </p:nvCxnSpPr>
          <p:spPr>
            <a:xfrm>
              <a:off x="7139836" y="3344449"/>
              <a:ext cx="38830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A0D237-875B-AF68-DC7D-CF341F1702BC}"/>
                </a:ext>
              </a:extLst>
            </p:cNvPr>
            <p:cNvCxnSpPr/>
            <p:nvPr/>
          </p:nvCxnSpPr>
          <p:spPr>
            <a:xfrm>
              <a:off x="5555293" y="3688915"/>
              <a:ext cx="0" cy="140917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E907F5-5DAD-E04C-D513-AD2D1A8434B2}"/>
                </a:ext>
              </a:extLst>
            </p:cNvPr>
            <p:cNvCxnSpPr/>
            <p:nvPr/>
          </p:nvCxnSpPr>
          <p:spPr>
            <a:xfrm>
              <a:off x="7346515" y="3344449"/>
              <a:ext cx="0" cy="175364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D571A4-94E0-D276-3BC8-24C5C5BB66FB}"/>
                </a:ext>
              </a:extLst>
            </p:cNvPr>
            <p:cNvCxnSpPr/>
            <p:nvPr/>
          </p:nvCxnSpPr>
          <p:spPr>
            <a:xfrm>
              <a:off x="3031299" y="5129408"/>
              <a:ext cx="53861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9CE1A3-0674-38D5-5F68-74DEAA61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389" y="5002408"/>
              <a:ext cx="2006600" cy="254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D593F8-753D-FFF1-20B1-902C896F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293" y="3765724"/>
              <a:ext cx="2032000" cy="215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E09B4A-286B-0F2B-7C4C-FBCD3ECE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515" y="4106971"/>
              <a:ext cx="20574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5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C624-6564-3AF3-426B-E3BBEBC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main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6F6-A6A6-065D-DE5A-1C30091E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95121-0D87-3E75-08FA-69BB1D3550AE}"/>
              </a:ext>
            </a:extLst>
          </p:cNvPr>
          <p:cNvCxnSpPr/>
          <p:nvPr/>
        </p:nvCxnSpPr>
        <p:spPr>
          <a:xfrm>
            <a:off x="4653419" y="5148197"/>
            <a:ext cx="11210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B3849-9C74-ABFD-6FE4-39D621010B4E}"/>
              </a:ext>
            </a:extLst>
          </p:cNvPr>
          <p:cNvCxnSpPr/>
          <p:nvPr/>
        </p:nvCxnSpPr>
        <p:spPr>
          <a:xfrm>
            <a:off x="5304773" y="5805814"/>
            <a:ext cx="5323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1E09DA-DD94-D031-E8A4-7BB82F17408C}"/>
              </a:ext>
            </a:extLst>
          </p:cNvPr>
          <p:cNvCxnSpPr/>
          <p:nvPr/>
        </p:nvCxnSpPr>
        <p:spPr>
          <a:xfrm>
            <a:off x="5555293" y="5148197"/>
            <a:ext cx="0" cy="66388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BDD23A-78DE-8819-7999-DD65EC3F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58" y="5442025"/>
            <a:ext cx="2095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8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07754-89D2-D694-3E0D-50BE72E5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interaction term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900B12-B609-EAFB-C8F8-6589542A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9B14DD-18BD-C7EE-8875-124988073184}"/>
              </a:ext>
            </a:extLst>
          </p:cNvPr>
          <p:cNvCxnSpPr/>
          <p:nvPr/>
        </p:nvCxnSpPr>
        <p:spPr>
          <a:xfrm>
            <a:off x="3569918" y="5129408"/>
            <a:ext cx="4446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041F2B-B53D-4BDD-EF37-1968E063B532}"/>
              </a:ext>
            </a:extLst>
          </p:cNvPr>
          <p:cNvCxnSpPr/>
          <p:nvPr/>
        </p:nvCxnSpPr>
        <p:spPr>
          <a:xfrm>
            <a:off x="4628367" y="5098093"/>
            <a:ext cx="357618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8D4E5F-2FB1-7349-DF58-787E3B765AF9}"/>
              </a:ext>
            </a:extLst>
          </p:cNvPr>
          <p:cNvCxnSpPr/>
          <p:nvPr/>
        </p:nvCxnSpPr>
        <p:spPr>
          <a:xfrm>
            <a:off x="5285984" y="3688915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AD43A4-D92E-B176-0CAC-6C89780F3BD5}"/>
              </a:ext>
            </a:extLst>
          </p:cNvPr>
          <p:cNvCxnSpPr/>
          <p:nvPr/>
        </p:nvCxnSpPr>
        <p:spPr>
          <a:xfrm>
            <a:off x="7139836" y="3344449"/>
            <a:ext cx="3883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F0E923-F2B2-14BE-F04A-C956A4E3C75F}"/>
              </a:ext>
            </a:extLst>
          </p:cNvPr>
          <p:cNvCxnSpPr/>
          <p:nvPr/>
        </p:nvCxnSpPr>
        <p:spPr>
          <a:xfrm>
            <a:off x="5555293" y="3688915"/>
            <a:ext cx="0" cy="140917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E3E7DB-3B69-822B-234D-7944790D3F9C}"/>
              </a:ext>
            </a:extLst>
          </p:cNvPr>
          <p:cNvCxnSpPr/>
          <p:nvPr/>
        </p:nvCxnSpPr>
        <p:spPr>
          <a:xfrm>
            <a:off x="7346515" y="3344449"/>
            <a:ext cx="0" cy="175364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7FD918-1C7E-6532-CDF9-D95091B39A97}"/>
              </a:ext>
            </a:extLst>
          </p:cNvPr>
          <p:cNvCxnSpPr/>
          <p:nvPr/>
        </p:nvCxnSpPr>
        <p:spPr>
          <a:xfrm>
            <a:off x="3031299" y="5129408"/>
            <a:ext cx="5386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FF8774-3EE5-6245-5443-3878BDBD88F6}"/>
              </a:ext>
            </a:extLst>
          </p:cNvPr>
          <p:cNvCxnSpPr/>
          <p:nvPr/>
        </p:nvCxnSpPr>
        <p:spPr>
          <a:xfrm>
            <a:off x="5285984" y="5824603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71F401-C0E7-BF22-DC26-FAEF72EB5385}"/>
              </a:ext>
            </a:extLst>
          </p:cNvPr>
          <p:cNvCxnSpPr/>
          <p:nvPr/>
        </p:nvCxnSpPr>
        <p:spPr>
          <a:xfrm>
            <a:off x="5555293" y="5098093"/>
            <a:ext cx="0" cy="73903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8F4A8D-05C5-69F8-BD33-DE646DA1FF1F}"/>
              </a:ext>
            </a:extLst>
          </p:cNvPr>
          <p:cNvCxnSpPr/>
          <p:nvPr/>
        </p:nvCxnSpPr>
        <p:spPr>
          <a:xfrm flipV="1">
            <a:off x="4296427" y="3344449"/>
            <a:ext cx="3544866" cy="178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128BCA-7D3C-BC9C-D042-B95F4CD34FC5}"/>
              </a:ext>
            </a:extLst>
          </p:cNvPr>
          <p:cNvCxnSpPr/>
          <p:nvPr/>
        </p:nvCxnSpPr>
        <p:spPr>
          <a:xfrm flipV="1">
            <a:off x="4966570" y="4083485"/>
            <a:ext cx="3538603" cy="175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4A8F272-08BA-D4CA-0388-51E00F93A924}"/>
              </a:ext>
            </a:extLst>
          </p:cNvPr>
          <p:cNvGrpSpPr/>
          <p:nvPr/>
        </p:nvGrpSpPr>
        <p:grpSpPr>
          <a:xfrm>
            <a:off x="8611644" y="3344449"/>
            <a:ext cx="2538088" cy="739036"/>
            <a:chOff x="8611644" y="3344449"/>
            <a:chExt cx="2538088" cy="73903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85B799-BF2A-E2CE-7406-B8DE91B00911}"/>
                </a:ext>
              </a:extLst>
            </p:cNvPr>
            <p:cNvCxnSpPr/>
            <p:nvPr/>
          </p:nvCxnSpPr>
          <p:spPr>
            <a:xfrm>
              <a:off x="8855901" y="3344449"/>
              <a:ext cx="24425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0C3572-6C65-6994-F123-4B526950FA94}"/>
                </a:ext>
              </a:extLst>
            </p:cNvPr>
            <p:cNvCxnSpPr/>
            <p:nvPr/>
          </p:nvCxnSpPr>
          <p:spPr>
            <a:xfrm>
              <a:off x="8611644" y="4083485"/>
              <a:ext cx="53861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42BDAF-0E51-9C17-FED0-3C59F19E8512}"/>
                </a:ext>
              </a:extLst>
            </p:cNvPr>
            <p:cNvCxnSpPr/>
            <p:nvPr/>
          </p:nvCxnSpPr>
          <p:spPr>
            <a:xfrm>
              <a:off x="8981162" y="3344449"/>
              <a:ext cx="0" cy="739036"/>
            </a:xfrm>
            <a:prstGeom prst="line">
              <a:avLst/>
            </a:prstGeom>
            <a:ln>
              <a:headEnd type="triangl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4E16784-6999-8175-C8F9-DCDA4D7FD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2332" y="3558169"/>
              <a:ext cx="205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9CEA2-8033-28D1-2064-4925CF9A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EBA3-0C88-9D93-C49E-21FC6E38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80B48-15C8-8BEE-4BD9-364F476B8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3DB7B-C0F4-46A4-642E-D193EA5B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8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3159047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86293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30373</TotalTime>
  <Words>2491</Words>
  <Application>Microsoft Macintosh PowerPoint</Application>
  <PresentationFormat>Widescreen</PresentationFormat>
  <Paragraphs>403</Paragraphs>
  <Slides>78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Cambria Math</vt:lpstr>
      <vt:lpstr>Helvetica</vt:lpstr>
      <vt:lpstr>Helvetica Neue Light</vt:lpstr>
      <vt:lpstr>Poppins</vt:lpstr>
      <vt:lpstr>Zapf Dingbats</vt:lpstr>
      <vt:lpstr>Template_for_workshops</vt:lpstr>
      <vt:lpstr>Equation</vt:lpstr>
      <vt:lpstr>Statistical Hypothesis Testing Basics</vt:lpstr>
      <vt:lpstr>Leading the discussion today…</vt:lpstr>
      <vt:lpstr>Summary from yesterday’s discussion</vt:lpstr>
      <vt:lpstr>Days 2 and 3</vt:lpstr>
      <vt:lpstr>Poll: Why do we perform statistical hypothesis testing?</vt:lpstr>
      <vt:lpstr>Poll: What hypothesis tests have you used?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PowerPoint Presentation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In reality…</vt:lpstr>
      <vt:lpstr>Theoretical sampling distribution of difference in means under Null (uninteresting, no-change) Hypothesis</vt:lpstr>
      <vt:lpstr>Alter underlying variation</vt:lpstr>
      <vt:lpstr>Alter the number of replicates</vt:lpstr>
      <vt:lpstr>Sampling distribution is narrower if …</vt:lpstr>
      <vt:lpstr>Power to detect a difference of means of -15</vt:lpstr>
      <vt:lpstr>Power to detect varying levels of difference in mean differences</vt:lpstr>
      <vt:lpstr>Poll: What are the factors that affect Power or the fraction of time you claim that there is a real difference when there is actually a difference?</vt:lpstr>
      <vt:lpstr>Poll: If Type II error for a given hypothesis test is zero then what is its statistical power?</vt:lpstr>
      <vt:lpstr>Outline</vt:lpstr>
      <vt:lpstr>Multiple tests</vt:lpstr>
      <vt:lpstr>Multiple testing correction</vt:lpstr>
      <vt:lpstr>PowerPoint Presentation</vt:lpstr>
      <vt:lpstr>P0, pre-experiment probability of finding a true association among all possible testable associations</vt:lpstr>
      <vt:lpstr>Assume that we test c associations in all …</vt:lpstr>
      <vt:lpstr>Assume that we test c associations in all …</vt:lpstr>
      <vt:lpstr>Assume that we test c associations in all …</vt:lpstr>
      <vt:lpstr>Only a very tiny fraction (0.1%) of your research findings would be true findings!!</vt:lpstr>
      <vt:lpstr>PowerPoint Presentation</vt:lpstr>
      <vt:lpstr>Outline</vt:lpstr>
      <vt:lpstr>Every hypothesis test requires…</vt:lpstr>
      <vt:lpstr>Z/T-statistic (Two-sample t-test)</vt:lpstr>
      <vt:lpstr>Sampling distribution of T-statistic under the Null hypothesis</vt:lpstr>
      <vt:lpstr>T-tests requires assumptions of…</vt:lpstr>
      <vt:lpstr>Parametric versus non-parametric tests</vt:lpstr>
      <vt:lpstr>U-statistic (Mann Whitney test, two sample test)</vt:lpstr>
      <vt:lpstr>U-statistic sampling distribution in terms of tables</vt:lpstr>
      <vt:lpstr>Mann-Whitney test valid as a comparison of location only if…</vt:lpstr>
      <vt:lpstr>F-statistic (ANOVA)</vt:lpstr>
      <vt:lpstr>Sampling distribution of the F-statistic</vt:lpstr>
      <vt:lpstr>1-way ANOVA requires assumptions of…</vt:lpstr>
      <vt:lpstr>Poll: Are you aware of the difference between the t-test, Welch t-test, Mann-Whitney test?</vt:lpstr>
      <vt:lpstr>Why do we have so many different tests?</vt:lpstr>
      <vt:lpstr>Every hypothesis test requires…</vt:lpstr>
      <vt:lpstr>Outline</vt:lpstr>
      <vt:lpstr>Variables</vt:lpstr>
      <vt:lpstr>Third variable: Confounder vs. Moderator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Please fill-out survey</vt:lpstr>
      <vt:lpstr>Repeated measures experimental design</vt:lpstr>
      <vt:lpstr>Learning in Alzheimer’s Disease mice assayed in the Morris-Water Maze</vt:lpstr>
      <vt:lpstr>Comparing every feed to every other one</vt:lpstr>
      <vt:lpstr>Why do we need multiple testing?</vt:lpstr>
      <vt:lpstr>Interpret parameters from linear model to estimate slope</vt:lpstr>
      <vt:lpstr>Interpret parameters from linear model implementation of one-way ANOVA</vt:lpstr>
      <vt:lpstr>Interpret parameters from linear model implementation of two-way ANOVA</vt:lpstr>
      <vt:lpstr>Interpret the main effect</vt:lpstr>
      <vt:lpstr>Interpret the interaction term</vt:lpstr>
      <vt:lpstr>PowerPoint Presentation</vt:lpstr>
      <vt:lpstr>PowerPoint Presentation</vt:lpstr>
      <vt:lpstr>Please fill-out survey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266</cp:revision>
  <cp:lastPrinted>2018-09-20T23:56:57Z</cp:lastPrinted>
  <dcterms:created xsi:type="dcterms:W3CDTF">2019-03-13T22:39:35Z</dcterms:created>
  <dcterms:modified xsi:type="dcterms:W3CDTF">2023-01-18T22:59:12Z</dcterms:modified>
</cp:coreProperties>
</file>