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3" r:id="rId2"/>
  </p:sldMasterIdLst>
  <p:notesMasterIdLst>
    <p:notesMasterId r:id="rId35"/>
  </p:notesMasterIdLst>
  <p:handoutMasterIdLst>
    <p:handoutMasterId r:id="rId36"/>
  </p:handoutMasterIdLst>
  <p:sldIdLst>
    <p:sldId id="479" r:id="rId3"/>
    <p:sldId id="480" r:id="rId4"/>
    <p:sldId id="481" r:id="rId5"/>
    <p:sldId id="491" r:id="rId6"/>
    <p:sldId id="482" r:id="rId7"/>
    <p:sldId id="483" r:id="rId8"/>
    <p:sldId id="484" r:id="rId9"/>
    <p:sldId id="485" r:id="rId10"/>
    <p:sldId id="486" r:id="rId11"/>
    <p:sldId id="487" r:id="rId12"/>
    <p:sldId id="488" r:id="rId13"/>
    <p:sldId id="489" r:id="rId14"/>
    <p:sldId id="490" r:id="rId15"/>
    <p:sldId id="492" r:id="rId16"/>
    <p:sldId id="493" r:id="rId17"/>
    <p:sldId id="494" r:id="rId18"/>
    <p:sldId id="495" r:id="rId19"/>
    <p:sldId id="496" r:id="rId20"/>
    <p:sldId id="497" r:id="rId21"/>
    <p:sldId id="498" r:id="rId22"/>
    <p:sldId id="499" r:id="rId23"/>
    <p:sldId id="500" r:id="rId24"/>
    <p:sldId id="501" r:id="rId25"/>
    <p:sldId id="502" r:id="rId26"/>
    <p:sldId id="503" r:id="rId27"/>
    <p:sldId id="505" r:id="rId28"/>
    <p:sldId id="504" r:id="rId29"/>
    <p:sldId id="506" r:id="rId30"/>
    <p:sldId id="507" r:id="rId31"/>
    <p:sldId id="508" r:id="rId32"/>
    <p:sldId id="509" r:id="rId33"/>
    <p:sldId id="510" r:id="rId34"/>
  </p:sldIdLst>
  <p:sldSz cx="9906000" cy="6858000" type="A4"/>
  <p:notesSz cx="6665913" cy="99171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Webdings" pitchFamily="18" charset="2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Webdings" pitchFamily="18" charset="2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Webdings" pitchFamily="18" charset="2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Webdings" pitchFamily="18" charset="2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Webdings" pitchFamily="18" charset="2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Webdings" pitchFamily="18" charset="2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Webdings" pitchFamily="18" charset="2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Webdings" pitchFamily="18" charset="2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Webdings" pitchFamily="18" charset="2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CC"/>
    <a:srgbClr val="3399FF"/>
    <a:srgbClr val="3366FF"/>
    <a:srgbClr val="7DAE35"/>
    <a:srgbClr val="2E5C8E"/>
    <a:srgbClr val="254971"/>
    <a:srgbClr val="2F5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96217" autoAdjust="0"/>
  </p:normalViewPr>
  <p:slideViewPr>
    <p:cSldViewPr snapToGrid="0">
      <p:cViewPr>
        <p:scale>
          <a:sx n="80" d="100"/>
          <a:sy n="80" d="100"/>
        </p:scale>
        <p:origin x="-630" y="72"/>
      </p:cViewPr>
      <p:guideLst>
        <p:guide orient="horz" pos="2160"/>
        <p:guide orient="horz" pos="862"/>
        <p:guide orient="horz" pos="1127"/>
        <p:guide orient="horz" pos="2425"/>
        <p:guide orient="horz" pos="2697"/>
        <p:guide orient="horz" pos="1399"/>
        <p:guide orient="horz" pos="3326"/>
        <p:guide orient="horz" pos="3882"/>
        <p:guide pos="3120"/>
        <p:guide pos="262"/>
        <p:guide pos="793"/>
        <p:guide pos="988"/>
        <p:guide pos="1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5075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0225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5075" y="9420225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B00A0A29-3D4D-4538-B915-3E2DBDD86D8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759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5075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4538"/>
            <a:ext cx="5370513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0113"/>
            <a:ext cx="5332413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075" y="9420225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EAEE029A-CF48-453A-8616-804CD3002C0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726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16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47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2988" y="404813"/>
            <a:ext cx="2190750" cy="56165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19150" y="404813"/>
            <a:ext cx="6421438" cy="561657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690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330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869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98426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806950" y="1268413"/>
            <a:ext cx="2311400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270750" y="1268413"/>
            <a:ext cx="2312988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681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139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94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4739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2953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531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483502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8759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2988" y="404813"/>
            <a:ext cx="2190750" cy="57848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19150" y="404813"/>
            <a:ext cx="6421438" cy="57848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70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8706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186363" y="1268413"/>
            <a:ext cx="2122487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461250" y="1268413"/>
            <a:ext cx="2122488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33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3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3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70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90638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5661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slide" Target="../slides/slide4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18" Type="http://schemas.openxmlformats.org/officeDocument/2006/relationships/slide" Target="../slides/slide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46625" y="1268413"/>
            <a:ext cx="4837113" cy="491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pic>
        <p:nvPicPr>
          <p:cNvPr id="1027" name="Picture 11" descr="ellipsen-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12713"/>
            <a:ext cx="1446213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19150" y="404813"/>
            <a:ext cx="82264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grpSp>
        <p:nvGrpSpPr>
          <p:cNvPr id="1029" name="Group 15"/>
          <p:cNvGrpSpPr>
            <a:grpSpLocks/>
          </p:cNvGrpSpPr>
          <p:nvPr userDrawn="1"/>
        </p:nvGrpSpPr>
        <p:grpSpPr bwMode="auto">
          <a:xfrm>
            <a:off x="0" y="6357938"/>
            <a:ext cx="8089900" cy="293687"/>
            <a:chOff x="0" y="3642"/>
            <a:chExt cx="4557" cy="175"/>
          </a:xfrm>
        </p:grpSpPr>
        <p:sp>
          <p:nvSpPr>
            <p:cNvPr id="1041" name="Text Box 16" descr="verlauf-blau"/>
            <p:cNvSpPr txBox="1">
              <a:spLocks noChangeArrowheads="1"/>
            </p:cNvSpPr>
            <p:nvPr/>
          </p:nvSpPr>
          <p:spPr bwMode="auto">
            <a:xfrm>
              <a:off x="0" y="3642"/>
              <a:ext cx="4557" cy="82"/>
            </a:xfrm>
            <a:prstGeom prst="rect">
              <a:avLst/>
            </a:prstGeom>
            <a:blipFill dpi="0" rotWithShape="1">
              <a:blip r:embed="rId1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01476" tIns="0" rIns="0" bIns="0" anchor="ctr"/>
            <a:lstStyle>
              <a:lvl1pPr defTabSz="968375" eaLnBrk="0" hangingPunct="0">
                <a:defRPr b="1">
                  <a:solidFill>
                    <a:schemeClr val="tx1"/>
                  </a:solidFill>
                  <a:latin typeface="Webdings" pitchFamily="18" charset="2"/>
                  <a:cs typeface="Arial" charset="0"/>
                </a:defRPr>
              </a:lvl1pPr>
              <a:lvl2pPr marL="742950" indent="-285750" defTabSz="968375" eaLnBrk="0" hangingPunct="0">
                <a:defRPr b="1">
                  <a:solidFill>
                    <a:schemeClr val="tx1"/>
                  </a:solidFill>
                  <a:latin typeface="Webdings" pitchFamily="18" charset="2"/>
                  <a:cs typeface="Arial" charset="0"/>
                </a:defRPr>
              </a:lvl2pPr>
              <a:lvl3pPr marL="1143000" indent="-228600" defTabSz="968375" eaLnBrk="0" hangingPunct="0">
                <a:defRPr b="1">
                  <a:solidFill>
                    <a:schemeClr val="tx1"/>
                  </a:solidFill>
                  <a:latin typeface="Webdings" pitchFamily="18" charset="2"/>
                  <a:cs typeface="Arial" charset="0"/>
                </a:defRPr>
              </a:lvl3pPr>
              <a:lvl4pPr marL="1600200" indent="-228600" defTabSz="968375" eaLnBrk="0" hangingPunct="0">
                <a:defRPr b="1">
                  <a:solidFill>
                    <a:schemeClr val="tx1"/>
                  </a:solidFill>
                  <a:latin typeface="Webdings" pitchFamily="18" charset="2"/>
                  <a:cs typeface="Arial" charset="0"/>
                </a:defRPr>
              </a:lvl4pPr>
              <a:lvl5pPr marL="2057400" indent="-228600" defTabSz="968375" eaLnBrk="0" hangingPunct="0">
                <a:defRPr b="1">
                  <a:solidFill>
                    <a:schemeClr val="tx1"/>
                  </a:solidFill>
                  <a:latin typeface="Webdings" pitchFamily="18" charset="2"/>
                  <a:cs typeface="Arial" charset="0"/>
                </a:defRPr>
              </a:lvl5pPr>
              <a:lvl6pPr marL="2514600" indent="-228600" defTabSz="9683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Webdings" pitchFamily="18" charset="2"/>
                  <a:cs typeface="Arial" charset="0"/>
                </a:defRPr>
              </a:lvl6pPr>
              <a:lvl7pPr marL="2971800" indent="-228600" defTabSz="9683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Webdings" pitchFamily="18" charset="2"/>
                  <a:cs typeface="Arial" charset="0"/>
                </a:defRPr>
              </a:lvl7pPr>
              <a:lvl8pPr marL="3429000" indent="-228600" defTabSz="9683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Webdings" pitchFamily="18" charset="2"/>
                  <a:cs typeface="Arial" charset="0"/>
                </a:defRPr>
              </a:lvl8pPr>
              <a:lvl9pPr marL="3886200" indent="-228600" defTabSz="9683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Webdings" pitchFamily="18" charset="2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endParaRPr lang="en-US" sz="1900" b="0" smtClean="0">
                <a:latin typeface="Arial" charset="0"/>
              </a:endParaRPr>
            </a:p>
          </p:txBody>
        </p:sp>
        <p:sp>
          <p:nvSpPr>
            <p:cNvPr id="1042" name="Text Box 17" descr="verlauf-gruen"/>
            <p:cNvSpPr txBox="1">
              <a:spLocks noChangeArrowheads="1"/>
            </p:cNvSpPr>
            <p:nvPr/>
          </p:nvSpPr>
          <p:spPr bwMode="auto">
            <a:xfrm>
              <a:off x="0" y="3735"/>
              <a:ext cx="4557" cy="82"/>
            </a:xfrm>
            <a:prstGeom prst="rect">
              <a:avLst/>
            </a:pr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01476" tIns="0" rIns="0" bIns="0" anchor="ctr"/>
            <a:lstStyle>
              <a:lvl1pPr defTabSz="968375" eaLnBrk="0" hangingPunct="0">
                <a:defRPr b="1">
                  <a:solidFill>
                    <a:schemeClr val="tx1"/>
                  </a:solidFill>
                  <a:latin typeface="Webdings" pitchFamily="18" charset="2"/>
                  <a:cs typeface="Arial" charset="0"/>
                </a:defRPr>
              </a:lvl1pPr>
              <a:lvl2pPr marL="742950" indent="-285750" defTabSz="968375" eaLnBrk="0" hangingPunct="0">
                <a:defRPr b="1">
                  <a:solidFill>
                    <a:schemeClr val="tx1"/>
                  </a:solidFill>
                  <a:latin typeface="Webdings" pitchFamily="18" charset="2"/>
                  <a:cs typeface="Arial" charset="0"/>
                </a:defRPr>
              </a:lvl2pPr>
              <a:lvl3pPr marL="1143000" indent="-228600" defTabSz="968375" eaLnBrk="0" hangingPunct="0">
                <a:defRPr b="1">
                  <a:solidFill>
                    <a:schemeClr val="tx1"/>
                  </a:solidFill>
                  <a:latin typeface="Webdings" pitchFamily="18" charset="2"/>
                  <a:cs typeface="Arial" charset="0"/>
                </a:defRPr>
              </a:lvl3pPr>
              <a:lvl4pPr marL="1600200" indent="-228600" defTabSz="968375" eaLnBrk="0" hangingPunct="0">
                <a:defRPr b="1">
                  <a:solidFill>
                    <a:schemeClr val="tx1"/>
                  </a:solidFill>
                  <a:latin typeface="Webdings" pitchFamily="18" charset="2"/>
                  <a:cs typeface="Arial" charset="0"/>
                </a:defRPr>
              </a:lvl4pPr>
              <a:lvl5pPr marL="2057400" indent="-228600" defTabSz="968375" eaLnBrk="0" hangingPunct="0">
                <a:defRPr b="1">
                  <a:solidFill>
                    <a:schemeClr val="tx1"/>
                  </a:solidFill>
                  <a:latin typeface="Webdings" pitchFamily="18" charset="2"/>
                  <a:cs typeface="Arial" charset="0"/>
                </a:defRPr>
              </a:lvl5pPr>
              <a:lvl6pPr marL="2514600" indent="-228600" defTabSz="9683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Webdings" pitchFamily="18" charset="2"/>
                  <a:cs typeface="Arial" charset="0"/>
                </a:defRPr>
              </a:lvl6pPr>
              <a:lvl7pPr marL="2971800" indent="-228600" defTabSz="9683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Webdings" pitchFamily="18" charset="2"/>
                  <a:cs typeface="Arial" charset="0"/>
                </a:defRPr>
              </a:lvl7pPr>
              <a:lvl8pPr marL="3429000" indent="-228600" defTabSz="9683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Webdings" pitchFamily="18" charset="2"/>
                  <a:cs typeface="Arial" charset="0"/>
                </a:defRPr>
              </a:lvl8pPr>
              <a:lvl9pPr marL="3886200" indent="-228600" defTabSz="9683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Webdings" pitchFamily="18" charset="2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endParaRPr lang="en-US" sz="1900" b="0" smtClean="0">
                <a:latin typeface="Arial" charset="0"/>
              </a:endParaRPr>
            </a:p>
          </p:txBody>
        </p:sp>
      </p:grpSp>
      <p:pic>
        <p:nvPicPr>
          <p:cNvPr id="1030" name="Picture 18" descr="WAGO I"/>
          <p:cNvPicPr>
            <a:picLocks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863" y="6251575"/>
            <a:ext cx="14589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9" descr="symbol-3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6357938"/>
            <a:ext cx="23653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21"/>
          <p:cNvSpPr>
            <a:spLocks noChangeArrowheads="1"/>
          </p:cNvSpPr>
          <p:nvPr userDrawn="1"/>
        </p:nvSpPr>
        <p:spPr bwMode="auto">
          <a:xfrm>
            <a:off x="7742238" y="6494463"/>
            <a:ext cx="40798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334" tIns="39667" rIns="79334" bIns="39667">
            <a:spAutoFit/>
          </a:bodyPr>
          <a:lstStyle/>
          <a:p>
            <a:pPr algn="r" defTabSz="661988" eaLnBrk="0" hangingPunct="0">
              <a:lnSpc>
                <a:spcPct val="90000"/>
              </a:lnSpc>
            </a:pPr>
            <a:fld id="{F3A0C826-2E94-4A1A-B1AD-3C9F52DF5B13}" type="slidenum">
              <a:rPr lang="de-DE" sz="700" b="0">
                <a:solidFill>
                  <a:schemeClr val="accent1"/>
                </a:solidFill>
                <a:latin typeface="Futura Bk BT" pitchFamily="34" charset="0"/>
              </a:rPr>
              <a:pPr algn="r" defTabSz="661988" eaLnBrk="0" hangingPunct="0">
                <a:lnSpc>
                  <a:spcPct val="90000"/>
                </a:lnSpc>
              </a:pPr>
              <a:t>‹#›</a:t>
            </a:fld>
            <a:r>
              <a:rPr lang="de-DE" sz="700" b="0">
                <a:solidFill>
                  <a:schemeClr val="accent1"/>
                </a:solidFill>
                <a:latin typeface="Futura Bk BT" pitchFamily="34" charset="0"/>
              </a:rPr>
              <a:t> </a:t>
            </a:r>
            <a:endParaRPr lang="de-DE" sz="700" b="0">
              <a:solidFill>
                <a:schemeClr val="accent1"/>
              </a:solidFill>
              <a:latin typeface="Arial Black" pitchFamily="34" charset="0"/>
            </a:endParaRPr>
          </a:p>
        </p:txBody>
      </p:sp>
      <p:pic>
        <p:nvPicPr>
          <p:cNvPr id="1033" name="Picture 12" descr="symbol-2">
            <a:hlinkClick r:id="rId18" action="ppaction://hlinksldjump"/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6359525"/>
            <a:ext cx="23177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4" name="Group 23"/>
          <p:cNvGrpSpPr>
            <a:grpSpLocks/>
          </p:cNvGrpSpPr>
          <p:nvPr userDrawn="1"/>
        </p:nvGrpSpPr>
        <p:grpSpPr bwMode="auto">
          <a:xfrm>
            <a:off x="1233488" y="6394450"/>
            <a:ext cx="215900" cy="217488"/>
            <a:chOff x="777" y="4028"/>
            <a:chExt cx="136" cy="137"/>
          </a:xfrm>
        </p:grpSpPr>
        <p:sp>
          <p:nvSpPr>
            <p:cNvPr id="1039" name="Oval 24">
              <a:hlinkClick r:id="" action="ppaction://hlinkshowjump?jump=nextslide"/>
            </p:cNvPr>
            <p:cNvSpPr>
              <a:spLocks noChangeArrowheads="1"/>
            </p:cNvSpPr>
            <p:nvPr userDrawn="1"/>
          </p:nvSpPr>
          <p:spPr bwMode="auto">
            <a:xfrm>
              <a:off x="777" y="4028"/>
              <a:ext cx="136" cy="1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b="0">
                <a:latin typeface="Arial" charset="0"/>
              </a:endParaRPr>
            </a:p>
          </p:txBody>
        </p:sp>
        <p:sp>
          <p:nvSpPr>
            <p:cNvPr id="1040" name="AutoShape 25">
              <a:hlinkClick r:id="" action="ppaction://hlinkshowjump?jump=nextslide"/>
            </p:cNvPr>
            <p:cNvSpPr>
              <a:spLocks noChangeArrowheads="1"/>
            </p:cNvSpPr>
            <p:nvPr userDrawn="1"/>
          </p:nvSpPr>
          <p:spPr bwMode="auto">
            <a:xfrm rot="5400000">
              <a:off x="816" y="4051"/>
              <a:ext cx="67" cy="9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58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 b="0">
                <a:latin typeface="Arial" charset="0"/>
              </a:endParaRPr>
            </a:p>
          </p:txBody>
        </p:sp>
      </p:grpSp>
      <p:grpSp>
        <p:nvGrpSpPr>
          <p:cNvPr id="1035" name="Group 26"/>
          <p:cNvGrpSpPr>
            <a:grpSpLocks/>
          </p:cNvGrpSpPr>
          <p:nvPr userDrawn="1"/>
        </p:nvGrpSpPr>
        <p:grpSpPr bwMode="auto">
          <a:xfrm>
            <a:off x="974725" y="6392863"/>
            <a:ext cx="215900" cy="217487"/>
            <a:chOff x="614" y="4027"/>
            <a:chExt cx="136" cy="137"/>
          </a:xfrm>
        </p:grpSpPr>
        <p:sp>
          <p:nvSpPr>
            <p:cNvPr id="1037" name="Oval 27">
              <a:hlinkClick r:id="" action="ppaction://hlinkshowjump?jump=previousslide"/>
            </p:cNvPr>
            <p:cNvSpPr>
              <a:spLocks noChangeArrowheads="1"/>
            </p:cNvSpPr>
            <p:nvPr userDrawn="1"/>
          </p:nvSpPr>
          <p:spPr bwMode="auto">
            <a:xfrm>
              <a:off x="614" y="4027"/>
              <a:ext cx="136" cy="1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b="0">
                <a:latin typeface="Arial" charset="0"/>
              </a:endParaRPr>
            </a:p>
          </p:txBody>
        </p:sp>
        <p:sp>
          <p:nvSpPr>
            <p:cNvPr id="1038" name="AutoShape 28">
              <a:hlinkClick r:id="" action="ppaction://hlinkshowjump?jump=previousslide"/>
            </p:cNvPr>
            <p:cNvSpPr>
              <a:spLocks noChangeArrowheads="1"/>
            </p:cNvSpPr>
            <p:nvPr userDrawn="1"/>
          </p:nvSpPr>
          <p:spPr bwMode="auto">
            <a:xfrm rot="-5400000">
              <a:off x="646" y="4049"/>
              <a:ext cx="67" cy="9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58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 b="0">
                <a:latin typeface="Arial" charset="0"/>
              </a:endParaRPr>
            </a:p>
          </p:txBody>
        </p:sp>
      </p:grpSp>
      <p:sp>
        <p:nvSpPr>
          <p:cNvPr id="67614" name="Text Box 30"/>
          <p:cNvSpPr txBox="1">
            <a:spLocks noChangeArrowheads="1"/>
          </p:cNvSpPr>
          <p:nvPr userDrawn="1"/>
        </p:nvSpPr>
        <p:spPr bwMode="auto">
          <a:xfrm>
            <a:off x="5256213" y="6480175"/>
            <a:ext cx="246538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9" tIns="45715" rIns="91429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de-DE" sz="700" b="0" smtClean="0">
                <a:solidFill>
                  <a:schemeClr val="accent1"/>
                </a:solidFill>
                <a:latin typeface="Futura Bk BT" pitchFamily="34" charset="0"/>
              </a:rPr>
              <a:t>© WAGO Kontakttechnik GmbH &amp; Co. KG   Oktober 2011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65113" indent="-265113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268288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Char char="-"/>
        <a:defRPr sz="1400">
          <a:solidFill>
            <a:schemeClr val="tx1"/>
          </a:solidFill>
          <a:latin typeface="+mn-lt"/>
          <a:cs typeface="+mn-cs"/>
        </a:defRPr>
      </a:lvl2pPr>
      <a:lvl3pPr marL="1069975" indent="-1778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1200">
          <a:solidFill>
            <a:schemeClr val="tx1"/>
          </a:solidFill>
          <a:latin typeface="+mn-lt"/>
          <a:cs typeface="+mn-cs"/>
        </a:defRPr>
      </a:lvl3pPr>
      <a:lvl4pPr marL="1427163" indent="-1778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4pPr>
      <a:lvl5pPr marL="1779588" indent="-1730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5pPr>
      <a:lvl6pPr marL="2236788" indent="-173038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−"/>
        <a:defRPr sz="1400">
          <a:solidFill>
            <a:schemeClr val="tx1"/>
          </a:solidFill>
          <a:latin typeface="+mn-lt"/>
          <a:cs typeface="+mn-cs"/>
        </a:defRPr>
      </a:lvl6pPr>
      <a:lvl7pPr marL="2693988" indent="-173038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−"/>
        <a:defRPr sz="1400">
          <a:solidFill>
            <a:schemeClr val="tx1"/>
          </a:solidFill>
          <a:latin typeface="+mn-lt"/>
          <a:cs typeface="+mn-cs"/>
        </a:defRPr>
      </a:lvl7pPr>
      <a:lvl8pPr marL="3151188" indent="-173038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−"/>
        <a:defRPr sz="1400">
          <a:solidFill>
            <a:schemeClr val="tx1"/>
          </a:solidFill>
          <a:latin typeface="+mn-lt"/>
          <a:cs typeface="+mn-cs"/>
        </a:defRPr>
      </a:lvl8pPr>
      <a:lvl9pPr marL="3608388" indent="-173038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−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06950" y="1268413"/>
            <a:ext cx="4776788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pic>
        <p:nvPicPr>
          <p:cNvPr id="2051" name="Picture 11" descr="ellipsen-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12713"/>
            <a:ext cx="1446213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19150" y="404813"/>
            <a:ext cx="82264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grpSp>
        <p:nvGrpSpPr>
          <p:cNvPr id="2053" name="Group 15"/>
          <p:cNvGrpSpPr>
            <a:grpSpLocks/>
          </p:cNvGrpSpPr>
          <p:nvPr userDrawn="1"/>
        </p:nvGrpSpPr>
        <p:grpSpPr bwMode="auto">
          <a:xfrm>
            <a:off x="0" y="6357938"/>
            <a:ext cx="8089900" cy="293687"/>
            <a:chOff x="0" y="3642"/>
            <a:chExt cx="4557" cy="175"/>
          </a:xfrm>
        </p:grpSpPr>
        <p:sp>
          <p:nvSpPr>
            <p:cNvPr id="2065" name="Text Box 16" descr="verlauf-blau"/>
            <p:cNvSpPr txBox="1">
              <a:spLocks noChangeArrowheads="1"/>
            </p:cNvSpPr>
            <p:nvPr/>
          </p:nvSpPr>
          <p:spPr bwMode="auto">
            <a:xfrm>
              <a:off x="0" y="3642"/>
              <a:ext cx="4557" cy="82"/>
            </a:xfrm>
            <a:prstGeom prst="rect">
              <a:avLst/>
            </a:prstGeom>
            <a:blipFill dpi="0" rotWithShape="1">
              <a:blip r:embed="rId1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01476" tIns="0" rIns="0" bIns="0" anchor="ctr"/>
            <a:lstStyle>
              <a:lvl1pPr defTabSz="968375" eaLnBrk="0" hangingPunct="0">
                <a:defRPr b="1">
                  <a:solidFill>
                    <a:schemeClr val="tx1"/>
                  </a:solidFill>
                  <a:latin typeface="Webdings" pitchFamily="18" charset="2"/>
                  <a:cs typeface="Arial" charset="0"/>
                </a:defRPr>
              </a:lvl1pPr>
              <a:lvl2pPr marL="742950" indent="-285750" defTabSz="968375" eaLnBrk="0" hangingPunct="0">
                <a:defRPr b="1">
                  <a:solidFill>
                    <a:schemeClr val="tx1"/>
                  </a:solidFill>
                  <a:latin typeface="Webdings" pitchFamily="18" charset="2"/>
                  <a:cs typeface="Arial" charset="0"/>
                </a:defRPr>
              </a:lvl2pPr>
              <a:lvl3pPr marL="1143000" indent="-228600" defTabSz="968375" eaLnBrk="0" hangingPunct="0">
                <a:defRPr b="1">
                  <a:solidFill>
                    <a:schemeClr val="tx1"/>
                  </a:solidFill>
                  <a:latin typeface="Webdings" pitchFamily="18" charset="2"/>
                  <a:cs typeface="Arial" charset="0"/>
                </a:defRPr>
              </a:lvl3pPr>
              <a:lvl4pPr marL="1600200" indent="-228600" defTabSz="968375" eaLnBrk="0" hangingPunct="0">
                <a:defRPr b="1">
                  <a:solidFill>
                    <a:schemeClr val="tx1"/>
                  </a:solidFill>
                  <a:latin typeface="Webdings" pitchFamily="18" charset="2"/>
                  <a:cs typeface="Arial" charset="0"/>
                </a:defRPr>
              </a:lvl4pPr>
              <a:lvl5pPr marL="2057400" indent="-228600" defTabSz="968375" eaLnBrk="0" hangingPunct="0">
                <a:defRPr b="1">
                  <a:solidFill>
                    <a:schemeClr val="tx1"/>
                  </a:solidFill>
                  <a:latin typeface="Webdings" pitchFamily="18" charset="2"/>
                  <a:cs typeface="Arial" charset="0"/>
                </a:defRPr>
              </a:lvl5pPr>
              <a:lvl6pPr marL="2514600" indent="-228600" defTabSz="9683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Webdings" pitchFamily="18" charset="2"/>
                  <a:cs typeface="Arial" charset="0"/>
                </a:defRPr>
              </a:lvl6pPr>
              <a:lvl7pPr marL="2971800" indent="-228600" defTabSz="9683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Webdings" pitchFamily="18" charset="2"/>
                  <a:cs typeface="Arial" charset="0"/>
                </a:defRPr>
              </a:lvl7pPr>
              <a:lvl8pPr marL="3429000" indent="-228600" defTabSz="9683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Webdings" pitchFamily="18" charset="2"/>
                  <a:cs typeface="Arial" charset="0"/>
                </a:defRPr>
              </a:lvl8pPr>
              <a:lvl9pPr marL="3886200" indent="-228600" defTabSz="9683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Webdings" pitchFamily="18" charset="2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endParaRPr lang="en-US" sz="1900" b="0" smtClean="0">
                <a:latin typeface="Arial" charset="0"/>
              </a:endParaRPr>
            </a:p>
          </p:txBody>
        </p:sp>
        <p:sp>
          <p:nvSpPr>
            <p:cNvPr id="2066" name="Text Box 17" descr="verlauf-gruen"/>
            <p:cNvSpPr txBox="1">
              <a:spLocks noChangeArrowheads="1"/>
            </p:cNvSpPr>
            <p:nvPr/>
          </p:nvSpPr>
          <p:spPr bwMode="auto">
            <a:xfrm>
              <a:off x="0" y="3735"/>
              <a:ext cx="4557" cy="82"/>
            </a:xfrm>
            <a:prstGeom prst="rect">
              <a:avLst/>
            </a:pr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01476" tIns="0" rIns="0" bIns="0" anchor="ctr"/>
            <a:lstStyle>
              <a:lvl1pPr defTabSz="968375" eaLnBrk="0" hangingPunct="0">
                <a:defRPr b="1">
                  <a:solidFill>
                    <a:schemeClr val="tx1"/>
                  </a:solidFill>
                  <a:latin typeface="Webdings" pitchFamily="18" charset="2"/>
                  <a:cs typeface="Arial" charset="0"/>
                </a:defRPr>
              </a:lvl1pPr>
              <a:lvl2pPr marL="742950" indent="-285750" defTabSz="968375" eaLnBrk="0" hangingPunct="0">
                <a:defRPr b="1">
                  <a:solidFill>
                    <a:schemeClr val="tx1"/>
                  </a:solidFill>
                  <a:latin typeface="Webdings" pitchFamily="18" charset="2"/>
                  <a:cs typeface="Arial" charset="0"/>
                </a:defRPr>
              </a:lvl2pPr>
              <a:lvl3pPr marL="1143000" indent="-228600" defTabSz="968375" eaLnBrk="0" hangingPunct="0">
                <a:defRPr b="1">
                  <a:solidFill>
                    <a:schemeClr val="tx1"/>
                  </a:solidFill>
                  <a:latin typeface="Webdings" pitchFamily="18" charset="2"/>
                  <a:cs typeface="Arial" charset="0"/>
                </a:defRPr>
              </a:lvl3pPr>
              <a:lvl4pPr marL="1600200" indent="-228600" defTabSz="968375" eaLnBrk="0" hangingPunct="0">
                <a:defRPr b="1">
                  <a:solidFill>
                    <a:schemeClr val="tx1"/>
                  </a:solidFill>
                  <a:latin typeface="Webdings" pitchFamily="18" charset="2"/>
                  <a:cs typeface="Arial" charset="0"/>
                </a:defRPr>
              </a:lvl4pPr>
              <a:lvl5pPr marL="2057400" indent="-228600" defTabSz="968375" eaLnBrk="0" hangingPunct="0">
                <a:defRPr b="1">
                  <a:solidFill>
                    <a:schemeClr val="tx1"/>
                  </a:solidFill>
                  <a:latin typeface="Webdings" pitchFamily="18" charset="2"/>
                  <a:cs typeface="Arial" charset="0"/>
                </a:defRPr>
              </a:lvl5pPr>
              <a:lvl6pPr marL="2514600" indent="-228600" defTabSz="9683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Webdings" pitchFamily="18" charset="2"/>
                  <a:cs typeface="Arial" charset="0"/>
                </a:defRPr>
              </a:lvl6pPr>
              <a:lvl7pPr marL="2971800" indent="-228600" defTabSz="9683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Webdings" pitchFamily="18" charset="2"/>
                  <a:cs typeface="Arial" charset="0"/>
                </a:defRPr>
              </a:lvl7pPr>
              <a:lvl8pPr marL="3429000" indent="-228600" defTabSz="9683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Webdings" pitchFamily="18" charset="2"/>
                  <a:cs typeface="Arial" charset="0"/>
                </a:defRPr>
              </a:lvl8pPr>
              <a:lvl9pPr marL="3886200" indent="-228600" defTabSz="9683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Webdings" pitchFamily="18" charset="2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endParaRPr lang="en-US" sz="1900" b="0" smtClean="0">
                <a:latin typeface="Arial" charset="0"/>
              </a:endParaRPr>
            </a:p>
          </p:txBody>
        </p:sp>
      </p:grpSp>
      <p:pic>
        <p:nvPicPr>
          <p:cNvPr id="2054" name="Picture 18" descr="WAGO I"/>
          <p:cNvPicPr>
            <a:picLocks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863" y="6251575"/>
            <a:ext cx="14589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19" descr="symbol-3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6357938"/>
            <a:ext cx="23653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21"/>
          <p:cNvSpPr>
            <a:spLocks noChangeArrowheads="1"/>
          </p:cNvSpPr>
          <p:nvPr userDrawn="1"/>
        </p:nvSpPr>
        <p:spPr bwMode="auto">
          <a:xfrm>
            <a:off x="7742238" y="6494463"/>
            <a:ext cx="40798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334" tIns="39667" rIns="79334" bIns="39667">
            <a:spAutoFit/>
          </a:bodyPr>
          <a:lstStyle/>
          <a:p>
            <a:pPr algn="r" defTabSz="661988" eaLnBrk="0" hangingPunct="0">
              <a:lnSpc>
                <a:spcPct val="90000"/>
              </a:lnSpc>
            </a:pPr>
            <a:fld id="{5F2E087A-1905-43FA-A494-A66AC44A7D95}" type="slidenum">
              <a:rPr lang="de-DE" sz="700" b="0">
                <a:solidFill>
                  <a:schemeClr val="accent1"/>
                </a:solidFill>
                <a:latin typeface="Futura Bk BT" pitchFamily="34" charset="0"/>
              </a:rPr>
              <a:pPr algn="r" defTabSz="661988" eaLnBrk="0" hangingPunct="0">
                <a:lnSpc>
                  <a:spcPct val="90000"/>
                </a:lnSpc>
              </a:pPr>
              <a:t>‹#›</a:t>
            </a:fld>
            <a:r>
              <a:rPr lang="de-DE" sz="700" b="0">
                <a:solidFill>
                  <a:schemeClr val="accent1"/>
                </a:solidFill>
                <a:latin typeface="Futura Bk BT" pitchFamily="34" charset="0"/>
              </a:rPr>
              <a:t> </a:t>
            </a:r>
            <a:endParaRPr lang="de-DE" sz="700" b="0">
              <a:solidFill>
                <a:schemeClr val="accent1"/>
              </a:solidFill>
              <a:latin typeface="Arial Black" pitchFamily="34" charset="0"/>
            </a:endParaRPr>
          </a:p>
        </p:txBody>
      </p:sp>
      <p:pic>
        <p:nvPicPr>
          <p:cNvPr id="2057" name="Picture 12" descr="symbol-2">
            <a:hlinkClick r:id="rId18" action="ppaction://hlinksldjump"/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6359525"/>
            <a:ext cx="23177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8" name="Group 23"/>
          <p:cNvGrpSpPr>
            <a:grpSpLocks/>
          </p:cNvGrpSpPr>
          <p:nvPr userDrawn="1"/>
        </p:nvGrpSpPr>
        <p:grpSpPr bwMode="auto">
          <a:xfrm>
            <a:off x="1233488" y="6394450"/>
            <a:ext cx="215900" cy="217488"/>
            <a:chOff x="777" y="4028"/>
            <a:chExt cx="136" cy="137"/>
          </a:xfrm>
        </p:grpSpPr>
        <p:sp>
          <p:nvSpPr>
            <p:cNvPr id="2063" name="Oval 24">
              <a:hlinkClick r:id="" action="ppaction://hlinkshowjump?jump=nextslide"/>
            </p:cNvPr>
            <p:cNvSpPr>
              <a:spLocks noChangeArrowheads="1"/>
            </p:cNvSpPr>
            <p:nvPr userDrawn="1"/>
          </p:nvSpPr>
          <p:spPr bwMode="auto">
            <a:xfrm>
              <a:off x="777" y="4028"/>
              <a:ext cx="136" cy="1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b="0">
                <a:latin typeface="Arial" charset="0"/>
              </a:endParaRPr>
            </a:p>
          </p:txBody>
        </p:sp>
        <p:sp>
          <p:nvSpPr>
            <p:cNvPr id="2064" name="AutoShape 25">
              <a:hlinkClick r:id="" action="ppaction://hlinkshowjump?jump=nextslide"/>
            </p:cNvPr>
            <p:cNvSpPr>
              <a:spLocks noChangeArrowheads="1"/>
            </p:cNvSpPr>
            <p:nvPr userDrawn="1"/>
          </p:nvSpPr>
          <p:spPr bwMode="auto">
            <a:xfrm rot="5400000">
              <a:off x="816" y="4051"/>
              <a:ext cx="67" cy="9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58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 b="0">
                <a:latin typeface="Arial" charset="0"/>
              </a:endParaRPr>
            </a:p>
          </p:txBody>
        </p:sp>
      </p:grpSp>
      <p:grpSp>
        <p:nvGrpSpPr>
          <p:cNvPr id="2059" name="Group 26"/>
          <p:cNvGrpSpPr>
            <a:grpSpLocks/>
          </p:cNvGrpSpPr>
          <p:nvPr userDrawn="1"/>
        </p:nvGrpSpPr>
        <p:grpSpPr bwMode="auto">
          <a:xfrm>
            <a:off x="974725" y="6392863"/>
            <a:ext cx="215900" cy="217487"/>
            <a:chOff x="614" y="4027"/>
            <a:chExt cx="136" cy="137"/>
          </a:xfrm>
        </p:grpSpPr>
        <p:sp>
          <p:nvSpPr>
            <p:cNvPr id="2061" name="Oval 27">
              <a:hlinkClick r:id="" action="ppaction://hlinkshowjump?jump=previousslide"/>
            </p:cNvPr>
            <p:cNvSpPr>
              <a:spLocks noChangeArrowheads="1"/>
            </p:cNvSpPr>
            <p:nvPr userDrawn="1"/>
          </p:nvSpPr>
          <p:spPr bwMode="auto">
            <a:xfrm>
              <a:off x="614" y="4027"/>
              <a:ext cx="136" cy="1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b="0">
                <a:latin typeface="Arial" charset="0"/>
              </a:endParaRPr>
            </a:p>
          </p:txBody>
        </p:sp>
        <p:sp>
          <p:nvSpPr>
            <p:cNvPr id="2062" name="AutoShape 28">
              <a:hlinkClick r:id="" action="ppaction://hlinkshowjump?jump=previousslide"/>
            </p:cNvPr>
            <p:cNvSpPr>
              <a:spLocks noChangeArrowheads="1"/>
            </p:cNvSpPr>
            <p:nvPr userDrawn="1"/>
          </p:nvSpPr>
          <p:spPr bwMode="auto">
            <a:xfrm rot="-5400000">
              <a:off x="646" y="4049"/>
              <a:ext cx="67" cy="9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58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 b="0">
                <a:latin typeface="Arial" charset="0"/>
              </a:endParaRPr>
            </a:p>
          </p:txBody>
        </p:sp>
      </p:grpSp>
      <p:sp>
        <p:nvSpPr>
          <p:cNvPr id="67614" name="Text Box 30"/>
          <p:cNvSpPr txBox="1">
            <a:spLocks noChangeArrowheads="1"/>
          </p:cNvSpPr>
          <p:nvPr userDrawn="1"/>
        </p:nvSpPr>
        <p:spPr bwMode="auto">
          <a:xfrm>
            <a:off x="5256213" y="6480175"/>
            <a:ext cx="25828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9" tIns="45715" rIns="91429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de-DE" sz="700" b="0" smtClean="0">
                <a:solidFill>
                  <a:schemeClr val="accent1"/>
                </a:solidFill>
                <a:latin typeface="Futura Bk BT" pitchFamily="34" charset="0"/>
              </a:rPr>
              <a:t>© WAGO Kontakttechnik GmbH &amp; Co. KG   September 2011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65113" indent="-26511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26828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1400">
          <a:solidFill>
            <a:schemeClr val="tx1"/>
          </a:solidFill>
          <a:latin typeface="+mn-lt"/>
          <a:cs typeface="+mn-cs"/>
        </a:defRPr>
      </a:lvl2pPr>
      <a:lvl3pPr marL="1069975" indent="-1778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1200">
          <a:solidFill>
            <a:schemeClr val="tx1"/>
          </a:solidFill>
          <a:latin typeface="+mn-lt"/>
          <a:cs typeface="+mn-cs"/>
        </a:defRPr>
      </a:lvl3pPr>
      <a:lvl4pPr marL="1427163" indent="-1778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4pPr>
      <a:lvl5pPr marL="1779588" indent="-1730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5pPr>
      <a:lvl6pPr marL="2236788" indent="-1730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693988" indent="-1730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151188" indent="-1730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608388" indent="-1730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Interface Editor (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placeholders</a:t>
            </a:r>
            <a:r>
              <a:rPr lang="de-DE" dirty="0" smtClean="0"/>
              <a:t>)</a:t>
            </a:r>
            <a:endParaRPr lang="en-GB" i="1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17538" y="4446588"/>
            <a:ext cx="6734175" cy="1600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400" b="0" dirty="0" err="1">
                <a:latin typeface="+mj-lt"/>
              </a:rPr>
              <a:t>Visualization</a:t>
            </a:r>
            <a:r>
              <a:rPr lang="de-DE" sz="1400" b="0" dirty="0">
                <a:latin typeface="+mj-lt"/>
              </a:rPr>
              <a:t> Interfaces in CODESYS 3 </a:t>
            </a:r>
            <a:r>
              <a:rPr lang="de-DE" sz="1400" b="0" dirty="0" err="1">
                <a:latin typeface="+mj-lt"/>
              </a:rPr>
              <a:t>replacing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the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placeholders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of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CoDeSys</a:t>
            </a:r>
            <a:r>
              <a:rPr lang="de-DE" sz="1400" b="0" dirty="0">
                <a:latin typeface="+mj-lt"/>
              </a:rPr>
              <a:t> 2.3</a:t>
            </a:r>
          </a:p>
          <a:p>
            <a:pPr>
              <a:defRPr/>
            </a:pPr>
            <a:endParaRPr lang="de-DE" sz="1400" b="0" dirty="0">
              <a:latin typeface="+mj-lt"/>
            </a:endParaRPr>
          </a:p>
          <a:p>
            <a:pPr>
              <a:defRPr/>
            </a:pPr>
            <a:r>
              <a:rPr lang="de-DE" sz="1400" b="0" dirty="0">
                <a:latin typeface="+mj-lt"/>
              </a:rPr>
              <a:t>Go </a:t>
            </a:r>
            <a:r>
              <a:rPr lang="de-DE" sz="1400" b="0" dirty="0" err="1">
                <a:latin typeface="+mj-lt"/>
              </a:rPr>
              <a:t>to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Visualization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and</a:t>
            </a:r>
            <a:r>
              <a:rPr lang="de-DE" sz="1400" b="0" dirty="0">
                <a:latin typeface="+mj-lt"/>
              </a:rPr>
              <a:t> open </a:t>
            </a:r>
            <a:r>
              <a:rPr lang="de-DE" sz="1400" b="0" dirty="0" err="1">
                <a:latin typeface="+mj-lt"/>
              </a:rPr>
              <a:t>the</a:t>
            </a:r>
            <a:r>
              <a:rPr lang="de-DE" sz="1400" b="0" dirty="0">
                <a:latin typeface="+mj-lt"/>
              </a:rPr>
              <a:t> Interface Editor</a:t>
            </a:r>
          </a:p>
          <a:p>
            <a:pPr>
              <a:defRPr/>
            </a:pPr>
            <a:endParaRPr lang="de-DE" sz="1400" b="0" dirty="0">
              <a:latin typeface="+mj-lt"/>
            </a:endParaRPr>
          </a:p>
          <a:p>
            <a:pPr>
              <a:defRPr/>
            </a:pPr>
            <a:r>
              <a:rPr lang="de-DE" sz="1400" b="0" dirty="0">
                <a:latin typeface="+mj-lt"/>
              </a:rPr>
              <a:t>(In 3s-CODESYS 3 &lt;ALT&gt; &lt;F6&gt;)</a:t>
            </a:r>
          </a:p>
          <a:p>
            <a:pPr>
              <a:defRPr/>
            </a:pPr>
            <a:endParaRPr lang="de-DE" sz="1400" b="0" dirty="0">
              <a:latin typeface="+mj-lt"/>
            </a:endParaRPr>
          </a:p>
          <a:p>
            <a:pPr>
              <a:defRPr/>
            </a:pPr>
            <a:r>
              <a:rPr lang="de-DE" sz="1400" b="0" dirty="0">
                <a:latin typeface="+mj-lt"/>
              </a:rPr>
              <a:t>Create an </a:t>
            </a:r>
            <a:r>
              <a:rPr lang="de-DE" sz="1400" b="0" dirty="0" err="1">
                <a:latin typeface="+mj-lt"/>
              </a:rPr>
              <a:t>SubVisu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and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define</a:t>
            </a:r>
            <a:r>
              <a:rPr lang="de-DE" sz="1400" b="0" dirty="0">
                <a:latin typeface="+mj-lt"/>
              </a:rPr>
              <a:t> an IN_OUT Variable</a:t>
            </a:r>
          </a:p>
        </p:txBody>
      </p:sp>
      <p:pic>
        <p:nvPicPr>
          <p:cNvPr id="307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1017588"/>
            <a:ext cx="44005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75" y="4751388"/>
            <a:ext cx="3303588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2"/>
          <p:cNvSpPr txBox="1"/>
          <p:nvPr/>
        </p:nvSpPr>
        <p:spPr>
          <a:xfrm>
            <a:off x="5605463" y="1017588"/>
            <a:ext cx="3683000" cy="2032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400" b="0" dirty="0">
                <a:latin typeface="+mj-lt"/>
              </a:rPr>
              <a:t>VAR_IN_OUT</a:t>
            </a:r>
          </a:p>
          <a:p>
            <a:pPr>
              <a:defRPr/>
            </a:pPr>
            <a:r>
              <a:rPr lang="de-DE" sz="1400" b="0" dirty="0" err="1">
                <a:latin typeface="+mj-lt"/>
              </a:rPr>
              <a:t>gves</a:t>
            </a:r>
            <a:r>
              <a:rPr lang="de-DE" sz="1400" b="0" dirty="0">
                <a:latin typeface="+mj-lt"/>
              </a:rPr>
              <a:t> Pointer</a:t>
            </a:r>
          </a:p>
          <a:p>
            <a:pPr>
              <a:defRPr/>
            </a:pPr>
            <a:endParaRPr lang="de-DE" sz="1400" b="0" dirty="0">
              <a:latin typeface="+mj-lt"/>
            </a:endParaRPr>
          </a:p>
          <a:p>
            <a:pPr>
              <a:defRPr/>
            </a:pPr>
            <a:r>
              <a:rPr lang="de-DE" sz="1400" b="0" dirty="0">
                <a:latin typeface="+mj-lt"/>
              </a:rPr>
              <a:t>VAR_IN</a:t>
            </a:r>
          </a:p>
          <a:p>
            <a:pPr>
              <a:defRPr/>
            </a:pPr>
            <a:r>
              <a:rPr lang="de-DE" sz="1400" b="0" dirty="0" err="1">
                <a:latin typeface="+mj-lt"/>
              </a:rPr>
              <a:t>copies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the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data</a:t>
            </a:r>
            <a:endParaRPr lang="de-DE" sz="1400" b="0" dirty="0">
              <a:latin typeface="+mj-lt"/>
            </a:endParaRPr>
          </a:p>
          <a:p>
            <a:pPr>
              <a:defRPr/>
            </a:pPr>
            <a:endParaRPr lang="de-DE" sz="1400" b="0" dirty="0">
              <a:latin typeface="+mj-lt"/>
            </a:endParaRPr>
          </a:p>
          <a:p>
            <a:pPr>
              <a:defRPr/>
            </a:pPr>
            <a:endParaRPr lang="de-DE" sz="1400" b="0" dirty="0">
              <a:latin typeface="+mj-lt"/>
            </a:endParaRPr>
          </a:p>
          <a:p>
            <a:pPr>
              <a:defRPr/>
            </a:pPr>
            <a:endParaRPr lang="de-DE" sz="1400" b="0" dirty="0">
              <a:latin typeface="+mj-lt"/>
            </a:endParaRPr>
          </a:p>
          <a:p>
            <a:pPr>
              <a:defRPr/>
            </a:pPr>
            <a:endParaRPr lang="de-DE" sz="1400" b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Visualization</a:t>
            </a:r>
            <a:r>
              <a:rPr lang="de-DE" dirty="0" smtClean="0"/>
              <a:t> Manager</a:t>
            </a:r>
            <a:endParaRPr lang="en-GB" i="1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Textfeld 2"/>
          <p:cNvSpPr txBox="1"/>
          <p:nvPr/>
        </p:nvSpPr>
        <p:spPr>
          <a:xfrm>
            <a:off x="6097588" y="1149350"/>
            <a:ext cx="3506787" cy="28940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400" b="0" dirty="0" err="1">
                <a:latin typeface="+mj-lt"/>
              </a:rPr>
              <a:t>Enabling</a:t>
            </a:r>
            <a:r>
              <a:rPr lang="de-DE" sz="1400" b="0" dirty="0">
                <a:latin typeface="+mj-lt"/>
              </a:rPr>
              <a:t> </a:t>
            </a:r>
          </a:p>
          <a:p>
            <a:pPr>
              <a:defRPr/>
            </a:pPr>
            <a:r>
              <a:rPr lang="de-DE" sz="1400" b="0" dirty="0">
                <a:latin typeface="+mj-lt"/>
              </a:rPr>
              <a:t>USE </a:t>
            </a:r>
            <a:r>
              <a:rPr lang="de-DE" sz="1400" b="0" dirty="0" err="1">
                <a:latin typeface="+mj-lt"/>
              </a:rPr>
              <a:t>CurrentVisu</a:t>
            </a:r>
            <a:r>
              <a:rPr lang="de-DE" sz="1400" b="0" dirty="0">
                <a:latin typeface="+mj-lt"/>
              </a:rPr>
              <a:t> Variable</a:t>
            </a:r>
          </a:p>
          <a:p>
            <a:pPr>
              <a:defRPr/>
            </a:pPr>
            <a:endParaRPr lang="de-DE" sz="1400" b="0" dirty="0">
              <a:latin typeface="+mj-lt"/>
            </a:endParaRPr>
          </a:p>
          <a:p>
            <a:pPr>
              <a:defRPr/>
            </a:pPr>
            <a:r>
              <a:rPr lang="de-DE" sz="1400" b="0" dirty="0" err="1">
                <a:latin typeface="+mj-lt"/>
              </a:rPr>
              <a:t>synchronizes</a:t>
            </a:r>
            <a:r>
              <a:rPr lang="de-DE" sz="1400" b="0" dirty="0">
                <a:latin typeface="+mj-lt"/>
              </a:rPr>
              <a:t> different </a:t>
            </a:r>
            <a:r>
              <a:rPr lang="de-DE" sz="1400" b="0" dirty="0" err="1">
                <a:latin typeface="+mj-lt"/>
              </a:rPr>
              <a:t>visualization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clients</a:t>
            </a:r>
            <a:endParaRPr lang="de-DE" sz="1400" b="0" dirty="0">
              <a:latin typeface="+mj-lt"/>
            </a:endParaRPr>
          </a:p>
          <a:p>
            <a:pPr>
              <a:defRPr/>
            </a:pPr>
            <a:endParaRPr lang="de-DE" sz="1400" b="0" dirty="0">
              <a:latin typeface="+mj-lt"/>
            </a:endParaRPr>
          </a:p>
          <a:p>
            <a:pPr>
              <a:defRPr/>
            </a:pPr>
            <a:r>
              <a:rPr lang="de-DE" sz="1400" b="0" dirty="0">
                <a:latin typeface="+mj-lt"/>
              </a:rPr>
              <a:t>The Value </a:t>
            </a:r>
            <a:r>
              <a:rPr lang="de-DE" sz="1400" b="0" dirty="0" err="1">
                <a:latin typeface="+mj-lt"/>
              </a:rPr>
              <a:t>of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CurrentVisu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can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be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read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as</a:t>
            </a:r>
            <a:r>
              <a:rPr lang="de-DE" sz="1400" b="0" dirty="0">
                <a:latin typeface="+mj-lt"/>
              </a:rPr>
              <a:t>:</a:t>
            </a:r>
          </a:p>
          <a:p>
            <a:pPr>
              <a:defRPr/>
            </a:pPr>
            <a:endParaRPr lang="de-DE" sz="1400" b="0" dirty="0">
              <a:latin typeface="+mj-lt"/>
            </a:endParaRPr>
          </a:p>
          <a:p>
            <a:pPr>
              <a:defRPr/>
            </a:pPr>
            <a:r>
              <a:rPr lang="de-DE" sz="1400" b="0" dirty="0" err="1">
                <a:latin typeface="+mj-lt"/>
              </a:rPr>
              <a:t>VisuElems.CURRENTVISU</a:t>
            </a:r>
            <a:endParaRPr lang="de-DE" sz="1400" b="0" dirty="0">
              <a:latin typeface="+mj-lt"/>
            </a:endParaRPr>
          </a:p>
          <a:p>
            <a:pPr>
              <a:defRPr/>
            </a:pPr>
            <a:endParaRPr lang="de-DE" sz="1400" b="0" dirty="0">
              <a:latin typeface="+mj-lt"/>
            </a:endParaRPr>
          </a:p>
          <a:p>
            <a:pPr>
              <a:defRPr/>
            </a:pPr>
            <a:r>
              <a:rPr lang="de-DE" sz="1400" b="0" dirty="0">
                <a:latin typeface="+mj-lt"/>
              </a:rPr>
              <a:t>The </a:t>
            </a:r>
            <a:r>
              <a:rPr lang="de-DE" sz="1400" b="0" dirty="0" err="1">
                <a:latin typeface="+mj-lt"/>
              </a:rPr>
              <a:t>pre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defined</a:t>
            </a:r>
            <a:r>
              <a:rPr lang="de-DE" sz="1400" b="0" dirty="0">
                <a:latin typeface="+mj-lt"/>
              </a:rPr>
              <a:t> type </a:t>
            </a:r>
            <a:r>
              <a:rPr lang="de-DE" sz="1400" b="0" dirty="0" err="1">
                <a:latin typeface="+mj-lt"/>
              </a:rPr>
              <a:t>VisuElems</a:t>
            </a:r>
            <a:endParaRPr lang="de-DE" sz="1400" b="0" dirty="0">
              <a:latin typeface="+mj-lt"/>
            </a:endParaRPr>
          </a:p>
          <a:p>
            <a:pPr>
              <a:defRPr/>
            </a:pPr>
            <a:r>
              <a:rPr lang="de-DE" sz="1400" b="0" dirty="0" err="1">
                <a:latin typeface="+mj-lt"/>
              </a:rPr>
              <a:t>contains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other</a:t>
            </a:r>
            <a:r>
              <a:rPr lang="de-DE" sz="1400" b="0" dirty="0">
                <a:latin typeface="+mj-lt"/>
              </a:rPr>
              <a:t> variables </a:t>
            </a:r>
            <a:r>
              <a:rPr lang="de-DE" sz="1400" b="0" dirty="0" err="1">
                <a:latin typeface="+mj-lt"/>
              </a:rPr>
              <a:t>too</a:t>
            </a:r>
            <a:r>
              <a:rPr lang="de-DE" sz="1400" b="0" dirty="0">
                <a:latin typeface="+mj-lt"/>
              </a:rPr>
              <a:t>:</a:t>
            </a:r>
          </a:p>
          <a:p>
            <a:pPr>
              <a:defRPr/>
            </a:pPr>
            <a:endParaRPr lang="de-DE" sz="1400" b="0" dirty="0">
              <a:latin typeface="+mj-lt"/>
            </a:endParaRPr>
          </a:p>
          <a:p>
            <a:pPr>
              <a:defRPr/>
            </a:pPr>
            <a:endParaRPr lang="de-DE" sz="1400" b="0" dirty="0">
              <a:latin typeface="+mj-lt"/>
            </a:endParaRP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158875"/>
            <a:ext cx="5827712" cy="475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925" y="4043363"/>
            <a:ext cx="4227513" cy="231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Visualization</a:t>
            </a:r>
            <a:r>
              <a:rPr lang="de-DE" dirty="0" smtClean="0"/>
              <a:t> Image Pool</a:t>
            </a:r>
            <a:endParaRPr lang="en-GB" i="1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Textfeld 2"/>
          <p:cNvSpPr txBox="1"/>
          <p:nvPr/>
        </p:nvSpPr>
        <p:spPr>
          <a:xfrm>
            <a:off x="6770688" y="2413000"/>
            <a:ext cx="2870200" cy="2246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400" b="0" dirty="0">
                <a:latin typeface="+mj-lt"/>
              </a:rPr>
              <a:t>Bitmaps </a:t>
            </a:r>
            <a:r>
              <a:rPr lang="de-DE" sz="1400" b="0" dirty="0" err="1">
                <a:latin typeface="+mj-lt"/>
              </a:rPr>
              <a:t>are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organized</a:t>
            </a:r>
            <a:r>
              <a:rPr lang="de-DE" sz="1400" b="0" dirty="0">
                <a:latin typeface="+mj-lt"/>
              </a:rPr>
              <a:t> in </a:t>
            </a:r>
            <a:r>
              <a:rPr lang="de-DE" sz="1400" b="0" dirty="0" err="1">
                <a:latin typeface="+mj-lt"/>
              </a:rPr>
              <a:t>image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pools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within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the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project</a:t>
            </a:r>
            <a:endParaRPr lang="de-DE" sz="1400" b="0" dirty="0">
              <a:latin typeface="+mj-lt"/>
            </a:endParaRPr>
          </a:p>
          <a:p>
            <a:pPr>
              <a:defRPr/>
            </a:pPr>
            <a:endParaRPr lang="de-DE" sz="1400" b="0" dirty="0">
              <a:latin typeface="+mj-lt"/>
            </a:endParaRPr>
          </a:p>
          <a:p>
            <a:pPr>
              <a:defRPr/>
            </a:pPr>
            <a:r>
              <a:rPr lang="de-DE" sz="1400" b="0" dirty="0" err="1">
                <a:latin typeface="+mj-lt"/>
              </a:rPr>
              <a:t>To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add</a:t>
            </a:r>
            <a:r>
              <a:rPr lang="de-DE" sz="1400" b="0" dirty="0">
                <a:latin typeface="+mj-lt"/>
              </a:rPr>
              <a:t> an </a:t>
            </a:r>
            <a:r>
              <a:rPr lang="de-DE" sz="1400" b="0" dirty="0" err="1">
                <a:latin typeface="+mj-lt"/>
              </a:rPr>
              <a:t>image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pool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right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click</a:t>
            </a:r>
            <a:r>
              <a:rPr lang="de-DE" sz="1400" b="0" dirty="0">
                <a:latin typeface="+mj-lt"/>
              </a:rPr>
              <a:t> on </a:t>
            </a:r>
            <a:r>
              <a:rPr lang="de-DE" sz="1400" b="0" dirty="0" err="1">
                <a:latin typeface="+mj-lt"/>
              </a:rPr>
              <a:t>applicationand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add</a:t>
            </a:r>
            <a:r>
              <a:rPr lang="de-DE" sz="1400" b="0" dirty="0">
                <a:latin typeface="+mj-lt"/>
              </a:rPr>
              <a:t> an </a:t>
            </a:r>
            <a:r>
              <a:rPr lang="de-DE" sz="1400" b="0" dirty="0" err="1">
                <a:latin typeface="+mj-lt"/>
              </a:rPr>
              <a:t>image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pool</a:t>
            </a:r>
            <a:r>
              <a:rPr lang="de-DE" sz="1400" b="0" dirty="0">
                <a:latin typeface="+mj-lt"/>
              </a:rPr>
              <a:t>.</a:t>
            </a:r>
          </a:p>
          <a:p>
            <a:pPr>
              <a:defRPr/>
            </a:pPr>
            <a:endParaRPr lang="de-DE" sz="1400" b="0" dirty="0">
              <a:latin typeface="+mj-lt"/>
            </a:endParaRPr>
          </a:p>
          <a:p>
            <a:pPr>
              <a:defRPr/>
            </a:pPr>
            <a:endParaRPr lang="de-DE" sz="1400" b="0" dirty="0">
              <a:latin typeface="+mj-lt"/>
            </a:endParaRPr>
          </a:p>
          <a:p>
            <a:pPr>
              <a:defRPr/>
            </a:pPr>
            <a:endParaRPr lang="de-DE" sz="1400" b="0" dirty="0">
              <a:latin typeface="+mj-lt"/>
            </a:endParaRPr>
          </a:p>
          <a:p>
            <a:pPr>
              <a:defRPr/>
            </a:pPr>
            <a:endParaRPr lang="de-DE" sz="1400" b="0" dirty="0">
              <a:latin typeface="+mj-lt"/>
            </a:endParaRP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149350"/>
            <a:ext cx="6480175" cy="350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Visualization</a:t>
            </a:r>
            <a:r>
              <a:rPr lang="de-DE" dirty="0" smtClean="0"/>
              <a:t> Image Pool</a:t>
            </a:r>
            <a:endParaRPr lang="en-GB" i="1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Textfeld 2"/>
          <p:cNvSpPr txBox="1"/>
          <p:nvPr/>
        </p:nvSpPr>
        <p:spPr>
          <a:xfrm>
            <a:off x="382588" y="4983163"/>
            <a:ext cx="2871787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400" b="0" dirty="0">
                <a:latin typeface="+mj-lt"/>
              </a:rPr>
              <a:t>In </a:t>
            </a:r>
            <a:r>
              <a:rPr lang="de-DE" sz="1400" b="0" dirty="0" err="1">
                <a:latin typeface="+mj-lt"/>
              </a:rPr>
              <a:t>the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image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pool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you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can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add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bitmaps</a:t>
            </a:r>
            <a:endParaRPr lang="de-DE" sz="1400" b="0" dirty="0">
              <a:latin typeface="+mj-lt"/>
            </a:endParaRPr>
          </a:p>
          <a:p>
            <a:pPr>
              <a:defRPr/>
            </a:pPr>
            <a:endParaRPr lang="de-DE" sz="1400" b="0" dirty="0">
              <a:latin typeface="+mj-lt"/>
            </a:endParaRPr>
          </a:p>
          <a:p>
            <a:pPr>
              <a:defRPr/>
            </a:pPr>
            <a:endParaRPr lang="de-DE" sz="1400" b="0" dirty="0">
              <a:latin typeface="+mj-lt"/>
            </a:endParaRPr>
          </a:p>
          <a:p>
            <a:pPr>
              <a:defRPr/>
            </a:pPr>
            <a:endParaRPr lang="de-DE" sz="1400" b="0" dirty="0">
              <a:latin typeface="+mj-lt"/>
            </a:endParaRPr>
          </a:p>
          <a:p>
            <a:pPr>
              <a:defRPr/>
            </a:pPr>
            <a:endParaRPr lang="de-DE" sz="1400" b="0" dirty="0">
              <a:latin typeface="+mj-lt"/>
            </a:endParaRP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001713"/>
            <a:ext cx="75533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Visualization</a:t>
            </a:r>
            <a:r>
              <a:rPr lang="de-DE" dirty="0" smtClean="0"/>
              <a:t> Image Pool</a:t>
            </a:r>
            <a:endParaRPr lang="en-GB" i="1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Textfeld 2"/>
          <p:cNvSpPr txBox="1"/>
          <p:nvPr/>
        </p:nvSpPr>
        <p:spPr>
          <a:xfrm>
            <a:off x="382588" y="5681663"/>
            <a:ext cx="45926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400" b="0" dirty="0" err="1">
                <a:latin typeface="+mj-lt"/>
              </a:rPr>
              <a:t>Now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you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can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select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the</a:t>
            </a:r>
            <a:r>
              <a:rPr lang="de-DE" sz="1400" b="0" dirty="0">
                <a:latin typeface="+mj-lt"/>
              </a:rPr>
              <a:t> Image </a:t>
            </a:r>
            <a:r>
              <a:rPr lang="de-DE" sz="1400" b="0" dirty="0" err="1">
                <a:latin typeface="+mj-lt"/>
              </a:rPr>
              <a:t>from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the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ImagePool</a:t>
            </a:r>
            <a:endParaRPr lang="de-DE" sz="1400" b="0" dirty="0">
              <a:latin typeface="+mj-lt"/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1177925"/>
            <a:ext cx="7269162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Switch </a:t>
            </a:r>
            <a:r>
              <a:rPr lang="de-DE" dirty="0" err="1" smtClean="0"/>
              <a:t>Visu</a:t>
            </a:r>
            <a:r>
              <a:rPr lang="de-DE" dirty="0" smtClean="0"/>
              <a:t> Language</a:t>
            </a:r>
            <a:endParaRPr lang="en-GB" i="1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Textfeld 2"/>
          <p:cNvSpPr txBox="1"/>
          <p:nvPr/>
        </p:nvSpPr>
        <p:spPr>
          <a:xfrm>
            <a:off x="4395788" y="1406525"/>
            <a:ext cx="45926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400" b="0" dirty="0">
                <a:latin typeface="+mj-lt"/>
              </a:rPr>
              <a:t>Create a </a:t>
            </a:r>
            <a:r>
              <a:rPr lang="de-DE" sz="1400" b="0" dirty="0" err="1">
                <a:latin typeface="+mj-lt"/>
              </a:rPr>
              <a:t>Visu</a:t>
            </a:r>
            <a:r>
              <a:rPr lang="de-DE" sz="1400" b="0" dirty="0">
                <a:latin typeface="+mj-lt"/>
              </a:rPr>
              <a:t> Element </a:t>
            </a:r>
            <a:r>
              <a:rPr lang="de-DE" sz="1400" b="0" dirty="0" err="1">
                <a:latin typeface="+mj-lt"/>
              </a:rPr>
              <a:t>with</a:t>
            </a:r>
            <a:r>
              <a:rPr lang="de-DE" sz="1400" b="0" dirty="0">
                <a:latin typeface="+mj-lt"/>
              </a:rPr>
              <a:t> Text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1152525"/>
            <a:ext cx="3602037" cy="261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3294063"/>
            <a:ext cx="5048250" cy="283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feld 2"/>
          <p:cNvSpPr txBox="1"/>
          <p:nvPr/>
        </p:nvSpPr>
        <p:spPr>
          <a:xfrm>
            <a:off x="7232650" y="4341813"/>
            <a:ext cx="2544763" cy="738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400" b="0" dirty="0">
                <a:latin typeface="+mj-lt"/>
              </a:rPr>
              <a:t>Go </a:t>
            </a:r>
            <a:r>
              <a:rPr lang="de-DE" sz="1400" b="0" dirty="0" err="1">
                <a:latin typeface="+mj-lt"/>
              </a:rPr>
              <a:t>to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the</a:t>
            </a:r>
            <a:r>
              <a:rPr lang="de-DE" sz="1400" b="0" dirty="0">
                <a:latin typeface="+mj-lt"/>
              </a:rPr>
              <a:t> Global Text List </a:t>
            </a:r>
          </a:p>
          <a:p>
            <a:pPr>
              <a:defRPr/>
            </a:pPr>
            <a:r>
              <a:rPr lang="de-DE" sz="1400" b="0" dirty="0" err="1">
                <a:latin typeface="+mj-lt"/>
              </a:rPr>
              <a:t>at</a:t>
            </a:r>
            <a:r>
              <a:rPr lang="de-DE" sz="1400" b="0" dirty="0">
                <a:latin typeface="+mj-lt"/>
              </a:rPr>
              <a:t> Project Library</a:t>
            </a:r>
          </a:p>
          <a:p>
            <a:pPr>
              <a:defRPr/>
            </a:pPr>
            <a:r>
              <a:rPr lang="de-DE" sz="1400" b="0" dirty="0" err="1">
                <a:latin typeface="+mj-lt"/>
              </a:rPr>
              <a:t>and</a:t>
            </a:r>
            <a:r>
              <a:rPr lang="de-DE" sz="1400" b="0" dirty="0">
                <a:latin typeface="+mj-lt"/>
              </a:rPr>
              <a:t> Add </a:t>
            </a:r>
            <a:r>
              <a:rPr lang="de-DE" sz="1400" b="0" dirty="0" err="1">
                <a:latin typeface="+mj-lt"/>
              </a:rPr>
              <a:t>new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Languages</a:t>
            </a:r>
            <a:endParaRPr lang="de-DE" sz="1400" b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Switch </a:t>
            </a:r>
            <a:r>
              <a:rPr lang="de-DE" dirty="0" err="1" smtClean="0"/>
              <a:t>Visu</a:t>
            </a:r>
            <a:r>
              <a:rPr lang="de-DE" dirty="0" smtClean="0"/>
              <a:t> Language</a:t>
            </a:r>
            <a:endParaRPr lang="en-GB" i="1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Textfeld 2"/>
          <p:cNvSpPr txBox="1"/>
          <p:nvPr/>
        </p:nvSpPr>
        <p:spPr>
          <a:xfrm>
            <a:off x="5313363" y="1577975"/>
            <a:ext cx="45926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400" b="0" dirty="0" err="1">
                <a:latin typeface="+mj-lt"/>
              </a:rPr>
              <a:t>No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entry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takes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over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the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default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text</a:t>
            </a:r>
            <a:endParaRPr lang="de-DE" sz="1400" b="0" dirty="0">
              <a:latin typeface="+mj-lt"/>
            </a:endParaRPr>
          </a:p>
        </p:txBody>
      </p:sp>
      <p:sp>
        <p:nvSpPr>
          <p:cNvPr id="7" name="Textfeld 2"/>
          <p:cNvSpPr txBox="1"/>
          <p:nvPr/>
        </p:nvSpPr>
        <p:spPr>
          <a:xfrm>
            <a:off x="7232650" y="4341813"/>
            <a:ext cx="2544763" cy="738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400" b="0" dirty="0" err="1">
                <a:latin typeface="+mj-lt"/>
              </a:rPr>
              <a:t>To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generate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the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language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button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configure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the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property</a:t>
            </a:r>
            <a:r>
              <a:rPr lang="de-DE" sz="1400" b="0" dirty="0">
                <a:latin typeface="+mj-lt"/>
              </a:rPr>
              <a:t> „</a:t>
            </a:r>
            <a:r>
              <a:rPr lang="de-DE" sz="1400" b="0" dirty="0" err="1">
                <a:latin typeface="+mj-lt"/>
              </a:rPr>
              <a:t>OnMouseDown</a:t>
            </a:r>
            <a:r>
              <a:rPr lang="de-DE" sz="1400" b="0" dirty="0">
                <a:latin typeface="+mj-lt"/>
              </a:rPr>
              <a:t>“</a:t>
            </a:r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219200"/>
            <a:ext cx="4702175" cy="150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3198813"/>
            <a:ext cx="62103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Switch </a:t>
            </a:r>
            <a:r>
              <a:rPr lang="de-DE" dirty="0" err="1" smtClean="0"/>
              <a:t>Visu</a:t>
            </a:r>
            <a:r>
              <a:rPr lang="de-DE" dirty="0" smtClean="0"/>
              <a:t> Language</a:t>
            </a:r>
            <a:endParaRPr lang="en-GB" i="1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Textfeld 2"/>
          <p:cNvSpPr txBox="1"/>
          <p:nvPr/>
        </p:nvSpPr>
        <p:spPr>
          <a:xfrm>
            <a:off x="428625" y="5130800"/>
            <a:ext cx="2544763" cy="739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400" b="0" dirty="0">
                <a:latin typeface="+mj-lt"/>
              </a:rPr>
              <a:t>Select Change </a:t>
            </a:r>
            <a:r>
              <a:rPr lang="de-DE" sz="1400" b="0" dirty="0" err="1">
                <a:latin typeface="+mj-lt"/>
              </a:rPr>
              <a:t>the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language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and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select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the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language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to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be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switched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to</a:t>
            </a:r>
            <a:endParaRPr lang="de-DE" sz="1400" b="0" dirty="0">
              <a:latin typeface="+mj-lt"/>
            </a:endParaRP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181100"/>
            <a:ext cx="9156700" cy="356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Dynamic </a:t>
            </a:r>
            <a:r>
              <a:rPr lang="de-DE" dirty="0" err="1" smtClean="0"/>
              <a:t>Visu</a:t>
            </a:r>
            <a:r>
              <a:rPr lang="de-DE" dirty="0" smtClean="0"/>
              <a:t> Text</a:t>
            </a:r>
            <a:endParaRPr lang="en-GB" i="1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Textfeld 2"/>
          <p:cNvSpPr txBox="1"/>
          <p:nvPr/>
        </p:nvSpPr>
        <p:spPr>
          <a:xfrm>
            <a:off x="3336925" y="1409700"/>
            <a:ext cx="254635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400" b="0" dirty="0">
                <a:latin typeface="+mj-lt"/>
              </a:rPr>
              <a:t>Create an </a:t>
            </a:r>
            <a:r>
              <a:rPr lang="de-DE" sz="1400" b="0" dirty="0" err="1">
                <a:latin typeface="+mj-lt"/>
              </a:rPr>
              <a:t>element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with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whatever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text</a:t>
            </a:r>
            <a:endParaRPr lang="de-DE" sz="1400" b="0" dirty="0">
              <a:latin typeface="+mj-lt"/>
            </a:endParaRP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1063625"/>
            <a:ext cx="280987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3" y="2527300"/>
            <a:ext cx="578167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feld 2"/>
          <p:cNvSpPr txBox="1"/>
          <p:nvPr/>
        </p:nvSpPr>
        <p:spPr>
          <a:xfrm>
            <a:off x="4879975" y="4637088"/>
            <a:ext cx="2544763" cy="1600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400" b="0" dirty="0">
                <a:latin typeface="+mj-lt"/>
              </a:rPr>
              <a:t>Create a </a:t>
            </a:r>
            <a:r>
              <a:rPr lang="de-DE" sz="1400" b="0" dirty="0" err="1">
                <a:latin typeface="+mj-lt"/>
              </a:rPr>
              <a:t>text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list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with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replacements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for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the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boolean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values</a:t>
            </a:r>
            <a:r>
              <a:rPr lang="de-DE" sz="1400" b="0" dirty="0">
                <a:latin typeface="+mj-lt"/>
              </a:rPr>
              <a:t> TRUE, FALSE </a:t>
            </a:r>
            <a:r>
              <a:rPr lang="de-DE" sz="1400" b="0" dirty="0" err="1">
                <a:latin typeface="+mj-lt"/>
              </a:rPr>
              <a:t>or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other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data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types</a:t>
            </a:r>
            <a:endParaRPr lang="de-DE" sz="1400" b="0" dirty="0">
              <a:latin typeface="+mj-lt"/>
            </a:endParaRPr>
          </a:p>
          <a:p>
            <a:pPr>
              <a:defRPr/>
            </a:pPr>
            <a:endParaRPr lang="de-DE" sz="1400" b="0" dirty="0">
              <a:latin typeface="+mj-lt"/>
            </a:endParaRPr>
          </a:p>
          <a:p>
            <a:pPr>
              <a:defRPr/>
            </a:pPr>
            <a:r>
              <a:rPr lang="de-DE" sz="1400" b="0" dirty="0" err="1">
                <a:latin typeface="+mj-lt"/>
              </a:rPr>
              <a:t>Caution</a:t>
            </a:r>
            <a:r>
              <a:rPr lang="de-DE" sz="1400" b="0" dirty="0">
                <a:latin typeface="+mj-lt"/>
              </a:rPr>
              <a:t>: </a:t>
            </a:r>
            <a:r>
              <a:rPr lang="de-DE" sz="1400" b="0" dirty="0" err="1">
                <a:latin typeface="+mj-lt"/>
              </a:rPr>
              <a:t>these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values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are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treated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as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strings</a:t>
            </a:r>
            <a:endParaRPr lang="de-DE" sz="1400" b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Dynamic </a:t>
            </a:r>
            <a:r>
              <a:rPr lang="de-DE" dirty="0" err="1" smtClean="0"/>
              <a:t>Visu</a:t>
            </a:r>
            <a:r>
              <a:rPr lang="de-DE" dirty="0" smtClean="0"/>
              <a:t> Text</a:t>
            </a:r>
            <a:endParaRPr lang="en-GB" i="1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Textfeld 2"/>
          <p:cNvSpPr txBox="1"/>
          <p:nvPr/>
        </p:nvSpPr>
        <p:spPr>
          <a:xfrm>
            <a:off x="1481138" y="4568825"/>
            <a:ext cx="2546350" cy="1169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400" b="0" dirty="0">
                <a:latin typeface="+mj-lt"/>
              </a:rPr>
              <a:t>Select </a:t>
            </a:r>
            <a:r>
              <a:rPr lang="de-DE" sz="1400" b="0" dirty="0" err="1">
                <a:latin typeface="+mj-lt"/>
              </a:rPr>
              <a:t>the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text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list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with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the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replacements</a:t>
            </a:r>
            <a:endParaRPr lang="de-DE" sz="1400" b="0" dirty="0">
              <a:latin typeface="+mj-lt"/>
            </a:endParaRPr>
          </a:p>
          <a:p>
            <a:pPr>
              <a:defRPr/>
            </a:pPr>
            <a:endParaRPr lang="de-DE" sz="1400" b="0" dirty="0">
              <a:latin typeface="+mj-lt"/>
            </a:endParaRPr>
          </a:p>
          <a:p>
            <a:pPr>
              <a:defRPr/>
            </a:pPr>
            <a:r>
              <a:rPr lang="de-DE" sz="1400" b="0" dirty="0">
                <a:latin typeface="+mj-lt"/>
              </a:rPr>
              <a:t>Do not </a:t>
            </a:r>
            <a:r>
              <a:rPr lang="de-DE" sz="1400" b="0" dirty="0" err="1">
                <a:latin typeface="+mj-lt"/>
              </a:rPr>
              <a:t>forget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the</a:t>
            </a:r>
            <a:r>
              <a:rPr lang="de-DE" sz="1400" b="0" dirty="0">
                <a:latin typeface="+mj-lt"/>
              </a:rPr>
              <a:t> …_TO_STRING </a:t>
            </a:r>
            <a:r>
              <a:rPr lang="de-DE" sz="1400" b="0" dirty="0" err="1">
                <a:latin typeface="+mj-lt"/>
              </a:rPr>
              <a:t>operator</a:t>
            </a:r>
            <a:endParaRPr lang="de-DE" sz="1400" b="0" dirty="0">
              <a:latin typeface="+mj-lt"/>
            </a:endParaRP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2374900"/>
            <a:ext cx="683895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360488"/>
            <a:ext cx="2152650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Dynamic Bitmaps</a:t>
            </a:r>
            <a:endParaRPr lang="en-GB" i="1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155700"/>
            <a:ext cx="5524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4116388"/>
            <a:ext cx="81534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3214688"/>
            <a:ext cx="37147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25" y="1155700"/>
            <a:ext cx="3468688" cy="185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Interface Editor</a:t>
            </a:r>
            <a:endParaRPr lang="en-GB" i="1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150100" y="1389063"/>
            <a:ext cx="2460625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400" b="0" dirty="0">
                <a:latin typeface="+mj-lt"/>
              </a:rPr>
              <a:t>Create a </a:t>
            </a:r>
            <a:r>
              <a:rPr lang="de-DE" sz="1400" b="0" dirty="0" err="1">
                <a:latin typeface="+mj-lt"/>
              </a:rPr>
              <a:t>visu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element</a:t>
            </a:r>
            <a:r>
              <a:rPr lang="de-DE" sz="1400" b="0" dirty="0">
                <a:latin typeface="+mj-lt"/>
              </a:rPr>
              <a:t> </a:t>
            </a:r>
          </a:p>
          <a:p>
            <a:pPr>
              <a:defRPr/>
            </a:pPr>
            <a:r>
              <a:rPr lang="de-DE" sz="1400" b="0" dirty="0" err="1">
                <a:latin typeface="+mj-lt"/>
              </a:rPr>
              <a:t>and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select</a:t>
            </a:r>
            <a:r>
              <a:rPr lang="de-DE" sz="1400" b="0" dirty="0">
                <a:latin typeface="+mj-lt"/>
              </a:rPr>
              <a:t> </a:t>
            </a:r>
          </a:p>
          <a:p>
            <a:pPr>
              <a:defRPr/>
            </a:pPr>
            <a:r>
              <a:rPr lang="de-DE" sz="1400" b="0" dirty="0" err="1">
                <a:latin typeface="+mj-lt"/>
              </a:rPr>
              <a:t>theInterface</a:t>
            </a:r>
            <a:r>
              <a:rPr lang="de-DE" sz="1400" b="0" dirty="0">
                <a:latin typeface="+mj-lt"/>
              </a:rPr>
              <a:t> variable </a:t>
            </a:r>
          </a:p>
          <a:p>
            <a:pPr>
              <a:defRPr/>
            </a:pPr>
            <a:r>
              <a:rPr lang="de-DE" sz="1400" b="0" dirty="0" err="1">
                <a:latin typeface="+mj-lt"/>
              </a:rPr>
              <a:t>as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visualization</a:t>
            </a:r>
            <a:r>
              <a:rPr lang="de-DE" sz="1400" b="0" dirty="0">
                <a:latin typeface="+mj-lt"/>
              </a:rPr>
              <a:t> variable</a:t>
            </a:r>
          </a:p>
        </p:txBody>
      </p:sp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3898900"/>
            <a:ext cx="8004175" cy="231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914400"/>
            <a:ext cx="6869113" cy="285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Visu</a:t>
            </a:r>
            <a:r>
              <a:rPr lang="de-DE" dirty="0" smtClean="0"/>
              <a:t> Size</a:t>
            </a:r>
            <a:endParaRPr lang="en-GB" i="1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436688"/>
            <a:ext cx="6143625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feld 2"/>
          <p:cNvSpPr txBox="1"/>
          <p:nvPr/>
        </p:nvSpPr>
        <p:spPr>
          <a:xfrm>
            <a:off x="6670675" y="1658938"/>
            <a:ext cx="2546350" cy="1169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400" b="0" dirty="0">
                <a:latin typeface="+mj-lt"/>
              </a:rPr>
              <a:t>Additional </a:t>
            </a:r>
            <a:r>
              <a:rPr lang="de-DE" sz="1400" b="0" dirty="0" err="1">
                <a:latin typeface="+mj-lt"/>
              </a:rPr>
              <a:t>Webvisualizations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allow</a:t>
            </a:r>
            <a:r>
              <a:rPr lang="de-DE" sz="1400" b="0" dirty="0">
                <a:latin typeface="+mj-lt"/>
              </a:rPr>
              <a:t> different </a:t>
            </a:r>
            <a:r>
              <a:rPr lang="de-DE" sz="1400" b="0" dirty="0" err="1">
                <a:latin typeface="+mj-lt"/>
              </a:rPr>
              <a:t>settings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dependeing</a:t>
            </a:r>
            <a:r>
              <a:rPr lang="de-DE" sz="1400" b="0" dirty="0">
                <a:latin typeface="+mj-lt"/>
              </a:rPr>
              <a:t> on </a:t>
            </a:r>
            <a:r>
              <a:rPr lang="de-DE" sz="1400" b="0" dirty="0" err="1">
                <a:latin typeface="+mj-lt"/>
              </a:rPr>
              <a:t>the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visu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client</a:t>
            </a:r>
            <a:endParaRPr lang="de-DE" sz="1400" b="0" dirty="0">
              <a:latin typeface="+mj-lt"/>
            </a:endParaRPr>
          </a:p>
          <a:p>
            <a:pPr>
              <a:defRPr/>
            </a:pPr>
            <a:endParaRPr lang="de-DE" sz="1400" b="0" dirty="0">
              <a:latin typeface="+mj-lt"/>
            </a:endParaRPr>
          </a:p>
          <a:p>
            <a:pPr>
              <a:defRPr/>
            </a:pPr>
            <a:r>
              <a:rPr lang="de-DE" sz="1400" b="0" dirty="0">
                <a:latin typeface="+mj-lt"/>
              </a:rPr>
              <a:t>(</a:t>
            </a:r>
            <a:r>
              <a:rPr lang="de-DE" sz="1400" b="0" dirty="0" err="1">
                <a:latin typeface="+mj-lt"/>
              </a:rPr>
              <a:t>Android</a:t>
            </a:r>
            <a:r>
              <a:rPr lang="de-DE" sz="1400" b="0" dirty="0">
                <a:latin typeface="+mj-lt"/>
              </a:rPr>
              <a:t>, </a:t>
            </a:r>
            <a:r>
              <a:rPr lang="de-DE" sz="1400" b="0" dirty="0" err="1">
                <a:latin typeface="+mj-lt"/>
              </a:rPr>
              <a:t>IPad</a:t>
            </a:r>
            <a:r>
              <a:rPr lang="de-DE" sz="1400" b="0" dirty="0">
                <a:latin typeface="+mj-lt"/>
              </a:rPr>
              <a:t>, PC….)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Visu</a:t>
            </a:r>
            <a:r>
              <a:rPr lang="de-DE" dirty="0" smtClean="0"/>
              <a:t> Size</a:t>
            </a:r>
            <a:endParaRPr lang="en-GB" i="1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Textfeld 2"/>
          <p:cNvSpPr txBox="1"/>
          <p:nvPr/>
        </p:nvSpPr>
        <p:spPr>
          <a:xfrm>
            <a:off x="7439025" y="2252663"/>
            <a:ext cx="254635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400" b="0" dirty="0">
                <a:latin typeface="+mj-lt"/>
              </a:rPr>
              <a:t>The </a:t>
            </a:r>
            <a:r>
              <a:rPr lang="de-DE" sz="1400" b="0" dirty="0" err="1">
                <a:latin typeface="+mj-lt"/>
              </a:rPr>
              <a:t>paint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area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can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be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set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up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at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Visualization</a:t>
            </a:r>
            <a:r>
              <a:rPr lang="de-DE" sz="1400" b="0" dirty="0">
                <a:latin typeface="+mj-lt"/>
              </a:rPr>
              <a:t> Properties</a:t>
            </a:r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2054225"/>
            <a:ext cx="6848475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Visu</a:t>
            </a:r>
            <a:r>
              <a:rPr lang="de-DE" dirty="0" smtClean="0"/>
              <a:t> Dialog</a:t>
            </a:r>
            <a:endParaRPr lang="en-GB" i="1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716088"/>
            <a:ext cx="8610600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5154613" y="2921000"/>
            <a:ext cx="795337" cy="7604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Visu</a:t>
            </a:r>
            <a:r>
              <a:rPr lang="de-DE" dirty="0" smtClean="0"/>
              <a:t> Dialog</a:t>
            </a:r>
            <a:endParaRPr lang="en-GB" i="1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560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2339975"/>
            <a:ext cx="2836862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4008438"/>
            <a:ext cx="63627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838" y="1098550"/>
            <a:ext cx="266700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6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838" y="1071563"/>
            <a:ext cx="264795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Visu</a:t>
            </a:r>
            <a:r>
              <a:rPr lang="de-DE" dirty="0" smtClean="0"/>
              <a:t> Dialog</a:t>
            </a:r>
            <a:endParaRPr lang="en-GB" i="1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75" y="1176338"/>
            <a:ext cx="72771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3263"/>
            <a:ext cx="3400425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Alarm Table</a:t>
            </a:r>
            <a:endParaRPr lang="en-GB" i="1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14" y="1120981"/>
            <a:ext cx="46672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2"/>
          <p:cNvSpPr txBox="1"/>
          <p:nvPr/>
        </p:nvSpPr>
        <p:spPr>
          <a:xfrm>
            <a:off x="5586474" y="1350138"/>
            <a:ext cx="2546350" cy="13849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400" b="0" dirty="0" smtClean="0">
                <a:latin typeface="+mj-lt"/>
              </a:rPr>
              <a:t>Add an Alarm </a:t>
            </a:r>
            <a:r>
              <a:rPr lang="de-DE" sz="1400" b="0" dirty="0" err="1" smtClean="0">
                <a:latin typeface="+mj-lt"/>
              </a:rPr>
              <a:t>configuration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to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your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project</a:t>
            </a:r>
            <a:endParaRPr lang="de-DE" sz="1400" b="0" dirty="0" smtClean="0">
              <a:latin typeface="+mj-lt"/>
            </a:endParaRPr>
          </a:p>
          <a:p>
            <a:pPr>
              <a:defRPr/>
            </a:pPr>
            <a:endParaRPr lang="de-DE" sz="1400" b="0" dirty="0">
              <a:latin typeface="+mj-lt"/>
            </a:endParaRPr>
          </a:p>
          <a:p>
            <a:pPr>
              <a:defRPr/>
            </a:pPr>
            <a:endParaRPr lang="de-DE" sz="1400" b="0" dirty="0" smtClean="0">
              <a:latin typeface="+mj-lt"/>
            </a:endParaRPr>
          </a:p>
          <a:p>
            <a:pPr>
              <a:defRPr/>
            </a:pPr>
            <a:r>
              <a:rPr lang="de-DE" sz="1400" b="0" dirty="0" err="1" smtClean="0">
                <a:latin typeface="+mj-lt"/>
              </a:rPr>
              <a:t>Some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default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alarm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classes</a:t>
            </a:r>
            <a:r>
              <a:rPr lang="de-DE" sz="1400" b="0" dirty="0" smtClean="0">
                <a:latin typeface="+mj-lt"/>
              </a:rPr>
              <a:t> will </a:t>
            </a:r>
            <a:r>
              <a:rPr lang="de-DE" sz="1400" b="0" dirty="0" err="1" smtClean="0">
                <a:latin typeface="+mj-lt"/>
              </a:rPr>
              <a:t>be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automatically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added</a:t>
            </a:r>
            <a:endParaRPr lang="de-DE" sz="1400" b="0" dirty="0"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318" y="3498644"/>
            <a:ext cx="4068885" cy="191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24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Alarm Table</a:t>
            </a:r>
            <a:endParaRPr lang="en-GB" i="1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Textfeld 2"/>
          <p:cNvSpPr txBox="1"/>
          <p:nvPr/>
        </p:nvSpPr>
        <p:spPr>
          <a:xfrm>
            <a:off x="218827" y="1611748"/>
            <a:ext cx="254635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400" b="0" dirty="0" err="1" smtClean="0">
                <a:latin typeface="+mj-lt"/>
              </a:rPr>
              <a:t>You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can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additionally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configure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the</a:t>
            </a:r>
            <a:r>
              <a:rPr lang="de-DE" sz="1400" b="0" dirty="0" smtClean="0">
                <a:latin typeface="+mj-lt"/>
              </a:rPr>
              <a:t> Alarm </a:t>
            </a:r>
            <a:r>
              <a:rPr lang="de-DE" sz="1400" b="0" dirty="0" err="1" smtClean="0">
                <a:latin typeface="+mj-lt"/>
              </a:rPr>
              <a:t>class</a:t>
            </a:r>
            <a:endParaRPr lang="de-DE" sz="1400" b="0" dirty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87469"/>
            <a:ext cx="9906000" cy="3028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964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Alarm Table</a:t>
            </a:r>
            <a:endParaRPr lang="en-GB" i="1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Textfeld 2"/>
          <p:cNvSpPr txBox="1"/>
          <p:nvPr/>
        </p:nvSpPr>
        <p:spPr>
          <a:xfrm>
            <a:off x="72034" y="3303323"/>
            <a:ext cx="254635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400" b="0" dirty="0" smtClean="0">
                <a:latin typeface="+mj-lt"/>
              </a:rPr>
              <a:t>Add an Alarm Group </a:t>
            </a:r>
            <a:r>
              <a:rPr lang="de-DE" sz="1400" b="0" dirty="0" err="1" smtClean="0">
                <a:latin typeface="+mj-lt"/>
              </a:rPr>
              <a:t>to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your</a:t>
            </a:r>
            <a:r>
              <a:rPr lang="de-DE" sz="1400" b="0" dirty="0" smtClean="0">
                <a:latin typeface="+mj-lt"/>
              </a:rPr>
              <a:t> Alarm </a:t>
            </a:r>
            <a:r>
              <a:rPr lang="de-DE" sz="1400" b="0" dirty="0" err="1" smtClean="0">
                <a:latin typeface="+mj-lt"/>
              </a:rPr>
              <a:t>configuration</a:t>
            </a:r>
            <a:endParaRPr lang="de-DE" sz="1400" b="0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26543"/>
            <a:ext cx="9820894" cy="2227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384" y="1135687"/>
            <a:ext cx="69723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feld 2"/>
          <p:cNvSpPr txBox="1"/>
          <p:nvPr/>
        </p:nvSpPr>
        <p:spPr>
          <a:xfrm>
            <a:off x="72034" y="1520045"/>
            <a:ext cx="254635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400" b="0" dirty="0" smtClean="0">
                <a:latin typeface="+mj-lt"/>
              </a:rPr>
              <a:t>Add an Alarm Storage  </a:t>
            </a:r>
            <a:r>
              <a:rPr lang="de-DE" sz="1400" b="0" dirty="0" err="1" smtClean="0">
                <a:latin typeface="+mj-lt"/>
              </a:rPr>
              <a:t>to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your</a:t>
            </a:r>
            <a:r>
              <a:rPr lang="de-DE" sz="1400" b="0" dirty="0" smtClean="0">
                <a:latin typeface="+mj-lt"/>
              </a:rPr>
              <a:t> Alarm </a:t>
            </a:r>
            <a:r>
              <a:rPr lang="de-DE" sz="1400" b="0" dirty="0" err="1" smtClean="0">
                <a:latin typeface="+mj-lt"/>
              </a:rPr>
              <a:t>configuration</a:t>
            </a:r>
            <a:endParaRPr lang="de-DE" sz="14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268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Visualization</a:t>
            </a:r>
            <a:r>
              <a:rPr lang="de-DE" dirty="0" smtClean="0"/>
              <a:t> Styles</a:t>
            </a:r>
            <a:endParaRPr lang="en-GB" i="1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Textfeld 2"/>
          <p:cNvSpPr txBox="1"/>
          <p:nvPr/>
        </p:nvSpPr>
        <p:spPr>
          <a:xfrm>
            <a:off x="409574" y="1071759"/>
            <a:ext cx="824753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b="0" dirty="0" err="1" smtClean="0">
                <a:latin typeface="+mj-lt"/>
              </a:rPr>
              <a:t>Visualization</a:t>
            </a:r>
            <a:r>
              <a:rPr lang="de-DE" sz="1400" b="0" dirty="0" smtClean="0">
                <a:latin typeface="+mj-lt"/>
              </a:rPr>
              <a:t> Styles </a:t>
            </a:r>
            <a:r>
              <a:rPr lang="de-DE" sz="1400" b="0" dirty="0" err="1" smtClean="0">
                <a:latin typeface="+mj-lt"/>
              </a:rPr>
              <a:t>can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be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selected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and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created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at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the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Visualization</a:t>
            </a:r>
            <a:r>
              <a:rPr lang="de-DE" sz="1400" b="0" dirty="0" smtClean="0">
                <a:latin typeface="+mj-lt"/>
              </a:rPr>
              <a:t> Manager</a:t>
            </a:r>
          </a:p>
          <a:p>
            <a:pPr>
              <a:defRPr/>
            </a:pPr>
            <a:endParaRPr lang="de-DE" sz="1400" b="0" dirty="0" smtClean="0">
              <a:latin typeface="+mj-lt"/>
            </a:endParaRPr>
          </a:p>
          <a:p>
            <a:pPr>
              <a:defRPr/>
            </a:pPr>
            <a:r>
              <a:rPr lang="de-DE" sz="1400" b="0" dirty="0" err="1" smtClean="0">
                <a:latin typeface="+mj-lt"/>
              </a:rPr>
              <a:t>To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change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the</a:t>
            </a:r>
            <a:r>
              <a:rPr lang="de-DE" sz="1400" b="0" dirty="0" smtClean="0">
                <a:latin typeface="+mj-lt"/>
              </a:rPr>
              <a:t> style </a:t>
            </a:r>
            <a:r>
              <a:rPr lang="de-DE" sz="1400" b="0" dirty="0" err="1" smtClean="0">
                <a:latin typeface="+mj-lt"/>
              </a:rPr>
              <a:t>of</a:t>
            </a:r>
            <a:r>
              <a:rPr lang="de-DE" sz="1400" b="0" dirty="0" smtClean="0">
                <a:latin typeface="+mj-lt"/>
              </a:rPr>
              <a:t> an </a:t>
            </a:r>
            <a:r>
              <a:rPr lang="de-DE" sz="1400" b="0" dirty="0" err="1" smtClean="0">
                <a:latin typeface="+mj-lt"/>
              </a:rPr>
              <a:t>existing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visualization</a:t>
            </a:r>
            <a:r>
              <a:rPr lang="de-DE" sz="1400" b="0" dirty="0" smtClean="0">
                <a:latin typeface="+mj-lt"/>
              </a:rPr>
              <a:t>: </a:t>
            </a:r>
            <a:r>
              <a:rPr lang="de-DE" sz="1400" b="0" dirty="0" err="1" smtClean="0">
                <a:latin typeface="+mj-lt"/>
              </a:rPr>
              <a:t>generate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code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close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visu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and</a:t>
            </a:r>
            <a:r>
              <a:rPr lang="de-DE" sz="1400" b="0" dirty="0" smtClean="0">
                <a:latin typeface="+mj-lt"/>
              </a:rPr>
              <a:t> open </a:t>
            </a:r>
            <a:r>
              <a:rPr lang="de-DE" sz="1400" b="0" dirty="0" err="1" smtClean="0">
                <a:latin typeface="+mj-lt"/>
              </a:rPr>
              <a:t>itagain</a:t>
            </a:r>
            <a:endParaRPr lang="de-DE" sz="1400" b="0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96" y="1804273"/>
            <a:ext cx="8401916" cy="440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033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Visualization</a:t>
            </a:r>
            <a:r>
              <a:rPr lang="de-DE" dirty="0" smtClean="0"/>
              <a:t> Styles</a:t>
            </a:r>
            <a:endParaRPr lang="en-GB" i="1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Textfeld 2"/>
          <p:cNvSpPr txBox="1"/>
          <p:nvPr/>
        </p:nvSpPr>
        <p:spPr>
          <a:xfrm>
            <a:off x="409574" y="1071759"/>
            <a:ext cx="824753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b="0" dirty="0" err="1" smtClean="0">
                <a:latin typeface="+mj-lt"/>
              </a:rPr>
              <a:t>Visualization</a:t>
            </a:r>
            <a:r>
              <a:rPr lang="de-DE" sz="1400" b="0" dirty="0" smtClean="0">
                <a:latin typeface="+mj-lt"/>
              </a:rPr>
              <a:t> Styles </a:t>
            </a:r>
            <a:r>
              <a:rPr lang="de-DE" sz="1400" b="0" dirty="0" err="1" smtClean="0">
                <a:latin typeface="+mj-lt"/>
              </a:rPr>
              <a:t>can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be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selected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and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created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at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the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Visualization</a:t>
            </a:r>
            <a:r>
              <a:rPr lang="de-DE" sz="1400" b="0" dirty="0" smtClean="0">
                <a:latin typeface="+mj-lt"/>
              </a:rPr>
              <a:t> Manager</a:t>
            </a:r>
          </a:p>
          <a:p>
            <a:pPr>
              <a:defRPr/>
            </a:pPr>
            <a:endParaRPr lang="de-DE" sz="1400" b="0" dirty="0" smtClean="0">
              <a:latin typeface="+mj-lt"/>
            </a:endParaRPr>
          </a:p>
          <a:p>
            <a:pPr>
              <a:defRPr/>
            </a:pPr>
            <a:r>
              <a:rPr lang="de-DE" sz="1400" b="0" dirty="0" err="1" smtClean="0">
                <a:latin typeface="+mj-lt"/>
              </a:rPr>
              <a:t>To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change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the</a:t>
            </a:r>
            <a:r>
              <a:rPr lang="de-DE" sz="1400" b="0" dirty="0" smtClean="0">
                <a:latin typeface="+mj-lt"/>
              </a:rPr>
              <a:t> style </a:t>
            </a:r>
            <a:r>
              <a:rPr lang="de-DE" sz="1400" b="0" dirty="0" err="1" smtClean="0">
                <a:latin typeface="+mj-lt"/>
              </a:rPr>
              <a:t>of</a:t>
            </a:r>
            <a:r>
              <a:rPr lang="de-DE" sz="1400" b="0" dirty="0" smtClean="0">
                <a:latin typeface="+mj-lt"/>
              </a:rPr>
              <a:t> an </a:t>
            </a:r>
            <a:r>
              <a:rPr lang="de-DE" sz="1400" b="0" dirty="0" err="1" smtClean="0">
                <a:latin typeface="+mj-lt"/>
              </a:rPr>
              <a:t>existing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visualization</a:t>
            </a:r>
            <a:r>
              <a:rPr lang="de-DE" sz="1400" b="0" dirty="0" smtClean="0">
                <a:latin typeface="+mj-lt"/>
              </a:rPr>
              <a:t>: </a:t>
            </a:r>
            <a:r>
              <a:rPr lang="de-DE" sz="1400" b="0" dirty="0" err="1" smtClean="0">
                <a:latin typeface="+mj-lt"/>
              </a:rPr>
              <a:t>generate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code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close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visu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and</a:t>
            </a:r>
            <a:r>
              <a:rPr lang="de-DE" sz="1400" b="0" dirty="0" smtClean="0">
                <a:latin typeface="+mj-lt"/>
              </a:rPr>
              <a:t> open </a:t>
            </a:r>
            <a:r>
              <a:rPr lang="de-DE" sz="1400" b="0" dirty="0" err="1" smtClean="0">
                <a:latin typeface="+mj-lt"/>
              </a:rPr>
              <a:t>itagain</a:t>
            </a:r>
            <a:endParaRPr lang="de-DE" sz="1400" b="0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96" y="1804273"/>
            <a:ext cx="8401916" cy="440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8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Interface Editor</a:t>
            </a:r>
            <a:endParaRPr lang="en-GB" i="1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5006975" y="1666875"/>
            <a:ext cx="42926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400" b="0" dirty="0">
                <a:latin typeface="+mj-lt"/>
              </a:rPr>
              <a:t>Go </a:t>
            </a:r>
            <a:r>
              <a:rPr lang="de-DE" sz="1400" b="0" dirty="0" err="1">
                <a:latin typeface="+mj-lt"/>
              </a:rPr>
              <a:t>to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the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main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visu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and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call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the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sub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visu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as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frame</a:t>
            </a:r>
            <a:endParaRPr lang="de-DE" sz="1400" b="0" dirty="0">
              <a:latin typeface="+mj-lt"/>
            </a:endParaRP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8538"/>
            <a:ext cx="4562475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03450"/>
            <a:ext cx="280987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4819650" y="5287963"/>
            <a:ext cx="4271963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400" b="0" dirty="0" err="1">
                <a:latin typeface="+mj-lt"/>
              </a:rPr>
              <a:t>Replace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the</a:t>
            </a:r>
            <a:r>
              <a:rPr lang="de-DE" sz="1400" b="0" dirty="0">
                <a:latin typeface="+mj-lt"/>
              </a:rPr>
              <a:t> Reference (Interface variable) </a:t>
            </a:r>
            <a:r>
              <a:rPr lang="de-DE" sz="1400" b="0" dirty="0" err="1">
                <a:latin typeface="+mj-lt"/>
              </a:rPr>
              <a:t>with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the</a:t>
            </a:r>
            <a:r>
              <a:rPr lang="de-DE" sz="1400" b="0" dirty="0">
                <a:latin typeface="+mj-lt"/>
              </a:rPr>
              <a:t> </a:t>
            </a:r>
          </a:p>
          <a:p>
            <a:pPr>
              <a:defRPr/>
            </a:pPr>
            <a:r>
              <a:rPr lang="de-DE" sz="1400" b="0" dirty="0">
                <a:latin typeface="+mj-lt"/>
              </a:rPr>
              <a:t>variable </a:t>
            </a:r>
            <a:r>
              <a:rPr lang="de-DE" sz="1400" b="0" dirty="0" err="1">
                <a:latin typeface="+mj-lt"/>
              </a:rPr>
              <a:t>of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your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project</a:t>
            </a:r>
            <a:endParaRPr lang="de-DE" sz="1400" b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Visualization</a:t>
            </a:r>
            <a:r>
              <a:rPr lang="de-DE" dirty="0" smtClean="0"/>
              <a:t> Styles</a:t>
            </a:r>
            <a:endParaRPr lang="en-GB" i="1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Textfeld 2"/>
          <p:cNvSpPr txBox="1"/>
          <p:nvPr/>
        </p:nvSpPr>
        <p:spPr>
          <a:xfrm>
            <a:off x="409574" y="1071759"/>
            <a:ext cx="82475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b="0" dirty="0" err="1" smtClean="0">
                <a:latin typeface="+mj-lt"/>
              </a:rPr>
              <a:t>Derive</a:t>
            </a:r>
            <a:r>
              <a:rPr lang="de-DE" sz="1400" b="0" dirty="0" smtClean="0">
                <a:latin typeface="+mj-lt"/>
              </a:rPr>
              <a:t> an </a:t>
            </a:r>
            <a:r>
              <a:rPr lang="de-DE" sz="1400" b="0" dirty="0" err="1" smtClean="0">
                <a:latin typeface="+mj-lt"/>
              </a:rPr>
              <a:t>new</a:t>
            </a:r>
            <a:r>
              <a:rPr lang="de-DE" sz="1400" b="0" dirty="0" smtClean="0">
                <a:latin typeface="+mj-lt"/>
              </a:rPr>
              <a:t> style </a:t>
            </a:r>
            <a:r>
              <a:rPr lang="de-DE" sz="1400" b="0" dirty="0" err="1" smtClean="0">
                <a:latin typeface="+mj-lt"/>
              </a:rPr>
              <a:t>from</a:t>
            </a:r>
            <a:r>
              <a:rPr lang="de-DE" sz="1400" b="0" dirty="0" smtClean="0">
                <a:latin typeface="+mj-lt"/>
              </a:rPr>
              <a:t> an </a:t>
            </a:r>
            <a:r>
              <a:rPr lang="de-DE" sz="1400" b="0" dirty="0" err="1" smtClean="0">
                <a:latin typeface="+mj-lt"/>
              </a:rPr>
              <a:t>existing</a:t>
            </a:r>
            <a:r>
              <a:rPr lang="de-DE" sz="1400" b="0" dirty="0" smtClean="0">
                <a:latin typeface="+mj-lt"/>
              </a:rPr>
              <a:t> style</a:t>
            </a:r>
            <a:endParaRPr lang="de-DE" sz="1400" b="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92701" y="1513181"/>
            <a:ext cx="6515100" cy="1333249"/>
            <a:chOff x="409574" y="1620059"/>
            <a:chExt cx="6515100" cy="1333249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574" y="1648383"/>
              <a:ext cx="6515100" cy="1304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Oval 1"/>
            <p:cNvSpPr/>
            <p:nvPr/>
          </p:nvSpPr>
          <p:spPr>
            <a:xfrm>
              <a:off x="4417618" y="1620059"/>
              <a:ext cx="475013" cy="422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2"/>
          <p:cNvSpPr txBox="1"/>
          <p:nvPr/>
        </p:nvSpPr>
        <p:spPr>
          <a:xfrm>
            <a:off x="5876924" y="4169749"/>
            <a:ext cx="824753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b="0" dirty="0" smtClean="0">
                <a:latin typeface="+mj-lt"/>
              </a:rPr>
              <a:t>The </a:t>
            </a:r>
            <a:r>
              <a:rPr lang="de-DE" sz="1400" b="0" dirty="0" err="1" smtClean="0">
                <a:latin typeface="+mj-lt"/>
              </a:rPr>
              <a:t>Visualization</a:t>
            </a:r>
            <a:r>
              <a:rPr lang="de-DE" sz="1400" b="0" dirty="0" smtClean="0">
                <a:latin typeface="+mj-lt"/>
              </a:rPr>
              <a:t> Syles Editor </a:t>
            </a:r>
            <a:r>
              <a:rPr lang="de-DE" sz="1400" b="0" dirty="0" err="1" smtClean="0">
                <a:latin typeface="+mj-lt"/>
              </a:rPr>
              <a:t>opens</a:t>
            </a:r>
            <a:endParaRPr lang="de-DE" sz="1400" b="0" dirty="0" smtClean="0">
              <a:latin typeface="+mj-lt"/>
            </a:endParaRPr>
          </a:p>
          <a:p>
            <a:pPr>
              <a:defRPr/>
            </a:pPr>
            <a:endParaRPr lang="de-DE" sz="1400" b="0" dirty="0">
              <a:latin typeface="+mj-lt"/>
            </a:endParaRPr>
          </a:p>
          <a:p>
            <a:pPr>
              <a:defRPr/>
            </a:pPr>
            <a:r>
              <a:rPr lang="de-DE" sz="1400" b="0" dirty="0" smtClean="0">
                <a:latin typeface="+mj-lt"/>
              </a:rPr>
              <a:t>Save </a:t>
            </a:r>
            <a:r>
              <a:rPr lang="de-DE" sz="1400" b="0" dirty="0" err="1" smtClean="0">
                <a:latin typeface="+mj-lt"/>
              </a:rPr>
              <a:t>the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derived</a:t>
            </a:r>
            <a:r>
              <a:rPr lang="de-DE" sz="1400" b="0" dirty="0" smtClean="0">
                <a:latin typeface="+mj-lt"/>
              </a:rPr>
              <a:t> style </a:t>
            </a:r>
            <a:r>
              <a:rPr lang="de-DE" sz="1400" b="0" dirty="0" err="1" smtClean="0">
                <a:latin typeface="+mj-lt"/>
              </a:rPr>
              <a:t>with</a:t>
            </a:r>
            <a:r>
              <a:rPr lang="de-DE" sz="1400" b="0" dirty="0" smtClean="0">
                <a:latin typeface="+mj-lt"/>
              </a:rPr>
              <a:t> a different </a:t>
            </a:r>
            <a:r>
              <a:rPr lang="de-DE" sz="1400" b="0" dirty="0" err="1" smtClean="0">
                <a:latin typeface="+mj-lt"/>
              </a:rPr>
              <a:t>name</a:t>
            </a:r>
            <a:endParaRPr lang="de-DE" sz="1400" b="0" dirty="0">
              <a:latin typeface="+mj-lt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01" y="3148431"/>
            <a:ext cx="522922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436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034147"/>
            <a:ext cx="4191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Visualization</a:t>
            </a:r>
            <a:r>
              <a:rPr lang="de-DE" dirty="0" smtClean="0"/>
              <a:t> Styles</a:t>
            </a:r>
            <a:endParaRPr lang="en-GB" i="1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Textfeld 2"/>
          <p:cNvSpPr txBox="1"/>
          <p:nvPr/>
        </p:nvSpPr>
        <p:spPr>
          <a:xfrm>
            <a:off x="409574" y="1071759"/>
            <a:ext cx="82475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b="0" dirty="0" err="1" smtClean="0">
                <a:latin typeface="+mj-lt"/>
              </a:rPr>
              <a:t>Derive</a:t>
            </a:r>
            <a:r>
              <a:rPr lang="de-DE" sz="1400" b="0" dirty="0" smtClean="0">
                <a:latin typeface="+mj-lt"/>
              </a:rPr>
              <a:t> an </a:t>
            </a:r>
            <a:r>
              <a:rPr lang="de-DE" sz="1400" b="0" dirty="0" err="1" smtClean="0">
                <a:latin typeface="+mj-lt"/>
              </a:rPr>
              <a:t>new</a:t>
            </a:r>
            <a:r>
              <a:rPr lang="de-DE" sz="1400" b="0" dirty="0" smtClean="0">
                <a:latin typeface="+mj-lt"/>
              </a:rPr>
              <a:t> style </a:t>
            </a:r>
            <a:r>
              <a:rPr lang="de-DE" sz="1400" b="0" dirty="0" err="1" smtClean="0">
                <a:latin typeface="+mj-lt"/>
              </a:rPr>
              <a:t>from</a:t>
            </a:r>
            <a:r>
              <a:rPr lang="de-DE" sz="1400" b="0" dirty="0" smtClean="0">
                <a:latin typeface="+mj-lt"/>
              </a:rPr>
              <a:t> an </a:t>
            </a:r>
            <a:r>
              <a:rPr lang="de-DE" sz="1400" b="0" dirty="0" err="1" smtClean="0">
                <a:latin typeface="+mj-lt"/>
              </a:rPr>
              <a:t>existing</a:t>
            </a:r>
            <a:r>
              <a:rPr lang="de-DE" sz="1400" b="0" dirty="0" smtClean="0">
                <a:latin typeface="+mj-lt"/>
              </a:rPr>
              <a:t> style</a:t>
            </a:r>
            <a:endParaRPr lang="de-DE" sz="1400" b="0" dirty="0">
              <a:latin typeface="+mj-lt"/>
            </a:endParaRPr>
          </a:p>
        </p:txBody>
      </p:sp>
      <p:sp>
        <p:nvSpPr>
          <p:cNvPr id="10" name="Textfeld 2"/>
          <p:cNvSpPr txBox="1"/>
          <p:nvPr/>
        </p:nvSpPr>
        <p:spPr>
          <a:xfrm>
            <a:off x="445200" y="5369157"/>
            <a:ext cx="82475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b="0" dirty="0" err="1" smtClean="0">
                <a:latin typeface="+mj-lt"/>
              </a:rPr>
              <a:t>Replace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the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existing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pictures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with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other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pictures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from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your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harddrive</a:t>
            </a:r>
            <a:r>
              <a:rPr lang="de-DE" sz="1400" b="0" dirty="0" smtClean="0">
                <a:latin typeface="+mj-lt"/>
              </a:rPr>
              <a:t>.</a:t>
            </a:r>
            <a:endParaRPr lang="de-DE" sz="1400" b="0" dirty="0">
              <a:latin typeface="+mj-lt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" y="1475428"/>
            <a:ext cx="7962900" cy="343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55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Visualization</a:t>
            </a:r>
            <a:r>
              <a:rPr lang="de-DE" dirty="0" smtClean="0"/>
              <a:t> Styles</a:t>
            </a:r>
            <a:endParaRPr lang="en-GB" i="1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Textfeld 2"/>
          <p:cNvSpPr txBox="1"/>
          <p:nvPr/>
        </p:nvSpPr>
        <p:spPr>
          <a:xfrm>
            <a:off x="409574" y="1071759"/>
            <a:ext cx="82475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b="0" dirty="0" err="1" smtClean="0">
                <a:latin typeface="+mj-lt"/>
              </a:rPr>
              <a:t>Derive</a:t>
            </a:r>
            <a:r>
              <a:rPr lang="de-DE" sz="1400" b="0" dirty="0" smtClean="0">
                <a:latin typeface="+mj-lt"/>
              </a:rPr>
              <a:t> an </a:t>
            </a:r>
            <a:r>
              <a:rPr lang="de-DE" sz="1400" b="0" dirty="0" err="1" smtClean="0">
                <a:latin typeface="+mj-lt"/>
              </a:rPr>
              <a:t>new</a:t>
            </a:r>
            <a:r>
              <a:rPr lang="de-DE" sz="1400" b="0" dirty="0" smtClean="0">
                <a:latin typeface="+mj-lt"/>
              </a:rPr>
              <a:t> style </a:t>
            </a:r>
            <a:r>
              <a:rPr lang="de-DE" sz="1400" b="0" dirty="0" err="1" smtClean="0">
                <a:latin typeface="+mj-lt"/>
              </a:rPr>
              <a:t>from</a:t>
            </a:r>
            <a:r>
              <a:rPr lang="de-DE" sz="1400" b="0" dirty="0" smtClean="0">
                <a:latin typeface="+mj-lt"/>
              </a:rPr>
              <a:t> an </a:t>
            </a:r>
            <a:r>
              <a:rPr lang="de-DE" sz="1400" b="0" dirty="0" err="1" smtClean="0">
                <a:latin typeface="+mj-lt"/>
              </a:rPr>
              <a:t>existing</a:t>
            </a:r>
            <a:r>
              <a:rPr lang="de-DE" sz="1400" b="0" dirty="0" smtClean="0">
                <a:latin typeface="+mj-lt"/>
              </a:rPr>
              <a:t> style</a:t>
            </a:r>
            <a:endParaRPr lang="de-DE" sz="1400" b="0" dirty="0">
              <a:latin typeface="+mj-lt"/>
            </a:endParaRPr>
          </a:p>
        </p:txBody>
      </p:sp>
      <p:sp>
        <p:nvSpPr>
          <p:cNvPr id="10" name="Textfeld 2"/>
          <p:cNvSpPr txBox="1"/>
          <p:nvPr/>
        </p:nvSpPr>
        <p:spPr>
          <a:xfrm>
            <a:off x="4138426" y="1489797"/>
            <a:ext cx="82475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b="0" dirty="0" smtClean="0">
                <a:latin typeface="+mj-lt"/>
              </a:rPr>
              <a:t>Save </a:t>
            </a:r>
            <a:r>
              <a:rPr lang="de-DE" sz="1400" b="0" dirty="0" err="1" smtClean="0">
                <a:latin typeface="+mj-lt"/>
              </a:rPr>
              <a:t>and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install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the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file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to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e!COCKPIT</a:t>
            </a:r>
            <a:endParaRPr lang="de-DE" sz="1400" b="0" dirty="0"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95" y="1489797"/>
            <a:ext cx="344805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922" y="3166628"/>
            <a:ext cx="5796819" cy="160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feld 2"/>
          <p:cNvSpPr txBox="1"/>
          <p:nvPr/>
        </p:nvSpPr>
        <p:spPr>
          <a:xfrm>
            <a:off x="4029569" y="2693220"/>
            <a:ext cx="57794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b="0" dirty="0" smtClean="0">
                <a:latin typeface="+mj-lt"/>
              </a:rPr>
              <a:t>Close </a:t>
            </a:r>
            <a:r>
              <a:rPr lang="de-DE" sz="1400" b="0" dirty="0" err="1" smtClean="0">
                <a:latin typeface="+mj-lt"/>
              </a:rPr>
              <a:t>and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re</a:t>
            </a:r>
            <a:r>
              <a:rPr lang="de-DE" sz="1400" b="0" dirty="0" smtClean="0">
                <a:latin typeface="+mj-lt"/>
              </a:rPr>
              <a:t>-open </a:t>
            </a:r>
            <a:r>
              <a:rPr lang="de-DE" sz="1400" b="0" dirty="0" err="1" smtClean="0">
                <a:latin typeface="+mj-lt"/>
              </a:rPr>
              <a:t>the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Visualization</a:t>
            </a:r>
            <a:r>
              <a:rPr lang="de-DE" sz="1400" b="0" dirty="0" smtClean="0">
                <a:latin typeface="+mj-lt"/>
              </a:rPr>
              <a:t> Manager </a:t>
            </a:r>
            <a:r>
              <a:rPr lang="de-DE" sz="1400" b="0" dirty="0" err="1" smtClean="0">
                <a:latin typeface="+mj-lt"/>
              </a:rPr>
              <a:t>and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select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the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new</a:t>
            </a:r>
            <a:r>
              <a:rPr lang="de-DE" sz="1400" b="0" dirty="0" smtClean="0">
                <a:latin typeface="+mj-lt"/>
              </a:rPr>
              <a:t> style</a:t>
            </a:r>
            <a:endParaRPr lang="de-DE" sz="1400" b="0" dirty="0">
              <a:latin typeface="+mj-lt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08" y="4316977"/>
            <a:ext cx="2078802" cy="2177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feld 2"/>
          <p:cNvSpPr txBox="1"/>
          <p:nvPr/>
        </p:nvSpPr>
        <p:spPr>
          <a:xfrm>
            <a:off x="2877663" y="5586210"/>
            <a:ext cx="57794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b="0" dirty="0" smtClean="0">
                <a:latin typeface="+mj-lt"/>
              </a:rPr>
              <a:t>Rocker Switch </a:t>
            </a:r>
            <a:r>
              <a:rPr lang="de-DE" sz="1400" b="0" dirty="0" err="1" smtClean="0">
                <a:latin typeface="+mj-lt"/>
              </a:rPr>
              <a:t>gray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picture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has</a:t>
            </a:r>
            <a:r>
              <a:rPr lang="de-DE" sz="1400" b="0" dirty="0" smtClean="0">
                <a:latin typeface="+mj-lt"/>
              </a:rPr>
              <a:t> </a:t>
            </a:r>
            <a:r>
              <a:rPr lang="de-DE" sz="1400" b="0" dirty="0" err="1" smtClean="0">
                <a:latin typeface="+mj-lt"/>
              </a:rPr>
              <a:t>changed</a:t>
            </a:r>
            <a:endParaRPr lang="de-DE" sz="14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160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Interface Editor </a:t>
            </a:r>
            <a:r>
              <a:rPr lang="de-DE" dirty="0" err="1" smtClean="0"/>
              <a:t>Example</a:t>
            </a:r>
            <a:endParaRPr lang="en-GB" i="1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879475"/>
            <a:ext cx="1736725" cy="233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879475"/>
            <a:ext cx="5076825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3857625"/>
            <a:ext cx="35242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0075"/>
            <a:ext cx="458152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feld 8"/>
          <p:cNvSpPr txBox="1"/>
          <p:nvPr/>
        </p:nvSpPr>
        <p:spPr>
          <a:xfrm>
            <a:off x="7635875" y="917575"/>
            <a:ext cx="1898650" cy="3324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400" b="0" dirty="0" err="1">
                <a:latin typeface="+mj-lt"/>
              </a:rPr>
              <a:t>Function</a:t>
            </a:r>
            <a:r>
              <a:rPr lang="de-DE" sz="1400" b="0" dirty="0">
                <a:latin typeface="+mj-lt"/>
              </a:rPr>
              <a:t> Block </a:t>
            </a:r>
            <a:r>
              <a:rPr lang="de-DE" sz="1400" b="0" dirty="0" err="1">
                <a:latin typeface="+mj-lt"/>
              </a:rPr>
              <a:t>and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Visualization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have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got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the</a:t>
            </a:r>
            <a:r>
              <a:rPr lang="de-DE" sz="1400" b="0" dirty="0">
                <a:latin typeface="+mj-lt"/>
              </a:rPr>
              <a:t> same Data Type </a:t>
            </a:r>
            <a:r>
              <a:rPr lang="de-DE" sz="1400" b="0" dirty="0" err="1">
                <a:latin typeface="+mj-lt"/>
              </a:rPr>
              <a:t>as</a:t>
            </a:r>
            <a:r>
              <a:rPr lang="de-DE" sz="1400" b="0" dirty="0">
                <a:latin typeface="+mj-lt"/>
              </a:rPr>
              <a:t> IN/OUT variable.</a:t>
            </a:r>
          </a:p>
          <a:p>
            <a:pPr>
              <a:defRPr/>
            </a:pPr>
            <a:endParaRPr lang="de-DE" sz="1400" b="0" dirty="0">
              <a:latin typeface="+mj-lt"/>
            </a:endParaRPr>
          </a:p>
          <a:p>
            <a:pPr>
              <a:defRPr/>
            </a:pPr>
            <a:r>
              <a:rPr lang="de-DE" sz="1400" b="0" dirty="0">
                <a:latin typeface="+mj-lt"/>
              </a:rPr>
              <a:t>The same type </a:t>
            </a:r>
            <a:r>
              <a:rPr lang="de-DE" sz="1400" b="0" dirty="0" err="1">
                <a:latin typeface="+mj-lt"/>
              </a:rPr>
              <a:t>is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declared</a:t>
            </a:r>
            <a:r>
              <a:rPr lang="de-DE" sz="1400" b="0" dirty="0">
                <a:latin typeface="+mj-lt"/>
              </a:rPr>
              <a:t> in </a:t>
            </a:r>
            <a:r>
              <a:rPr lang="de-DE" sz="1400" b="0" dirty="0" err="1">
                <a:latin typeface="+mj-lt"/>
              </a:rPr>
              <a:t>the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program</a:t>
            </a:r>
            <a:r>
              <a:rPr lang="de-DE" sz="1400" b="0" dirty="0">
                <a:latin typeface="+mj-lt"/>
              </a:rPr>
              <a:t>.</a:t>
            </a:r>
          </a:p>
          <a:p>
            <a:pPr>
              <a:defRPr/>
            </a:pPr>
            <a:endParaRPr lang="de-DE" sz="1400" b="0" dirty="0">
              <a:latin typeface="+mj-lt"/>
            </a:endParaRPr>
          </a:p>
          <a:p>
            <a:pPr>
              <a:defRPr/>
            </a:pPr>
            <a:r>
              <a:rPr lang="de-DE" sz="1400" b="0" dirty="0">
                <a:latin typeface="+mj-lt"/>
              </a:rPr>
              <a:t>This </a:t>
            </a:r>
            <a:r>
              <a:rPr lang="de-DE" sz="1400" b="0" dirty="0" err="1">
                <a:latin typeface="+mj-lt"/>
              </a:rPr>
              <a:t>data</a:t>
            </a:r>
            <a:r>
              <a:rPr lang="de-DE" sz="1400" b="0" dirty="0">
                <a:latin typeface="+mj-lt"/>
              </a:rPr>
              <a:t> type variable </a:t>
            </a:r>
            <a:r>
              <a:rPr lang="de-DE" sz="1400" b="0" dirty="0" err="1">
                <a:latin typeface="+mj-lt"/>
              </a:rPr>
              <a:t>is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connected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to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the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function</a:t>
            </a:r>
            <a:r>
              <a:rPr lang="de-DE" sz="1400" b="0" dirty="0">
                <a:latin typeface="+mj-lt"/>
              </a:rPr>
              <a:t> block </a:t>
            </a:r>
            <a:r>
              <a:rPr lang="de-DE" sz="1400" b="0" dirty="0" err="1">
                <a:latin typeface="+mj-lt"/>
              </a:rPr>
              <a:t>and</a:t>
            </a:r>
            <a:r>
              <a:rPr lang="de-DE" sz="1400" b="0" dirty="0">
                <a:latin typeface="+mj-lt"/>
              </a:rPr>
              <a:t>  </a:t>
            </a:r>
            <a:r>
              <a:rPr lang="de-DE" sz="1400" b="0" dirty="0" err="1">
                <a:latin typeface="+mj-lt"/>
              </a:rPr>
              <a:t>used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as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visu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reference</a:t>
            </a:r>
            <a:r>
              <a:rPr lang="de-DE" sz="1400" b="0" dirty="0">
                <a:latin typeface="+mj-lt"/>
              </a:rPr>
              <a:t>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633788" y="5711825"/>
            <a:ext cx="3919537" cy="3810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Visu</a:t>
            </a:r>
            <a:r>
              <a:rPr lang="de-DE" dirty="0" smtClean="0"/>
              <a:t> User Management</a:t>
            </a:r>
            <a:endParaRPr lang="en-GB" i="1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Textfeld 2"/>
          <p:cNvSpPr txBox="1"/>
          <p:nvPr/>
        </p:nvSpPr>
        <p:spPr>
          <a:xfrm>
            <a:off x="5102225" y="2466975"/>
            <a:ext cx="4173538" cy="9540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400" b="0" dirty="0" err="1">
                <a:latin typeface="+mj-lt"/>
              </a:rPr>
              <a:t>Enable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the</a:t>
            </a:r>
            <a:r>
              <a:rPr lang="de-DE" sz="1400" b="0" dirty="0">
                <a:latin typeface="+mj-lt"/>
              </a:rPr>
              <a:t> Login </a:t>
            </a:r>
            <a:r>
              <a:rPr lang="de-DE" sz="1400" b="0" dirty="0" err="1">
                <a:latin typeface="+mj-lt"/>
              </a:rPr>
              <a:t>Functionality</a:t>
            </a:r>
            <a:r>
              <a:rPr lang="de-DE" sz="1400" b="0" dirty="0">
                <a:latin typeface="+mj-lt"/>
              </a:rPr>
              <a:t> </a:t>
            </a:r>
          </a:p>
          <a:p>
            <a:pPr>
              <a:defRPr/>
            </a:pPr>
            <a:r>
              <a:rPr lang="de-DE" sz="1400" b="0" dirty="0">
                <a:latin typeface="+mj-lt"/>
              </a:rPr>
              <a:t>@ </a:t>
            </a:r>
            <a:r>
              <a:rPr lang="de-DE" sz="1400" b="0" dirty="0" err="1">
                <a:latin typeface="+mj-lt"/>
              </a:rPr>
              <a:t>Visualization</a:t>
            </a:r>
            <a:r>
              <a:rPr lang="de-DE" sz="1400" b="0" dirty="0">
                <a:latin typeface="+mj-lt"/>
              </a:rPr>
              <a:t> Manager/ </a:t>
            </a:r>
            <a:r>
              <a:rPr lang="de-DE" sz="1400" b="0" dirty="0" err="1">
                <a:latin typeface="+mj-lt"/>
              </a:rPr>
              <a:t>Visualizations</a:t>
            </a:r>
            <a:endParaRPr lang="de-DE" sz="1400" b="0" dirty="0">
              <a:latin typeface="+mj-lt"/>
            </a:endParaRPr>
          </a:p>
          <a:p>
            <a:pPr>
              <a:defRPr/>
            </a:pPr>
            <a:endParaRPr lang="de-DE" sz="1400" b="0" dirty="0">
              <a:latin typeface="+mj-lt"/>
            </a:endParaRPr>
          </a:p>
          <a:p>
            <a:pPr>
              <a:defRPr/>
            </a:pPr>
            <a:r>
              <a:rPr lang="de-DE" sz="1400" b="0" dirty="0" err="1">
                <a:latin typeface="+mj-lt"/>
              </a:rPr>
              <a:t>To</a:t>
            </a:r>
            <a:r>
              <a:rPr lang="de-DE" sz="1400" b="0" dirty="0">
                <a:latin typeface="+mj-lt"/>
              </a:rPr>
              <a:t> log in via </a:t>
            </a:r>
            <a:r>
              <a:rPr lang="de-DE" sz="1400" b="0" dirty="0" err="1">
                <a:latin typeface="+mj-lt"/>
              </a:rPr>
              <a:t>webvisu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the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keypad</a:t>
            </a:r>
            <a:r>
              <a:rPr lang="de-DE" sz="1400" b="0" dirty="0">
                <a:latin typeface="+mj-lt"/>
              </a:rPr>
              <a:t> must </a:t>
            </a:r>
            <a:r>
              <a:rPr lang="de-DE" sz="1400" b="0" dirty="0" err="1">
                <a:latin typeface="+mj-lt"/>
              </a:rPr>
              <a:t>be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enabled</a:t>
            </a:r>
            <a:r>
              <a:rPr lang="de-DE" sz="1400" b="0" dirty="0">
                <a:latin typeface="+mj-lt"/>
              </a:rPr>
              <a:t>.</a:t>
            </a:r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314450"/>
            <a:ext cx="4321175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Visu</a:t>
            </a:r>
            <a:r>
              <a:rPr lang="de-DE" dirty="0" smtClean="0"/>
              <a:t> User Management</a:t>
            </a:r>
            <a:endParaRPr lang="en-GB" i="1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Textfeld 2"/>
          <p:cNvSpPr txBox="1"/>
          <p:nvPr/>
        </p:nvSpPr>
        <p:spPr>
          <a:xfrm>
            <a:off x="581025" y="4892675"/>
            <a:ext cx="443230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400" b="0" dirty="0">
                <a:latin typeface="+mj-lt"/>
              </a:rPr>
              <a:t>Create User Groups </a:t>
            </a:r>
          </a:p>
          <a:p>
            <a:pPr>
              <a:defRPr/>
            </a:pPr>
            <a:r>
              <a:rPr lang="de-DE" sz="1400" b="0" dirty="0">
                <a:latin typeface="+mj-lt"/>
              </a:rPr>
              <a:t>@ </a:t>
            </a:r>
            <a:r>
              <a:rPr lang="de-DE" sz="1400" b="0" dirty="0" err="1">
                <a:latin typeface="+mj-lt"/>
              </a:rPr>
              <a:t>Visualization</a:t>
            </a:r>
            <a:r>
              <a:rPr lang="de-DE" sz="1400" b="0" dirty="0">
                <a:latin typeface="+mj-lt"/>
              </a:rPr>
              <a:t> Manager/ User Management/ Groups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285875"/>
            <a:ext cx="8469313" cy="297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Visu</a:t>
            </a:r>
            <a:r>
              <a:rPr lang="de-DE" dirty="0" smtClean="0"/>
              <a:t> User Management</a:t>
            </a:r>
            <a:endParaRPr lang="en-GB" i="1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Textfeld 2"/>
          <p:cNvSpPr txBox="1"/>
          <p:nvPr/>
        </p:nvSpPr>
        <p:spPr>
          <a:xfrm>
            <a:off x="581025" y="4924425"/>
            <a:ext cx="4314825" cy="9540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400" b="0" dirty="0">
                <a:latin typeface="+mj-lt"/>
              </a:rPr>
              <a:t>Create Users </a:t>
            </a:r>
            <a:r>
              <a:rPr lang="de-DE" sz="1400" b="0" dirty="0" err="1">
                <a:latin typeface="+mj-lt"/>
              </a:rPr>
              <a:t>and</a:t>
            </a:r>
            <a:r>
              <a:rPr lang="de-DE" sz="1400" b="0" dirty="0">
                <a:latin typeface="+mj-lt"/>
              </a:rPr>
              <a:t> Passwords </a:t>
            </a:r>
          </a:p>
          <a:p>
            <a:pPr>
              <a:defRPr/>
            </a:pPr>
            <a:r>
              <a:rPr lang="de-DE" sz="1400" b="0" dirty="0">
                <a:latin typeface="+mj-lt"/>
              </a:rPr>
              <a:t>@ </a:t>
            </a:r>
            <a:r>
              <a:rPr lang="de-DE" sz="1400" b="0" dirty="0" err="1">
                <a:latin typeface="+mj-lt"/>
              </a:rPr>
              <a:t>Visualization</a:t>
            </a:r>
            <a:r>
              <a:rPr lang="de-DE" sz="1400" b="0" dirty="0">
                <a:latin typeface="+mj-lt"/>
              </a:rPr>
              <a:t> Manager/ User Management/ Users</a:t>
            </a:r>
          </a:p>
          <a:p>
            <a:pPr>
              <a:defRPr/>
            </a:pPr>
            <a:endParaRPr lang="de-DE" sz="1400" b="0" dirty="0">
              <a:latin typeface="+mj-lt"/>
            </a:endParaRPr>
          </a:p>
          <a:p>
            <a:pPr>
              <a:defRPr/>
            </a:pPr>
            <a:r>
              <a:rPr lang="de-DE" sz="1400" b="0" dirty="0">
                <a:latin typeface="+mj-lt"/>
              </a:rPr>
              <a:t>Usernames </a:t>
            </a:r>
            <a:r>
              <a:rPr lang="de-DE" sz="1400" b="0" dirty="0" err="1">
                <a:latin typeface="+mj-lt"/>
              </a:rPr>
              <a:t>and</a:t>
            </a:r>
            <a:r>
              <a:rPr lang="de-DE" sz="1400" b="0" dirty="0">
                <a:latin typeface="+mj-lt"/>
              </a:rPr>
              <a:t> Passwords </a:t>
            </a:r>
            <a:r>
              <a:rPr lang="de-DE" sz="1400" b="0" dirty="0" err="1">
                <a:latin typeface="+mj-lt"/>
              </a:rPr>
              <a:t>are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key</a:t>
            </a:r>
            <a:r>
              <a:rPr lang="de-DE" sz="1400" b="0" dirty="0">
                <a:latin typeface="+mj-lt"/>
              </a:rPr>
              <a:t> sensitive</a:t>
            </a: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412875"/>
            <a:ext cx="841057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Visu</a:t>
            </a:r>
            <a:r>
              <a:rPr lang="de-DE" dirty="0" smtClean="0"/>
              <a:t> User Management</a:t>
            </a:r>
            <a:endParaRPr lang="en-GB" i="1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Textfeld 2"/>
          <p:cNvSpPr txBox="1"/>
          <p:nvPr/>
        </p:nvSpPr>
        <p:spPr>
          <a:xfrm>
            <a:off x="581025" y="4130675"/>
            <a:ext cx="1985963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400" b="0" dirty="0">
                <a:latin typeface="+mj-lt"/>
              </a:rPr>
              <a:t>Create a Log In Button</a:t>
            </a:r>
          </a:p>
          <a:p>
            <a:pPr>
              <a:defRPr/>
            </a:pPr>
            <a:r>
              <a:rPr lang="de-DE" sz="1400" b="0" dirty="0">
                <a:latin typeface="+mj-lt"/>
              </a:rPr>
              <a:t>@ </a:t>
            </a:r>
            <a:r>
              <a:rPr lang="de-DE" sz="1400" b="0" dirty="0" err="1">
                <a:latin typeface="+mj-lt"/>
              </a:rPr>
              <a:t>Inputconfiguration</a:t>
            </a:r>
            <a:endParaRPr lang="de-DE" sz="1400" b="0" dirty="0">
              <a:latin typeface="+mj-lt"/>
            </a:endParaRP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920750"/>
            <a:ext cx="53911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213" y="3644900"/>
            <a:ext cx="654367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Visu</a:t>
            </a:r>
            <a:r>
              <a:rPr lang="de-DE" dirty="0" smtClean="0"/>
              <a:t> User Management</a:t>
            </a:r>
            <a:endParaRPr lang="en-GB" i="1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Textfeld 2"/>
          <p:cNvSpPr txBox="1"/>
          <p:nvPr/>
        </p:nvSpPr>
        <p:spPr>
          <a:xfrm>
            <a:off x="387350" y="3382963"/>
            <a:ext cx="258127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400" b="0" dirty="0" err="1">
                <a:latin typeface="+mj-lt"/>
              </a:rPr>
              <a:t>Define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the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element</a:t>
            </a:r>
            <a:r>
              <a:rPr lang="de-DE" sz="1400" b="0" dirty="0">
                <a:latin typeface="+mj-lt"/>
              </a:rPr>
              <a:t> </a:t>
            </a:r>
            <a:r>
              <a:rPr lang="de-DE" sz="1400" b="0" dirty="0" err="1">
                <a:latin typeface="+mj-lt"/>
              </a:rPr>
              <a:t>properties</a:t>
            </a:r>
            <a:r>
              <a:rPr lang="de-DE" sz="1400" b="0" dirty="0">
                <a:latin typeface="+mj-lt"/>
              </a:rPr>
              <a:t> </a:t>
            </a:r>
          </a:p>
          <a:p>
            <a:pPr>
              <a:defRPr/>
            </a:pPr>
            <a:r>
              <a:rPr lang="de-DE" sz="1400" b="0" dirty="0">
                <a:latin typeface="+mj-lt"/>
              </a:rPr>
              <a:t>@ Access </a:t>
            </a:r>
            <a:r>
              <a:rPr lang="de-DE" sz="1400" b="0" dirty="0" err="1">
                <a:latin typeface="+mj-lt"/>
              </a:rPr>
              <a:t>Rights</a:t>
            </a:r>
            <a:endParaRPr lang="de-DE" sz="1400" b="0" dirty="0">
              <a:latin typeface="+mj-lt"/>
            </a:endParaRP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1260475"/>
            <a:ext cx="54197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5" y="3273425"/>
            <a:ext cx="432435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standarddesign">
  <a:themeElements>
    <a:clrScheme name="5_standarddesign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58AB27"/>
      </a:accent2>
      <a:accent3>
        <a:srgbClr val="FFFFFF"/>
      </a:accent3>
      <a:accent4>
        <a:srgbClr val="000000"/>
      </a:accent4>
      <a:accent5>
        <a:srgbClr val="FFFFFF"/>
      </a:accent5>
      <a:accent6>
        <a:srgbClr val="4F9B22"/>
      </a:accent6>
      <a:hlink>
        <a:srgbClr val="3D7ABE"/>
      </a:hlink>
      <a:folHlink>
        <a:srgbClr val="7DAE35"/>
      </a:folHlink>
    </a:clrScheme>
    <a:fontScheme name="5_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design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58AB27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4F9B22"/>
        </a:accent6>
        <a:hlink>
          <a:srgbClr val="3D7ABE"/>
        </a:hlink>
        <a:folHlink>
          <a:srgbClr val="7DAE3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standarddesign">
  <a:themeElements>
    <a:clrScheme name="6_standarddesign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58AB27"/>
      </a:accent2>
      <a:accent3>
        <a:srgbClr val="FFFFFF"/>
      </a:accent3>
      <a:accent4>
        <a:srgbClr val="000000"/>
      </a:accent4>
      <a:accent5>
        <a:srgbClr val="FFFFFF"/>
      </a:accent5>
      <a:accent6>
        <a:srgbClr val="4F9B22"/>
      </a:accent6>
      <a:hlink>
        <a:srgbClr val="3D7ABE"/>
      </a:hlink>
      <a:folHlink>
        <a:srgbClr val="7DAE35"/>
      </a:folHlink>
    </a:clrScheme>
    <a:fontScheme name="6_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andarddesign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58AB27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4F9B22"/>
        </a:accent6>
        <a:hlink>
          <a:srgbClr val="3D7ABE"/>
        </a:hlink>
        <a:folHlink>
          <a:srgbClr val="7DAE3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</Words>
  <Application>Microsoft Office PowerPoint</Application>
  <PresentationFormat>A4 Paper (210x297 mm)</PresentationFormat>
  <Paragraphs>133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5_standarddesign</vt:lpstr>
      <vt:lpstr>6_standarddesign</vt:lpstr>
      <vt:lpstr>Interface Editor (using placeholders)</vt:lpstr>
      <vt:lpstr>Interface Editor</vt:lpstr>
      <vt:lpstr>Interface Editor</vt:lpstr>
      <vt:lpstr>Interface Editor Example</vt:lpstr>
      <vt:lpstr>Visu User Management</vt:lpstr>
      <vt:lpstr>Visu User Management</vt:lpstr>
      <vt:lpstr>Visu User Management</vt:lpstr>
      <vt:lpstr>Visu User Management</vt:lpstr>
      <vt:lpstr>Visu User Management</vt:lpstr>
      <vt:lpstr>Visualization Manager</vt:lpstr>
      <vt:lpstr>Visualization Image Pool</vt:lpstr>
      <vt:lpstr>Visualization Image Pool</vt:lpstr>
      <vt:lpstr>Visualization Image Pool</vt:lpstr>
      <vt:lpstr>Switch Visu Language</vt:lpstr>
      <vt:lpstr>Switch Visu Language</vt:lpstr>
      <vt:lpstr>Switch Visu Language</vt:lpstr>
      <vt:lpstr>Dynamic Visu Text</vt:lpstr>
      <vt:lpstr>Dynamic Visu Text</vt:lpstr>
      <vt:lpstr>Dynamic Bitmaps</vt:lpstr>
      <vt:lpstr>Visu Size</vt:lpstr>
      <vt:lpstr>Visu Size</vt:lpstr>
      <vt:lpstr>Visu Dialog</vt:lpstr>
      <vt:lpstr>Visu Dialog</vt:lpstr>
      <vt:lpstr>Visu Dialog</vt:lpstr>
      <vt:lpstr>Alarm Table</vt:lpstr>
      <vt:lpstr>Alarm Table</vt:lpstr>
      <vt:lpstr>Alarm Table</vt:lpstr>
      <vt:lpstr>Visualization Styles</vt:lpstr>
      <vt:lpstr>Visualization Styles</vt:lpstr>
      <vt:lpstr>Visualization Styles</vt:lpstr>
      <vt:lpstr>Visualization Styles</vt:lpstr>
      <vt:lpstr>Visualization Styles</vt:lpstr>
    </vt:vector>
  </TitlesOfParts>
  <Company>WAGO Kontakttechnik GmbH &amp; Co. KG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 Titel …</dc:title>
  <dc:creator>JBe</dc:creator>
  <cp:lastModifiedBy>Bachem, Johannes</cp:lastModifiedBy>
  <cp:revision>485</cp:revision>
  <dcterms:created xsi:type="dcterms:W3CDTF">2009-08-26T08:38:08Z</dcterms:created>
  <dcterms:modified xsi:type="dcterms:W3CDTF">2016-02-23T13:07:21Z</dcterms:modified>
</cp:coreProperties>
</file>