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301" r:id="rId2"/>
    <p:sldId id="287" r:id="rId3"/>
    <p:sldId id="300" r:id="rId4"/>
    <p:sldId id="288" r:id="rId5"/>
    <p:sldId id="289" r:id="rId6"/>
    <p:sldId id="292" r:id="rId7"/>
    <p:sldId id="293" r:id="rId8"/>
    <p:sldId id="303" r:id="rId9"/>
    <p:sldId id="298" r:id="rId10"/>
    <p:sldId id="299" r:id="rId11"/>
  </p:sldIdLst>
  <p:sldSz cx="9144000" cy="6858000" type="screen4x3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389626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779252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168878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558503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3000F"/>
    <a:srgbClr val="9C9D9D"/>
    <a:srgbClr val="5FB331"/>
    <a:srgbClr val="1D92E1"/>
    <a:srgbClr val="4FB31D"/>
    <a:srgbClr val="7DAE35"/>
    <a:srgbClr val="E3E3E3"/>
    <a:srgbClr val="DDDDDD"/>
    <a:srgbClr val="191919"/>
    <a:srgbClr val="EEF3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69822" autoAdjust="0"/>
  </p:normalViewPr>
  <p:slideViewPr>
    <p:cSldViewPr snapToGrid="0" showGuides="1">
      <p:cViewPr>
        <p:scale>
          <a:sx n="100" d="100"/>
          <a:sy n="100" d="100"/>
        </p:scale>
        <p:origin x="-1140" y="-288"/>
      </p:cViewPr>
      <p:guideLst>
        <p:guide orient="horz" pos="2161"/>
        <p:guide orient="horz" pos="439"/>
        <p:guide orient="horz" pos="3715"/>
        <p:guide orient="horz" pos="3544"/>
        <p:guide orient="horz" pos="1067"/>
        <p:guide orient="horz" pos="848"/>
        <p:guide orient="horz" pos="1244"/>
        <p:guide orient="horz" pos="3866"/>
        <p:guide pos="2881"/>
        <p:guide pos="2315"/>
        <p:guide pos="97"/>
        <p:guide pos="5659"/>
        <p:guide pos="3443"/>
        <p:guide pos="4552"/>
        <p:guide pos="1195"/>
        <p:guide pos="1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>
        <p:scale>
          <a:sx n="110" d="100"/>
          <a:sy n="110" d="100"/>
        </p:scale>
        <p:origin x="-1602" y="-72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4927" cy="497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42" tIns="45420" rIns="90842" bIns="45420" numCol="1" anchor="t" anchorCtr="0" compatLnSpc="1">
            <a:prstTxWarp prst="textNoShape">
              <a:avLst/>
            </a:prstTxWarp>
          </a:bodyPr>
          <a:lstStyle>
            <a:lvl1pPr defTabSz="908624" eaLnBrk="1" hangingPunct="1">
              <a:defRPr sz="1200"/>
            </a:lvl1pPr>
          </a:lstStyle>
          <a:p>
            <a:endParaRPr lang="de-DE"/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181" y="2"/>
            <a:ext cx="2944927" cy="497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42" tIns="45420" rIns="90842" bIns="45420" numCol="1" anchor="t" anchorCtr="0" compatLnSpc="1">
            <a:prstTxWarp prst="textNoShape">
              <a:avLst/>
            </a:prstTxWarp>
          </a:bodyPr>
          <a:lstStyle>
            <a:lvl1pPr algn="r" defTabSz="908624" eaLnBrk="1" hangingPunct="1">
              <a:defRPr sz="1200"/>
            </a:lvl1pPr>
          </a:lstStyle>
          <a:p>
            <a:endParaRPr lang="de-DE"/>
          </a:p>
        </p:txBody>
      </p:sp>
      <p:sp>
        <p:nvSpPr>
          <p:cNvPr id="366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7474"/>
            <a:ext cx="2944927" cy="497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42" tIns="45420" rIns="90842" bIns="45420" numCol="1" anchor="b" anchorCtr="0" compatLnSpc="1">
            <a:prstTxWarp prst="textNoShape">
              <a:avLst/>
            </a:prstTxWarp>
          </a:bodyPr>
          <a:lstStyle>
            <a:lvl1pPr defTabSz="908624" eaLnBrk="1" hangingPunct="1">
              <a:defRPr sz="1200"/>
            </a:lvl1pPr>
          </a:lstStyle>
          <a:p>
            <a:endParaRPr lang="de-DE"/>
          </a:p>
        </p:txBody>
      </p:sp>
      <p:sp>
        <p:nvSpPr>
          <p:cNvPr id="366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181" y="9427474"/>
            <a:ext cx="2944927" cy="497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42" tIns="45420" rIns="90842" bIns="45420" numCol="1" anchor="b" anchorCtr="0" compatLnSpc="1">
            <a:prstTxWarp prst="textNoShape">
              <a:avLst/>
            </a:prstTxWarp>
          </a:bodyPr>
          <a:lstStyle>
            <a:lvl1pPr algn="r" defTabSz="908624" eaLnBrk="1" hangingPunct="1">
              <a:defRPr sz="1200"/>
            </a:lvl1pPr>
          </a:lstStyle>
          <a:p>
            <a:fld id="{B0E73A38-75F7-4792-84E7-B042FF550B40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322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1388" y="765175"/>
            <a:ext cx="4902200" cy="3678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8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676" y="4750742"/>
            <a:ext cx="4956900" cy="444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42" tIns="45420" rIns="90842" bIns="454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Insert </a:t>
            </a:r>
            <a:r>
              <a:rPr lang="de-DE" dirty="0" err="1" smtClean="0"/>
              <a:t>text</a:t>
            </a:r>
            <a:r>
              <a:rPr lang="de-DE" dirty="0" smtClean="0"/>
              <a:t>, Arial 10 </a:t>
            </a:r>
            <a:r>
              <a:rPr lang="de-DE" dirty="0" err="1" smtClean="0"/>
              <a:t>pt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/>
          </a:p>
        </p:txBody>
      </p:sp>
      <p:sp>
        <p:nvSpPr>
          <p:cNvPr id="68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2908" y="9302817"/>
            <a:ext cx="2974768" cy="536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42" tIns="45420" rIns="90842" bIns="45420" numCol="1" anchor="b" anchorCtr="0" compatLnSpc="1">
            <a:prstTxWarp prst="textNoShape">
              <a:avLst/>
            </a:prstTxWarp>
          </a:bodyPr>
          <a:lstStyle>
            <a:lvl1pPr algn="r" defTabSz="908624">
              <a:defRPr sz="1200"/>
            </a:lvl1pPr>
          </a:lstStyle>
          <a:p>
            <a:r>
              <a:rPr lang="de-DE" dirty="0" smtClean="0"/>
              <a:t>1 - </a:t>
            </a:r>
            <a:fld id="{D596A04B-ACB9-4AAE-868A-1FE9F3320A5A}" type="slidenum">
              <a:rPr lang="de-DE" smtClean="0"/>
              <a:pPr/>
              <a:t>‹Nr.›</a:t>
            </a:fld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83593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561076" indent="-171450" algn="l" rtl="0" fontAlgn="base">
      <a:spcBef>
        <a:spcPct val="30000"/>
      </a:spcBef>
      <a:spcAft>
        <a:spcPct val="0"/>
      </a:spcAft>
      <a:buSzPct val="70000"/>
      <a:buFont typeface="Courier New" panose="02070309020205020404" pitchFamily="49" charset="0"/>
      <a:buChar char="o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50702" indent="-171450" algn="l" rtl="0" fontAlgn="base">
      <a:spcBef>
        <a:spcPct val="30000"/>
      </a:spcBef>
      <a:spcAft>
        <a:spcPct val="0"/>
      </a:spcAft>
      <a:buSzPct val="70000"/>
      <a:buFont typeface="Symbol" panose="05050102010706020507" pitchFamily="18" charset="2"/>
      <a:buChar char="-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40328" indent="-171450" algn="l" rtl="0" fontAlgn="base">
      <a:spcBef>
        <a:spcPct val="30000"/>
      </a:spcBef>
      <a:spcAft>
        <a:spcPct val="0"/>
      </a:spcAft>
      <a:buFont typeface="Wingdings" panose="05000000000000000000" pitchFamily="2" charset="2"/>
      <a:buChar char="§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729953" indent="-171450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˃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Microsoft_Word_97_-_2003_Document1.doc"/><Relationship Id="rId4" Type="http://schemas.openxmlformats.org/officeDocument/2006/relationships/oleObject" Target="../embeddings/oleObject1.bin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2920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754063"/>
            <a:ext cx="4908550" cy="3681412"/>
          </a:xfrm>
          <a:ln/>
        </p:spPr>
      </p:sp>
      <p:sp>
        <p:nvSpPr>
          <p:cNvPr id="10649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2908" y="9302817"/>
            <a:ext cx="2974768" cy="536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42" tIns="45420" rIns="90842" bIns="45420" numCol="1" anchor="b" anchorCtr="0" compatLnSpc="1">
            <a:prstTxWarp prst="textNoShape">
              <a:avLst/>
            </a:prstTxWarp>
          </a:bodyPr>
          <a:lstStyle>
            <a:lvl1pPr algn="r" defTabSz="908624">
              <a:defRPr sz="1200"/>
            </a:lvl1pPr>
          </a:lstStyle>
          <a:p>
            <a:r>
              <a:rPr lang="de-DE" dirty="0" smtClean="0"/>
              <a:t>1 - </a:t>
            </a:r>
            <a:fld id="{D596A04B-ACB9-4AAE-868A-1FE9F3320A5A}" type="slidenum">
              <a:rPr lang="de-DE" smtClean="0"/>
              <a:pPr/>
              <a:t>10</a:t>
            </a:fld>
            <a:r>
              <a:rPr lang="de-DE" dirty="0" smtClean="0"/>
              <a:t> </a:t>
            </a:r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54063"/>
            <a:ext cx="4951413" cy="3714750"/>
          </a:xfrm>
          <a:ln/>
        </p:spPr>
      </p:sp>
      <p:sp>
        <p:nvSpPr>
          <p:cNvPr id="18" name="Oval 10"/>
          <p:cNvSpPr>
            <a:spLocks noChangeArrowheads="1"/>
          </p:cNvSpPr>
          <p:nvPr/>
        </p:nvSpPr>
        <p:spPr bwMode="auto">
          <a:xfrm>
            <a:off x="935114" y="5925253"/>
            <a:ext cx="228253" cy="2265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  <a:headEnd type="none" w="sm" len="sm"/>
            <a:tailEnd type="none" w="sm" len="sm"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0902" tIns="45450" rIns="90902" bIns="45450" anchor="ctr"/>
          <a:lstStyle/>
          <a:p>
            <a:pPr algn="ctr"/>
            <a:r>
              <a:rPr lang="de-DE" dirty="0">
                <a:solidFill>
                  <a:srgbClr val="7DAE35"/>
                </a:solidFill>
                <a:latin typeface="Tahoma" pitchFamily="34" charset="0"/>
              </a:rPr>
              <a:t>3</a:t>
            </a:r>
          </a:p>
        </p:txBody>
      </p:sp>
      <p:sp>
        <p:nvSpPr>
          <p:cNvPr id="19" name="Oval 10"/>
          <p:cNvSpPr>
            <a:spLocks noChangeArrowheads="1"/>
          </p:cNvSpPr>
          <p:nvPr/>
        </p:nvSpPr>
        <p:spPr bwMode="auto">
          <a:xfrm>
            <a:off x="935114" y="6304361"/>
            <a:ext cx="228253" cy="2265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  <a:headEnd type="none" w="sm" len="sm"/>
            <a:tailEnd type="none" w="sm" len="sm"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0902" tIns="45450" rIns="90902" bIns="45450" anchor="ctr"/>
          <a:lstStyle/>
          <a:p>
            <a:pPr algn="ctr"/>
            <a:r>
              <a:rPr lang="de-DE" dirty="0">
                <a:solidFill>
                  <a:srgbClr val="7DAE35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20" name="Oval 10"/>
          <p:cNvSpPr>
            <a:spLocks noChangeArrowheads="1"/>
          </p:cNvSpPr>
          <p:nvPr/>
        </p:nvSpPr>
        <p:spPr bwMode="auto">
          <a:xfrm>
            <a:off x="945581" y="6670991"/>
            <a:ext cx="228253" cy="2265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  <a:headEnd type="none" w="sm" len="sm"/>
            <a:tailEnd type="none" w="sm" len="sm"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0902" tIns="45450" rIns="90902" bIns="45450" anchor="ctr"/>
          <a:lstStyle/>
          <a:p>
            <a:pPr algn="ctr"/>
            <a:r>
              <a:rPr lang="de-DE" dirty="0">
                <a:solidFill>
                  <a:srgbClr val="7DAE35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21" name="Oval 10"/>
          <p:cNvSpPr>
            <a:spLocks noChangeArrowheads="1"/>
          </p:cNvSpPr>
          <p:nvPr/>
        </p:nvSpPr>
        <p:spPr bwMode="auto">
          <a:xfrm>
            <a:off x="945581" y="7043788"/>
            <a:ext cx="228253" cy="2265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  <a:headEnd type="none" w="sm" len="sm"/>
            <a:tailEnd type="none" w="sm" len="sm"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0902" tIns="45450" rIns="90902" bIns="45450" anchor="ctr"/>
          <a:lstStyle/>
          <a:p>
            <a:pPr algn="ctr"/>
            <a:r>
              <a:rPr lang="de-DE" dirty="0">
                <a:solidFill>
                  <a:srgbClr val="7DAE35"/>
                </a:solidFill>
                <a:latin typeface="Tahoma" pitchFamily="34" charset="0"/>
              </a:rPr>
              <a:t>6</a:t>
            </a:r>
          </a:p>
        </p:txBody>
      </p:sp>
      <p:sp>
        <p:nvSpPr>
          <p:cNvPr id="25" name="Oval 10"/>
          <p:cNvSpPr>
            <a:spLocks noChangeArrowheads="1"/>
          </p:cNvSpPr>
          <p:nvPr/>
        </p:nvSpPr>
        <p:spPr bwMode="auto">
          <a:xfrm>
            <a:off x="935114" y="5558098"/>
            <a:ext cx="228253" cy="2265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  <a:headEnd type="none" w="sm" len="sm"/>
            <a:tailEnd type="none" w="sm" len="sm"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0902" tIns="45450" rIns="90902" bIns="45450" anchor="ctr"/>
          <a:lstStyle/>
          <a:p>
            <a:pPr algn="ctr"/>
            <a:r>
              <a:rPr lang="de-DE" dirty="0">
                <a:solidFill>
                  <a:srgbClr val="7DAE35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26" name="Oval 10"/>
          <p:cNvSpPr>
            <a:spLocks noChangeArrowheads="1"/>
          </p:cNvSpPr>
          <p:nvPr/>
        </p:nvSpPr>
        <p:spPr bwMode="auto">
          <a:xfrm>
            <a:off x="931931" y="5205817"/>
            <a:ext cx="228253" cy="2265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  <a:headEnd type="none" w="sm" len="sm"/>
            <a:tailEnd type="none" w="sm" len="sm"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0902" tIns="45450" rIns="90902" bIns="45450" anchor="ctr"/>
          <a:lstStyle/>
          <a:p>
            <a:pPr algn="ctr"/>
            <a:r>
              <a:rPr lang="de-DE" dirty="0">
                <a:solidFill>
                  <a:srgbClr val="7DAE35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2" name="Rechteck 1"/>
          <p:cNvSpPr/>
          <p:nvPr/>
        </p:nvSpPr>
        <p:spPr>
          <a:xfrm>
            <a:off x="1324145" y="4769351"/>
            <a:ext cx="5185616" cy="2554539"/>
          </a:xfrm>
          <a:prstGeom prst="rect">
            <a:avLst/>
          </a:prstGeom>
        </p:spPr>
        <p:txBody>
          <a:bodyPr wrap="square" lIns="91433" tIns="45717" rIns="91433" bIns="45717">
            <a:spAutoFit/>
          </a:bodyPr>
          <a:lstStyle/>
          <a:p>
            <a:r>
              <a:rPr lang="de-DE" sz="1400" b="1" dirty="0" smtClean="0"/>
              <a:t>Contents</a:t>
            </a:r>
          </a:p>
          <a:p>
            <a:endParaRPr lang="de-DE" sz="1400" dirty="0" smtClean="0"/>
          </a:p>
          <a:p>
            <a:r>
              <a:rPr lang="de-DE" dirty="0" smtClean="0"/>
              <a:t>General WAGO-I/O-SYSTEM  	</a:t>
            </a:r>
          </a:p>
          <a:p>
            <a:endParaRPr lang="de-DE" dirty="0" smtClean="0"/>
          </a:p>
          <a:p>
            <a:r>
              <a:rPr lang="de-DE" dirty="0" smtClean="0"/>
              <a:t>Hardware		</a:t>
            </a:r>
          </a:p>
          <a:p>
            <a:endParaRPr lang="de-DE" dirty="0" smtClean="0"/>
          </a:p>
          <a:p>
            <a:r>
              <a:rPr lang="de-DE" dirty="0" smtClean="0"/>
              <a:t>Software   			</a:t>
            </a:r>
          </a:p>
          <a:p>
            <a:endParaRPr lang="de-DE" dirty="0" smtClean="0"/>
          </a:p>
          <a:p>
            <a:r>
              <a:rPr lang="de-DE" dirty="0" err="1" smtClean="0"/>
              <a:t>Programming</a:t>
            </a:r>
            <a:r>
              <a:rPr lang="de-DE" dirty="0" smtClean="0"/>
              <a:t>		</a:t>
            </a:r>
          </a:p>
          <a:p>
            <a:r>
              <a:rPr lang="de-DE" dirty="0" smtClean="0"/>
              <a:t>	</a:t>
            </a:r>
          </a:p>
          <a:p>
            <a:r>
              <a:rPr lang="de-DE" dirty="0" smtClean="0"/>
              <a:t>Data </a:t>
            </a:r>
            <a:r>
              <a:rPr lang="de-DE" dirty="0" err="1" smtClean="0"/>
              <a:t>types</a:t>
            </a:r>
            <a:r>
              <a:rPr lang="de-DE" dirty="0" smtClean="0"/>
              <a:t> &amp; variables 		</a:t>
            </a:r>
          </a:p>
          <a:p>
            <a:endParaRPr lang="de-DE" dirty="0" smtClean="0"/>
          </a:p>
          <a:p>
            <a:r>
              <a:rPr lang="de-DE" dirty="0" smtClean="0"/>
              <a:t>Appendix			</a:t>
            </a:r>
          </a:p>
        </p:txBody>
      </p:sp>
      <p:sp>
        <p:nvSpPr>
          <p:cNvPr id="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2908" y="9302817"/>
            <a:ext cx="2974768" cy="536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42" tIns="45420" rIns="90842" bIns="45420" numCol="1" anchor="b" anchorCtr="0" compatLnSpc="1">
            <a:prstTxWarp prst="textNoShape">
              <a:avLst/>
            </a:prstTxWarp>
          </a:bodyPr>
          <a:lstStyle>
            <a:lvl1pPr algn="r" defTabSz="908624">
              <a:defRPr sz="1200"/>
            </a:lvl1pPr>
          </a:lstStyle>
          <a:p>
            <a:r>
              <a:rPr lang="de-DE" dirty="0" smtClean="0"/>
              <a:t>1 - </a:t>
            </a:r>
            <a:fld id="{D596A04B-ACB9-4AAE-868A-1FE9F3320A5A}" type="slidenum">
              <a:rPr lang="de-DE" smtClean="0"/>
              <a:pPr/>
              <a:t>2</a:t>
            </a:fld>
            <a:r>
              <a:rPr lang="de-DE" dirty="0" smtClean="0"/>
              <a:t> </a:t>
            </a:r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495101"/>
              </p:ext>
            </p:extLst>
          </p:nvPr>
        </p:nvGraphicFramePr>
        <p:xfrm>
          <a:off x="741363" y="966788"/>
          <a:ext cx="5797550" cy="907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6" name="Document" r:id="rId5" imgW="5967869" imgH="9395481" progId="Word.Document.8">
                  <p:embed/>
                </p:oleObj>
              </mc:Choice>
              <mc:Fallback>
                <p:oleObj name="Document" r:id="rId5" imgW="5967869" imgH="93954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966788"/>
                        <a:ext cx="5797550" cy="907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2908" y="9302817"/>
            <a:ext cx="2974768" cy="536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42" tIns="45420" rIns="90842" bIns="45420" numCol="1" anchor="b" anchorCtr="0" compatLnSpc="1">
            <a:prstTxWarp prst="textNoShape">
              <a:avLst/>
            </a:prstTxWarp>
          </a:bodyPr>
          <a:lstStyle>
            <a:lvl1pPr algn="r" defTabSz="908624">
              <a:defRPr sz="1200"/>
            </a:lvl1pPr>
          </a:lstStyle>
          <a:p>
            <a:r>
              <a:rPr lang="de-DE" dirty="0" smtClean="0"/>
              <a:t>1 - </a:t>
            </a:r>
            <a:fld id="{D596A04B-ACB9-4AAE-868A-1FE9F3320A5A}" type="slidenum">
              <a:rPr lang="de-DE" smtClean="0"/>
              <a:pPr/>
              <a:t>3</a:t>
            </a:fld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845456" y="974488"/>
            <a:ext cx="228253" cy="2265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  <a:headEnd type="none" w="sm" len="sm"/>
            <a:tailEnd type="none" w="sm" len="sm"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0902" tIns="45450" rIns="90902" bIns="45450" anchor="ctr"/>
          <a:lstStyle/>
          <a:p>
            <a:pPr algn="ctr"/>
            <a:r>
              <a:rPr lang="de-DE" dirty="0">
                <a:solidFill>
                  <a:srgbClr val="7DAE35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845453" y="1991545"/>
            <a:ext cx="228253" cy="2265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  <a:headEnd type="none" w="sm" len="sm"/>
            <a:tailEnd type="none" w="sm" len="sm"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0902" tIns="45450" rIns="90902" bIns="45450" anchor="ctr"/>
          <a:lstStyle/>
          <a:p>
            <a:pPr algn="ctr"/>
            <a:r>
              <a:rPr lang="de-DE" dirty="0">
                <a:solidFill>
                  <a:srgbClr val="7DAE35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845454" y="4027575"/>
            <a:ext cx="228253" cy="2265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  <a:headEnd type="none" w="sm" len="sm"/>
            <a:tailEnd type="none" w="sm" len="sm"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0902" tIns="45450" rIns="90902" bIns="45450" anchor="ctr"/>
          <a:lstStyle/>
          <a:p>
            <a:pPr algn="ctr"/>
            <a:r>
              <a:rPr lang="de-DE" dirty="0">
                <a:solidFill>
                  <a:srgbClr val="7DAE35"/>
                </a:solidFill>
                <a:latin typeface="Tahoma" pitchFamily="34" charset="0"/>
              </a:rPr>
              <a:t>3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3525763" y="974488"/>
            <a:ext cx="228253" cy="2265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  <a:headEnd type="none" w="sm" len="sm"/>
            <a:tailEnd type="none" w="sm" len="sm"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0902" tIns="45450" rIns="90902" bIns="45450" anchor="ctr"/>
          <a:lstStyle/>
          <a:p>
            <a:pPr algn="ctr"/>
            <a:r>
              <a:rPr lang="de-DE" dirty="0">
                <a:solidFill>
                  <a:srgbClr val="7DAE35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17" name="Oval 10"/>
          <p:cNvSpPr>
            <a:spLocks noChangeArrowheads="1"/>
          </p:cNvSpPr>
          <p:nvPr/>
        </p:nvSpPr>
        <p:spPr bwMode="auto">
          <a:xfrm>
            <a:off x="3525766" y="2785202"/>
            <a:ext cx="228253" cy="2265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  <a:headEnd type="none" w="sm" len="sm"/>
            <a:tailEnd type="none" w="sm" len="sm"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0902" tIns="45450" rIns="90902" bIns="45450" anchor="ctr"/>
          <a:lstStyle/>
          <a:p>
            <a:pPr algn="ctr"/>
            <a:r>
              <a:rPr lang="de-DE" dirty="0">
                <a:solidFill>
                  <a:srgbClr val="7DAE35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19" name="Oval 10"/>
          <p:cNvSpPr>
            <a:spLocks noChangeArrowheads="1"/>
          </p:cNvSpPr>
          <p:nvPr/>
        </p:nvSpPr>
        <p:spPr bwMode="auto">
          <a:xfrm>
            <a:off x="3525765" y="3575887"/>
            <a:ext cx="228253" cy="2265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  <a:headEnd type="none" w="sm" len="sm"/>
            <a:tailEnd type="none" w="sm" len="sm"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0902" tIns="45450" rIns="90902" bIns="45450" anchor="ctr"/>
          <a:lstStyle/>
          <a:p>
            <a:pPr algn="ctr"/>
            <a:r>
              <a:rPr lang="de-DE" dirty="0">
                <a:solidFill>
                  <a:srgbClr val="7DAE35"/>
                </a:solidFill>
                <a:latin typeface="Tahoma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44832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47713"/>
            <a:ext cx="4951412" cy="3714750"/>
          </a:xfrm>
          <a:ln/>
        </p:spPr>
      </p:sp>
      <p:sp>
        <p:nvSpPr>
          <p:cNvPr id="103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224" y="4712956"/>
            <a:ext cx="5408274" cy="4471386"/>
          </a:xfrm>
        </p:spPr>
        <p:txBody>
          <a:bodyPr/>
          <a:lstStyle/>
          <a:p>
            <a:endParaRPr lang="en-US" sz="600" dirty="0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2908" y="9302817"/>
            <a:ext cx="2974768" cy="536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42" tIns="45420" rIns="90842" bIns="45420" numCol="1" anchor="b" anchorCtr="0" compatLnSpc="1">
            <a:prstTxWarp prst="textNoShape">
              <a:avLst/>
            </a:prstTxWarp>
          </a:bodyPr>
          <a:lstStyle>
            <a:lvl1pPr algn="r" defTabSz="908624">
              <a:defRPr sz="1200"/>
            </a:lvl1pPr>
          </a:lstStyle>
          <a:p>
            <a:r>
              <a:rPr lang="de-DE" dirty="0" smtClean="0"/>
              <a:t>1 - </a:t>
            </a:r>
            <a:fld id="{D596A04B-ACB9-4AAE-868A-1FE9F3320A5A}" type="slidenum">
              <a:rPr lang="de-DE" smtClean="0"/>
              <a:pPr/>
              <a:t>4</a:t>
            </a:fld>
            <a:r>
              <a:rPr lang="de-DE" dirty="0" smtClean="0"/>
              <a:t> </a:t>
            </a:r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54063"/>
            <a:ext cx="4951413" cy="3714750"/>
          </a:xfrm>
          <a:ln/>
        </p:spPr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2908" y="9302817"/>
            <a:ext cx="2974768" cy="536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42" tIns="45420" rIns="90842" bIns="45420" numCol="1" anchor="b" anchorCtr="0" compatLnSpc="1">
            <a:prstTxWarp prst="textNoShape">
              <a:avLst/>
            </a:prstTxWarp>
          </a:bodyPr>
          <a:lstStyle>
            <a:lvl1pPr algn="r" defTabSz="908624">
              <a:defRPr sz="1200"/>
            </a:lvl1pPr>
          </a:lstStyle>
          <a:p>
            <a:r>
              <a:rPr lang="de-DE" dirty="0" smtClean="0"/>
              <a:t>1 - </a:t>
            </a:r>
            <a:fld id="{D596A04B-ACB9-4AAE-868A-1FE9F3320A5A}" type="slidenum">
              <a:rPr lang="de-DE" smtClean="0"/>
              <a:pPr/>
              <a:t>5</a:t>
            </a:fld>
            <a:r>
              <a:rPr lang="de-DE" dirty="0" smtClean="0"/>
              <a:t> </a:t>
            </a:r>
            <a:endParaRPr lang="de-DE" dirty="0"/>
          </a:p>
        </p:txBody>
      </p:sp>
      <p:graphicFrame>
        <p:nvGraphicFramePr>
          <p:cNvPr id="5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19958"/>
              </p:ext>
            </p:extLst>
          </p:nvPr>
        </p:nvGraphicFramePr>
        <p:xfrm>
          <a:off x="847725" y="4592638"/>
          <a:ext cx="5060950" cy="4797424"/>
        </p:xfrm>
        <a:graphic>
          <a:graphicData uri="http://schemas.openxmlformats.org/drawingml/2006/table">
            <a:tbl>
              <a:tblPr/>
              <a:tblGrid>
                <a:gridCol w="500977"/>
                <a:gridCol w="1058045"/>
                <a:gridCol w="580935"/>
                <a:gridCol w="886673"/>
                <a:gridCol w="2034320"/>
              </a:tblGrid>
              <a:tr h="252951">
                <a:tc gridSpan="2"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English</a:t>
                      </a:r>
                      <a:endParaRPr kumimoji="0" lang="de-DE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German</a:t>
                      </a:r>
                      <a:endParaRPr kumimoji="0" lang="de-DE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421"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abbr.</a:t>
                      </a:r>
                      <a:endParaRPr kumimoji="0" lang="de-DE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Designation</a:t>
                      </a:r>
                      <a:endParaRPr kumimoji="0" lang="de-DE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abbr.</a:t>
                      </a:r>
                      <a:endParaRPr kumimoji="0" lang="de-DE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Designation</a:t>
                      </a:r>
                      <a:endParaRPr kumimoji="0" lang="de-DE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Remarks</a:t>
                      </a:r>
                      <a:endParaRPr kumimoji="0" lang="de-DE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55"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IL</a:t>
                      </a:r>
                      <a:endParaRPr kumimoji="0" lang="de-DE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Instruction List</a:t>
                      </a:r>
                      <a:endParaRPr kumimoji="0" lang="de-DE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AWL</a:t>
                      </a:r>
                      <a:endParaRPr kumimoji="0" lang="de-DE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Instruction list</a:t>
                      </a:r>
                      <a:endParaRPr kumimoji="0" lang="de-DE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Comparable to the assembler</a:t>
                      </a:r>
                      <a:endParaRPr kumimoji="0" lang="de-DE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0661"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LD</a:t>
                      </a:r>
                      <a:endParaRPr kumimoji="0" lang="de-DE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Ladder Diagram</a:t>
                      </a:r>
                      <a:endParaRPr kumimoji="0" lang="de-DE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KOP</a:t>
                      </a:r>
                      <a:endParaRPr kumimoji="0" lang="de-DE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Ladder diagram</a:t>
                      </a:r>
                      <a:endParaRPr kumimoji="0" lang="de-DE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Comparable to a circuit diagram (in exploded view) that has been rotated 90°.</a:t>
                      </a:r>
                      <a:endParaRPr kumimoji="0" lang="de-DE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595"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FBD</a:t>
                      </a:r>
                      <a:endParaRPr kumimoji="0" lang="de-D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Function</a:t>
                      </a:r>
                      <a:b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</a:b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Block </a:t>
                      </a:r>
                      <a:b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</a:b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Diagram</a:t>
                      </a:r>
                      <a:endParaRPr kumimoji="0" lang="de-DE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FBS </a:t>
                      </a:r>
                      <a:br>
                        <a:rPr kumimoji="0" lang="de-DE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</a:br>
                      <a:r>
                        <a:rPr kumimoji="0" lang="de-DE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(FUP)</a:t>
                      </a:r>
                      <a:endParaRPr kumimoji="0" lang="de-D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Function Block-</a:t>
                      </a:r>
                      <a:b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</a:b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Language</a:t>
                      </a:r>
                      <a:endParaRPr kumimoji="0" lang="de-DE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In part (in particular for Siemens STEP 7) also known as LD (Logic Diagram).</a:t>
                      </a:r>
                      <a:endParaRPr kumimoji="0" lang="de-DE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4966"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SFC</a:t>
                      </a:r>
                      <a:endParaRPr kumimoji="0" lang="de-D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Sequential </a:t>
                      </a:r>
                      <a:b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</a:b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Function </a:t>
                      </a:r>
                      <a:b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</a:b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Chart</a:t>
                      </a:r>
                      <a:endParaRPr kumimoji="0" lang="de-DE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AS</a:t>
                      </a:r>
                      <a:endParaRPr kumimoji="0" lang="de-D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Sequential function chart</a:t>
                      </a:r>
                      <a:endParaRPr kumimoji="0" lang="de-DE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a type of status diagram in STEP 7 known as S7 GRAPH. The IEC 61131-3: 2003 sees the SFC as an evolution of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Grafcet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 according to EN 60848.</a:t>
                      </a:r>
                      <a:endParaRPr kumimoji="0" lang="de-DE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0661"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ST</a:t>
                      </a:r>
                      <a:endParaRPr kumimoji="0" lang="de-DE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Structured </a:t>
                      </a:r>
                      <a:b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</a:b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Text</a:t>
                      </a:r>
                      <a:endParaRPr kumimoji="0" lang="de-DE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ST</a:t>
                      </a:r>
                      <a:endParaRPr kumimoji="0" lang="de-DE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Structured text</a:t>
                      </a:r>
                      <a:endParaRPr kumimoji="0" lang="de-DE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Derivation of the high level language PASCAL, designated as SCL (Structured Control Language) for STEP 7.</a:t>
                      </a:r>
                      <a:endParaRPr kumimoji="0" lang="de-DE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7814"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CFC</a:t>
                      </a:r>
                      <a:endParaRPr kumimoji="0" lang="de-D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Continuous Function Chart</a:t>
                      </a:r>
                      <a:endParaRPr kumimoji="0" lang="de-DE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+mn-cs"/>
                      </a:endParaRPr>
                    </a:p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+mn-cs"/>
                        </a:rPr>
                        <a:t>(Only mentioned in IEC 61131-3)</a:t>
                      </a:r>
                      <a:endParaRPr kumimoji="0" lang="de-DE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CFC</a:t>
                      </a: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Continuous function chart</a:t>
                      </a:r>
                      <a:endParaRPr kumimoji="0" lang="de-DE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 charset="0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995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 charset="0"/>
                        </a:rPr>
                        <a:t>In CFC, the function blocks (which are identical with those in FBD) are freely positioned.</a:t>
                      </a:r>
                      <a:endParaRPr kumimoji="0" lang="de-DE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 charset="0"/>
                      </a:endParaRPr>
                    </a:p>
                  </a:txBody>
                  <a:tcPr marL="81201" marR="81201" marT="41024" marB="41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54063"/>
            <a:ext cx="4951413" cy="3714750"/>
          </a:xfrm>
          <a:ln/>
        </p:spPr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6931" y="4712956"/>
            <a:ext cx="5226567" cy="44713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a number of libraries in different areas, the various components which are already finished.</a:t>
            </a:r>
            <a:endParaRPr lang="de-DE" dirty="0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2908" y="9302817"/>
            <a:ext cx="2974768" cy="536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42" tIns="45420" rIns="90842" bIns="45420" numCol="1" anchor="b" anchorCtr="0" compatLnSpc="1">
            <a:prstTxWarp prst="textNoShape">
              <a:avLst/>
            </a:prstTxWarp>
          </a:bodyPr>
          <a:lstStyle>
            <a:lvl1pPr algn="r" defTabSz="908624">
              <a:defRPr sz="1200"/>
            </a:lvl1pPr>
          </a:lstStyle>
          <a:p>
            <a:r>
              <a:rPr lang="de-DE" dirty="0" smtClean="0"/>
              <a:t>1 - </a:t>
            </a:r>
            <a:fld id="{D596A04B-ACB9-4AAE-868A-1FE9F3320A5A}" type="slidenum">
              <a:rPr lang="de-DE" smtClean="0"/>
              <a:pPr/>
              <a:t>6</a:t>
            </a:fld>
            <a:r>
              <a:rPr lang="de-DE" dirty="0" smtClean="0"/>
              <a:t> </a:t>
            </a:r>
            <a:endParaRPr lang="de-D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8688" y="722313"/>
            <a:ext cx="4948237" cy="3713162"/>
          </a:xfrm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6931" y="4712956"/>
            <a:ext cx="5207309" cy="4471386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2908" y="9302817"/>
            <a:ext cx="2974768" cy="536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42" tIns="45420" rIns="90842" bIns="45420" numCol="1" anchor="b" anchorCtr="0" compatLnSpc="1">
            <a:prstTxWarp prst="textNoShape">
              <a:avLst/>
            </a:prstTxWarp>
          </a:bodyPr>
          <a:lstStyle>
            <a:lvl1pPr algn="r" defTabSz="908624">
              <a:defRPr sz="1200"/>
            </a:lvl1pPr>
          </a:lstStyle>
          <a:p>
            <a:r>
              <a:rPr lang="de-DE" dirty="0" smtClean="0"/>
              <a:t>1 - </a:t>
            </a:r>
            <a:fld id="{D596A04B-ACB9-4AAE-868A-1FE9F3320A5A}" type="slidenum">
              <a:rPr lang="de-DE" smtClean="0"/>
              <a:pPr/>
              <a:t>7</a:t>
            </a:fld>
            <a:r>
              <a:rPr lang="de-DE" dirty="0" smtClean="0"/>
              <a:t> </a:t>
            </a:r>
            <a:endParaRPr lang="de-D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9894" y="4690360"/>
            <a:ext cx="4992682" cy="4442107"/>
          </a:xfrm>
          <a:noFill/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latin typeface="Arial"/>
              </a:rPr>
              <a:t>Like most PLCs, a WAGO controller also functions using the IPO principle. It has an input part, a processing part, and an output part</a:t>
            </a:r>
            <a:r>
              <a:rPr lang="en-US" dirty="0" smtClean="0">
                <a:latin typeface="Arial"/>
              </a:rPr>
              <a:t>.</a:t>
            </a:r>
          </a:p>
          <a:p>
            <a:pPr marL="0" indent="0">
              <a:buNone/>
              <a:defRPr/>
            </a:pPr>
            <a:r>
              <a:rPr lang="en-US" dirty="0" smtClean="0">
                <a:latin typeface="Arial"/>
              </a:rPr>
              <a:t> </a:t>
            </a:r>
            <a:endParaRPr lang="de-DE" dirty="0">
              <a:latin typeface="Arial"/>
            </a:endParaRPr>
          </a:p>
          <a:p>
            <a:pPr marL="0" indent="0">
              <a:buNone/>
              <a:defRPr/>
            </a:pPr>
            <a:r>
              <a:rPr lang="en-US" dirty="0">
                <a:latin typeface="Arial"/>
              </a:rPr>
              <a:t>The data from connected sensors and actuators are connected to the controller using </a:t>
            </a:r>
            <a:r>
              <a:rPr lang="en-US" dirty="0" smtClean="0">
                <a:latin typeface="Arial"/>
              </a:rPr>
              <a:t>Input/output </a:t>
            </a:r>
            <a:r>
              <a:rPr lang="en-US" dirty="0">
                <a:latin typeface="Arial"/>
              </a:rPr>
              <a:t>devices</a:t>
            </a:r>
            <a:r>
              <a:rPr lang="en-US" dirty="0" smtClean="0">
                <a:latin typeface="Arial"/>
              </a:rPr>
              <a:t>.</a:t>
            </a:r>
          </a:p>
          <a:p>
            <a:pPr marL="0" indent="0">
              <a:buNone/>
              <a:defRPr/>
            </a:pPr>
            <a:endParaRPr lang="de-DE" dirty="0">
              <a:latin typeface="Arial"/>
            </a:endParaRPr>
          </a:p>
          <a:p>
            <a:pPr marL="0" indent="0">
              <a:buNone/>
              <a:defRPr/>
            </a:pPr>
            <a:r>
              <a:rPr lang="en-US" dirty="0">
                <a:latin typeface="Arial"/>
              </a:rPr>
              <a:t>The controller functions cyclically: It reads the values of all the inputs at the beginning of a cycle </a:t>
            </a:r>
            <a:r>
              <a:rPr lang="en-US" dirty="0" smtClean="0">
                <a:latin typeface="Arial"/>
              </a:rPr>
              <a:t>(“read </a:t>
            </a:r>
            <a:r>
              <a:rPr lang="en-US" dirty="0">
                <a:latin typeface="Arial"/>
              </a:rPr>
              <a:t>process </a:t>
            </a:r>
            <a:r>
              <a:rPr lang="en-US" dirty="0" smtClean="0">
                <a:latin typeface="Arial"/>
              </a:rPr>
              <a:t>image” </a:t>
            </a:r>
            <a:r>
              <a:rPr lang="en-US" dirty="0">
                <a:latin typeface="Arial"/>
              </a:rPr>
              <a:t>is also used in conjunction with this</a:t>
            </a:r>
            <a:r>
              <a:rPr lang="en-US" dirty="0" smtClean="0">
                <a:latin typeface="Arial"/>
              </a:rPr>
              <a:t>).</a:t>
            </a:r>
          </a:p>
          <a:p>
            <a:pPr marL="0" indent="0">
              <a:buNone/>
              <a:defRPr/>
            </a:pPr>
            <a:endParaRPr lang="de-DE" dirty="0">
              <a:latin typeface="Arial"/>
            </a:endParaRPr>
          </a:p>
          <a:p>
            <a:pPr marL="0" indent="0">
              <a:buNone/>
              <a:defRPr/>
            </a:pPr>
            <a:r>
              <a:rPr lang="en-US" dirty="0">
                <a:latin typeface="Arial"/>
              </a:rPr>
              <a:t>Afterwards, all program instructions are (sequentially) processed and the assigned outputs are written at the end of the cycle into the output components</a:t>
            </a:r>
            <a:r>
              <a:rPr lang="en-US" dirty="0" smtClean="0">
                <a:latin typeface="Arial"/>
              </a:rPr>
              <a:t>.</a:t>
            </a:r>
          </a:p>
          <a:p>
            <a:pPr marL="0" indent="0">
              <a:buNone/>
              <a:defRPr/>
            </a:pPr>
            <a:endParaRPr lang="de-DE" dirty="0">
              <a:latin typeface="Arial"/>
            </a:endParaRPr>
          </a:p>
          <a:p>
            <a:pPr marL="0" indent="0">
              <a:buNone/>
              <a:defRPr/>
            </a:pPr>
            <a:r>
              <a:rPr lang="en-US" dirty="0">
                <a:latin typeface="Arial"/>
              </a:rPr>
              <a:t>To optimize processing, reading and writing the process data is carried out in one step at the beginning of the cycle.</a:t>
            </a:r>
            <a:endParaRPr lang="de-DE" dirty="0">
              <a:latin typeface="Arial"/>
            </a:endParaRPr>
          </a:p>
          <a:p>
            <a:endParaRPr lang="en-US" altLang="de-DE" dirty="0" smtClean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2908" y="9302817"/>
            <a:ext cx="2974768" cy="536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42" tIns="45420" rIns="90842" bIns="45420" numCol="1" anchor="b" anchorCtr="0" compatLnSpc="1">
            <a:prstTxWarp prst="textNoShape">
              <a:avLst/>
            </a:prstTxWarp>
          </a:bodyPr>
          <a:lstStyle>
            <a:lvl1pPr algn="r" defTabSz="908624">
              <a:defRPr sz="1200"/>
            </a:lvl1pPr>
          </a:lstStyle>
          <a:p>
            <a:r>
              <a:rPr lang="de-DE" dirty="0" smtClean="0"/>
              <a:t>1 - </a:t>
            </a:r>
            <a:fld id="{D596A04B-ACB9-4AAE-868A-1FE9F3320A5A}" type="slidenum">
              <a:rPr lang="de-DE" smtClean="0"/>
              <a:pPr/>
              <a:t>8</a:t>
            </a:fld>
            <a:r>
              <a:rPr lang="de-DE" dirty="0" smtClean="0"/>
              <a:t> </a:t>
            </a:r>
            <a:endParaRPr lang="de-DE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47713"/>
            <a:ext cx="4951412" cy="3714750"/>
          </a:xfrm>
          <a:ln/>
        </p:spPr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6932" y="4712956"/>
            <a:ext cx="5147054" cy="4471386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  <a:defRPr/>
            </a:pPr>
            <a:r>
              <a:rPr lang="en-US" dirty="0">
                <a:latin typeface="Arial"/>
              </a:rPr>
              <a:t>As a system partner, WAGO solves all automation tasks using centralized and decentralized control architecture in all sectors of industrial, process, and building automation. </a:t>
            </a:r>
            <a:endParaRPr lang="de-DE" dirty="0">
              <a:latin typeface="Arial"/>
            </a:endParaRPr>
          </a:p>
          <a:p>
            <a:pPr>
              <a:lnSpc>
                <a:spcPct val="80000"/>
              </a:lnSpc>
              <a:defRPr/>
            </a:pPr>
            <a:endParaRPr lang="de-DE" dirty="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dirty="0">
                <a:latin typeface="Arial"/>
              </a:rPr>
              <a:t>The IEC 61131 programming standard is thus an important guideline for modular automation components. </a:t>
            </a:r>
            <a:endParaRPr lang="de-DE" dirty="0">
              <a:latin typeface="Arial"/>
            </a:endParaRPr>
          </a:p>
          <a:p>
            <a:pPr>
              <a:lnSpc>
                <a:spcPct val="80000"/>
              </a:lnSpc>
              <a:defRPr/>
            </a:pPr>
            <a:endParaRPr lang="de-DE" dirty="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dirty="0">
                <a:latin typeface="Arial"/>
              </a:rPr>
              <a:t>Integrated Web pages and Web-based visualization provide IT applications with real-time process data. </a:t>
            </a:r>
            <a:endParaRPr lang="de-DE" dirty="0">
              <a:latin typeface="Arial"/>
            </a:endParaRPr>
          </a:p>
          <a:p>
            <a:pPr>
              <a:lnSpc>
                <a:spcPct val="80000"/>
              </a:lnSpc>
              <a:defRPr/>
            </a:pPr>
            <a:endParaRPr lang="de-DE" dirty="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dirty="0">
                <a:latin typeface="Arial"/>
              </a:rPr>
              <a:t>Both large memory and an integrated multitasking system readily meet stringent automation requirements.</a:t>
            </a:r>
            <a:endParaRPr lang="de-DE" dirty="0">
              <a:latin typeface="Arial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endParaRPr lang="de-DE" dirty="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dirty="0">
                <a:latin typeface="Arial"/>
              </a:rPr>
              <a:t>A large number of library functions support both software/hardware interfaces and integrated file system.</a:t>
            </a:r>
            <a:endParaRPr lang="de-DE" dirty="0">
              <a:latin typeface="Arial"/>
            </a:endParaRPr>
          </a:p>
          <a:p>
            <a:pPr>
              <a:lnSpc>
                <a:spcPct val="80000"/>
              </a:lnSpc>
            </a:pPr>
            <a:endParaRPr lang="de-DE" dirty="0"/>
          </a:p>
          <a:p>
            <a:pPr>
              <a:lnSpc>
                <a:spcPct val="80000"/>
              </a:lnSpc>
            </a:pPr>
            <a:endParaRPr lang="de-DE" dirty="0"/>
          </a:p>
          <a:p>
            <a:pPr>
              <a:lnSpc>
                <a:spcPct val="80000"/>
              </a:lnSpc>
            </a:pPr>
            <a:endParaRPr lang="de-DE" sz="2400" dirty="0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2908" y="9302817"/>
            <a:ext cx="2974768" cy="536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42" tIns="45420" rIns="90842" bIns="45420" numCol="1" anchor="b" anchorCtr="0" compatLnSpc="1">
            <a:prstTxWarp prst="textNoShape">
              <a:avLst/>
            </a:prstTxWarp>
          </a:bodyPr>
          <a:lstStyle>
            <a:lvl1pPr algn="r" defTabSz="908624">
              <a:defRPr sz="1200"/>
            </a:lvl1pPr>
          </a:lstStyle>
          <a:p>
            <a:r>
              <a:rPr lang="de-DE" dirty="0" smtClean="0"/>
              <a:t>1 - </a:t>
            </a:r>
            <a:fld id="{D596A04B-ACB9-4AAE-868A-1FE9F3320A5A}" type="slidenum">
              <a:rPr lang="de-DE" smtClean="0"/>
              <a:pPr/>
              <a:t>9</a:t>
            </a:fld>
            <a:r>
              <a:rPr lang="de-DE" dirty="0" smtClean="0"/>
              <a:t> </a:t>
            </a:r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 hasCustomPrompt="1"/>
          </p:nvPr>
        </p:nvSpPr>
        <p:spPr>
          <a:xfrm>
            <a:off x="4327844" y="3932288"/>
            <a:ext cx="2830853" cy="970672"/>
          </a:xfrm>
          <a:prstGeom prst="rect">
            <a:avLst/>
          </a:prstGeom>
        </p:spPr>
        <p:txBody>
          <a:bodyPr lIns="77925" tIns="38963" rIns="77925" bIns="38963"/>
          <a:lstStyle>
            <a:lvl1pPr marL="0" indent="0" algn="ctr">
              <a:buNone/>
              <a:defRPr sz="1700" baseline="0"/>
            </a:lvl1pPr>
          </a:lstStyle>
          <a:p>
            <a:pPr lvl="0"/>
            <a:r>
              <a:rPr lang="de-DE" dirty="0" smtClean="0"/>
              <a:t>Text Arial 17 </a:t>
            </a:r>
            <a:r>
              <a:rPr lang="de-DE" dirty="0" err="1" smtClean="0"/>
              <a:t>pt</a:t>
            </a:r>
            <a:r>
              <a:rPr lang="de-DE" dirty="0" smtClean="0"/>
              <a:t> Title, Place, Name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95" y="2153172"/>
            <a:ext cx="5040000" cy="1705846"/>
          </a:xfrm>
          <a:prstGeom prst="rect">
            <a:avLst/>
          </a:prstGeom>
        </p:spPr>
      </p:pic>
      <p:pic>
        <p:nvPicPr>
          <p:cNvPr id="11" name="Bild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77108" y="6311527"/>
            <a:ext cx="7666891" cy="330200"/>
          </a:xfrm>
          <a:prstGeom prst="rect">
            <a:avLst/>
          </a:prstGeom>
        </p:spPr>
      </p:pic>
      <p:pic>
        <p:nvPicPr>
          <p:cNvPr id="12" name="Inhaltsplatzhalter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74" y="6294833"/>
            <a:ext cx="1179758" cy="35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631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fre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93" y="6193497"/>
            <a:ext cx="1643013" cy="556096"/>
          </a:xfrm>
          <a:prstGeom prst="rect">
            <a:avLst/>
          </a:prstGeom>
        </p:spPr>
      </p:pic>
      <p:pic>
        <p:nvPicPr>
          <p:cNvPr id="10" name="Bild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6042"/>
            <a:ext cx="7255435" cy="330200"/>
          </a:xfrm>
          <a:prstGeom prst="rect">
            <a:avLst/>
          </a:prstGeom>
        </p:spPr>
      </p:pic>
      <p:sp>
        <p:nvSpPr>
          <p:cNvPr id="11" name="Titel 3"/>
          <p:cNvSpPr>
            <a:spLocks noGrp="1"/>
          </p:cNvSpPr>
          <p:nvPr>
            <p:ph type="title" hasCustomPrompt="1"/>
          </p:nvPr>
        </p:nvSpPr>
        <p:spPr>
          <a:xfrm>
            <a:off x="346522" y="434992"/>
            <a:ext cx="8452800" cy="453600"/>
          </a:xfrm>
          <a:prstGeom prst="rect">
            <a:avLst/>
          </a:prstGeom>
        </p:spPr>
        <p:txBody>
          <a:bodyPr/>
          <a:lstStyle>
            <a:lvl1pPr>
              <a:defRPr sz="2200" b="1" baseline="0"/>
            </a:lvl1pPr>
          </a:lstStyle>
          <a:p>
            <a:r>
              <a:rPr lang="de-DE" dirty="0" smtClean="0"/>
              <a:t>Headline Text Arial 22 Pt, </a:t>
            </a:r>
            <a:r>
              <a:rPr lang="de-DE" dirty="0" err="1" smtClean="0"/>
              <a:t>bold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Department, Name, Date (change for all slides by insert header and footer)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161782" y="6622176"/>
            <a:ext cx="7205776" cy="171020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de-DE" sz="600" dirty="0" smtClean="0"/>
              <a:t>WAGO Kontakttechnik GmbH &amp; Co. KG     						 </a:t>
            </a:r>
            <a:r>
              <a:rPr lang="de-DE" sz="600" baseline="0" dirty="0" smtClean="0"/>
              <a:t>              1 - </a:t>
            </a:r>
            <a:fld id="{DF233CF9-8AEF-439B-8941-59F9EA6AFE2B}" type="slidenum">
              <a:rPr lang="de-DE" sz="600" smtClean="0"/>
              <a:pPr/>
              <a:t>‹Nr.›</a:t>
            </a:fld>
            <a:r>
              <a:rPr lang="de-DE" sz="600" dirty="0" smtClean="0"/>
              <a:t> </a:t>
            </a:r>
            <a:endParaRPr lang="de-DE" sz="600" dirty="0"/>
          </a:p>
        </p:txBody>
      </p:sp>
    </p:spTree>
    <p:extLst>
      <p:ext uri="{BB962C8B-B14F-4D97-AF65-F5344CB8AC3E}">
        <p14:creationId xmlns:p14="http://schemas.microsoft.com/office/powerpoint/2010/main" val="18988028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1975" y="914400"/>
            <a:ext cx="7737475" cy="8382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61975" y="1600200"/>
            <a:ext cx="7737475" cy="99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88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315346" y="6618469"/>
            <a:ext cx="2895600" cy="1799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rgbClr val="191919"/>
                </a:solidFill>
              </a:defRPr>
            </a:lvl1pPr>
          </a:lstStyle>
          <a:p>
            <a:r>
              <a:rPr lang="en-US" smtClean="0"/>
              <a:t>Department, Name, Date (change for all slides by insert header and footer)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8" r:id="rId2"/>
    <p:sldLayoutId id="2147483689" r:id="rId3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ctr" defTabSz="825249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25249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2pPr>
      <a:lvl3pPr algn="ctr" defTabSz="825249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3pPr>
      <a:lvl4pPr algn="ctr" defTabSz="825249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4pPr>
      <a:lvl5pPr algn="ctr" defTabSz="825249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5pPr>
      <a:lvl6pPr marL="389626" algn="ctr" defTabSz="825249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6pPr>
      <a:lvl7pPr marL="779252" algn="ctr" defTabSz="825249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7pPr>
      <a:lvl8pPr marL="1168878" algn="ctr" defTabSz="825249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8pPr>
      <a:lvl9pPr marL="1558503" algn="ctr" defTabSz="825249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9pPr>
    </p:titleStyle>
    <p:bodyStyle>
      <a:lvl1pPr marL="309807" indent="-309807" algn="l" defTabSz="825249" rtl="0" eaLnBrk="1" fontAlgn="base" hangingPunct="1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669670" indent="-257045" algn="l" defTabSz="825249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030885" indent="-205636" algn="l" defTabSz="825249" rtl="0" eaLnBrk="1" fontAlgn="base" hangingPunct="1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3pPr>
      <a:lvl4pPr marL="1443510" indent="-206989" algn="l" defTabSz="825249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4pPr>
      <a:lvl5pPr marL="1853428" indent="-204283" algn="l" defTabSz="825249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243054" indent="-204283" algn="l" defTabSz="825249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632680" indent="-204283" algn="l" defTabSz="825249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022306" indent="-204283" algn="l" defTabSz="825249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411932" indent="-204283" algn="l" defTabSz="825249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i="1" dirty="0" err="1" smtClean="0"/>
              <a:t>e!</a:t>
            </a:r>
            <a:r>
              <a:rPr lang="de-DE" i="1" dirty="0" err="1" smtClean="0"/>
              <a:t>COCKPIT</a:t>
            </a:r>
            <a:endParaRPr lang="de-DE" i="1" dirty="0" smtClean="0"/>
          </a:p>
          <a:p>
            <a:r>
              <a:rPr lang="de-DE" i="1" dirty="0" err="1" smtClean="0"/>
              <a:t>Fundamentals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8024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337" y="4322521"/>
            <a:ext cx="808880" cy="73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903" y="3612567"/>
            <a:ext cx="808880" cy="73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903" y="2918050"/>
            <a:ext cx="808880" cy="73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903" y="2220286"/>
            <a:ext cx="808880" cy="73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65" name="Picture 69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8" t="18319" r="21038" b="50000"/>
          <a:stretch/>
        </p:blipFill>
        <p:spPr bwMode="auto">
          <a:xfrm>
            <a:off x="356665" y="2218201"/>
            <a:ext cx="571083" cy="36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9" y="2255463"/>
            <a:ext cx="805189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07" y="2984545"/>
            <a:ext cx="805189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2200" dirty="0" err="1" smtClean="0"/>
              <a:t>Application</a:t>
            </a:r>
            <a:endParaRPr lang="de-DE" sz="2200" dirty="0"/>
          </a:p>
        </p:txBody>
      </p:sp>
      <p:sp>
        <p:nvSpPr>
          <p:cNvPr id="1063939" name="Text Box 3"/>
          <p:cNvSpPr txBox="1">
            <a:spLocks noChangeArrowheads="1"/>
          </p:cNvSpPr>
          <p:nvPr/>
        </p:nvSpPr>
        <p:spPr bwMode="auto">
          <a:xfrm>
            <a:off x="537937" y="942440"/>
            <a:ext cx="674575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Arial"/>
              </a:rPr>
              <a:t>Decentralized intelligence with networked controllers</a:t>
            </a:r>
            <a:endParaRPr lang="en-US" sz="2200" dirty="0">
              <a:latin typeface="Arial"/>
            </a:endParaRPr>
          </a:p>
        </p:txBody>
      </p:sp>
      <p:pic>
        <p:nvPicPr>
          <p:cNvPr id="4166" name="Picture 70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3" t="9493" r="27649" b="48401"/>
          <a:stretch/>
        </p:blipFill>
        <p:spPr bwMode="auto">
          <a:xfrm>
            <a:off x="328090" y="2914327"/>
            <a:ext cx="507582" cy="47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67" name="Picture 71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9" t="24330" r="35312" b="43744"/>
          <a:stretch/>
        </p:blipFill>
        <p:spPr bwMode="auto">
          <a:xfrm>
            <a:off x="366190" y="3718217"/>
            <a:ext cx="464217" cy="40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68" name="Picture 7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60" t="15645" r="29944" b="50000"/>
          <a:stretch/>
        </p:blipFill>
        <p:spPr bwMode="auto">
          <a:xfrm>
            <a:off x="404290" y="4460100"/>
            <a:ext cx="362409" cy="383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hteck 2"/>
          <p:cNvSpPr/>
          <p:nvPr/>
        </p:nvSpPr>
        <p:spPr bwMode="auto">
          <a:xfrm>
            <a:off x="3722783" y="3076861"/>
            <a:ext cx="287241" cy="24847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2656949" y="2246776"/>
            <a:ext cx="1353075" cy="2781073"/>
          </a:xfrm>
          <a:prstGeom prst="rect">
            <a:avLst/>
          </a:prstGeom>
          <a:noFill/>
          <a:ln w="19050">
            <a:solidFill>
              <a:srgbClr val="9C9D9D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noFill/>
              <a:effectLst/>
              <a:latin typeface="Arial" charset="0"/>
            </a:endParaRPr>
          </a:p>
        </p:txBody>
      </p:sp>
      <p:cxnSp>
        <p:nvCxnSpPr>
          <p:cNvPr id="6" name="Gerade Verbindung 5"/>
          <p:cNvCxnSpPr/>
          <p:nvPr/>
        </p:nvCxnSpPr>
        <p:spPr bwMode="auto">
          <a:xfrm>
            <a:off x="2656950" y="2936215"/>
            <a:ext cx="135307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C9D9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0" y="3693202"/>
            <a:ext cx="805189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8" y="4403961"/>
            <a:ext cx="805189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Gerade Verbindung 4"/>
          <p:cNvCxnSpPr/>
          <p:nvPr/>
        </p:nvCxnSpPr>
        <p:spPr bwMode="auto">
          <a:xfrm>
            <a:off x="1504950" y="4676297"/>
            <a:ext cx="11520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9C9D9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Gerade Verbindung 50"/>
          <p:cNvCxnSpPr/>
          <p:nvPr/>
        </p:nvCxnSpPr>
        <p:spPr bwMode="auto">
          <a:xfrm>
            <a:off x="2656950" y="3624318"/>
            <a:ext cx="135307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C9D9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Gerade Verbindung 51"/>
          <p:cNvCxnSpPr/>
          <p:nvPr/>
        </p:nvCxnSpPr>
        <p:spPr bwMode="auto">
          <a:xfrm>
            <a:off x="2651422" y="4319211"/>
            <a:ext cx="135307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C9D9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Gerade Verbindung 52"/>
          <p:cNvCxnSpPr/>
          <p:nvPr/>
        </p:nvCxnSpPr>
        <p:spPr bwMode="auto">
          <a:xfrm>
            <a:off x="1504950" y="3929209"/>
            <a:ext cx="11520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9C9D9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Gerade Verbindung 53"/>
          <p:cNvCxnSpPr/>
          <p:nvPr/>
        </p:nvCxnSpPr>
        <p:spPr bwMode="auto">
          <a:xfrm>
            <a:off x="1504950" y="3268716"/>
            <a:ext cx="11520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9C9D9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Gerade Verbindung 54"/>
          <p:cNvCxnSpPr/>
          <p:nvPr/>
        </p:nvCxnSpPr>
        <p:spPr bwMode="auto">
          <a:xfrm>
            <a:off x="1504950" y="2543594"/>
            <a:ext cx="11520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9C9D9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Gerade Verbindung mit Pfeil 16"/>
          <p:cNvCxnSpPr/>
          <p:nvPr/>
        </p:nvCxnSpPr>
        <p:spPr bwMode="auto">
          <a:xfrm rot="16200000">
            <a:off x="1558950" y="2543594"/>
            <a:ext cx="468000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9C9D9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Gerade Verbindung mit Pfeil 61"/>
          <p:cNvCxnSpPr/>
          <p:nvPr/>
        </p:nvCxnSpPr>
        <p:spPr bwMode="auto">
          <a:xfrm rot="16200000">
            <a:off x="1558950" y="3250085"/>
            <a:ext cx="468000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9C9D9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Gerade Verbindung mit Pfeil 62"/>
          <p:cNvCxnSpPr/>
          <p:nvPr/>
        </p:nvCxnSpPr>
        <p:spPr bwMode="auto">
          <a:xfrm rot="16200000">
            <a:off x="1558950" y="3929209"/>
            <a:ext cx="468000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9C9D9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Gerade Verbindung mit Pfeil 63"/>
          <p:cNvCxnSpPr/>
          <p:nvPr/>
        </p:nvCxnSpPr>
        <p:spPr bwMode="auto">
          <a:xfrm rot="16200000">
            <a:off x="1561200" y="4694100"/>
            <a:ext cx="468000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9C9D9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287" y="2473664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050" y="3197697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050" y="3867296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1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050" y="4614384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H:\präsentationen\Hamann\Bilder\freigestelltes Haus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883" y="1480553"/>
            <a:ext cx="5057775" cy="405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H:\präsentationen\Hamann\Bilder\Lapto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299" y="1368028"/>
            <a:ext cx="3645396" cy="274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079" name="Rectangle 7"/>
          <p:cNvSpPr>
            <a:spLocks noChangeArrowheads="1"/>
          </p:cNvSpPr>
          <p:nvPr/>
        </p:nvSpPr>
        <p:spPr bwMode="auto">
          <a:xfrm>
            <a:off x="304800" y="6553200"/>
            <a:ext cx="3810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7081" name="Rectangle 9"/>
          <p:cNvSpPr>
            <a:spLocks noChangeArrowheads="1"/>
          </p:cNvSpPr>
          <p:nvPr/>
        </p:nvSpPr>
        <p:spPr bwMode="auto">
          <a:xfrm>
            <a:off x="1868366" y="0"/>
            <a:ext cx="7275634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3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GB" sz="5400" b="1" dirty="0"/>
          </a:p>
        </p:txBody>
      </p:sp>
      <p:sp>
        <p:nvSpPr>
          <p:cNvPr id="1027082" name="Oval 10"/>
          <p:cNvSpPr>
            <a:spLocks noChangeArrowheads="1"/>
          </p:cNvSpPr>
          <p:nvPr/>
        </p:nvSpPr>
        <p:spPr bwMode="auto">
          <a:xfrm>
            <a:off x="171450" y="277813"/>
            <a:ext cx="1669073" cy="1708150"/>
          </a:xfrm>
          <a:prstGeom prst="ellipse">
            <a:avLst/>
          </a:prstGeom>
          <a:noFill/>
          <a:ln w="19050">
            <a:solidFill>
              <a:srgbClr val="0070C0"/>
            </a:solidFill>
            <a:headEnd type="none" w="sm" len="sm"/>
            <a:tailEnd type="none" w="sm" len="sm"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de-DE" sz="8800" dirty="0">
                <a:solidFill>
                  <a:schemeClr val="accent2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1027083" name="Rectangle 11"/>
          <p:cNvSpPr>
            <a:spLocks noGrp="1" noChangeArrowheads="1"/>
          </p:cNvSpPr>
          <p:nvPr>
            <p:ph type="title"/>
          </p:nvPr>
        </p:nvSpPr>
        <p:spPr>
          <a:xfrm>
            <a:off x="868937" y="434992"/>
            <a:ext cx="8452800" cy="4536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General for </a:t>
            </a:r>
            <a:r>
              <a:rPr lang="en-US" dirty="0" smtClean="0">
                <a:solidFill>
                  <a:schemeClr val="tx1"/>
                </a:solidFill>
              </a:rPr>
              <a:t>controlling </a:t>
            </a:r>
            <a:r>
              <a:rPr lang="en-US" dirty="0">
                <a:solidFill>
                  <a:schemeClr val="tx1"/>
                </a:solidFill>
              </a:rPr>
              <a:t>the WAGO</a:t>
            </a:r>
            <a:r>
              <a:rPr lang="en-US" dirty="0">
                <a:solidFill>
                  <a:srgbClr val="0070C0"/>
                </a:solidFill>
              </a:rPr>
              <a:t>-</a:t>
            </a:r>
            <a:r>
              <a:rPr lang="en-US" dirty="0">
                <a:solidFill>
                  <a:srgbClr val="7DAE35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>
                <a:solidFill>
                  <a:srgbClr val="7DAE35"/>
                </a:solidFill>
              </a:rPr>
              <a:t>O</a:t>
            </a:r>
            <a:r>
              <a:rPr lang="en-US" dirty="0">
                <a:solidFill>
                  <a:srgbClr val="0070C0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SYSTEM</a:t>
            </a:r>
            <a:endParaRPr lang="de-DE" sz="2200" dirty="0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371725" y="1628775"/>
            <a:ext cx="31623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 smtClean="0"/>
              <a:t>History</a:t>
            </a:r>
            <a:endParaRPr lang="de-DE" sz="2200" dirty="0" smtClean="0"/>
          </a:p>
          <a:p>
            <a:endParaRPr lang="de-DE" sz="2200" dirty="0" smtClean="0"/>
          </a:p>
          <a:p>
            <a:r>
              <a:rPr lang="de-DE" sz="2200" dirty="0" smtClean="0"/>
              <a:t>IEC 61131</a:t>
            </a:r>
          </a:p>
          <a:p>
            <a:endParaRPr lang="de-DE" sz="2200" dirty="0" smtClean="0"/>
          </a:p>
          <a:p>
            <a:r>
              <a:rPr lang="de-DE" sz="2200" dirty="0" err="1">
                <a:latin typeface="Arial"/>
              </a:rPr>
              <a:t>Programming</a:t>
            </a:r>
            <a:r>
              <a:rPr lang="de-DE" sz="2200" dirty="0">
                <a:latin typeface="Arial"/>
              </a:rPr>
              <a:t> </a:t>
            </a:r>
            <a:r>
              <a:rPr lang="de-DE" sz="2200" dirty="0" err="1" smtClean="0">
                <a:latin typeface="Arial"/>
              </a:rPr>
              <a:t>system</a:t>
            </a:r>
            <a:endParaRPr lang="de-DE" sz="2200" dirty="0">
              <a:latin typeface="Arial"/>
            </a:endParaRPr>
          </a:p>
          <a:p>
            <a:endParaRPr lang="de-DE" sz="2200" dirty="0" smtClean="0"/>
          </a:p>
          <a:p>
            <a:r>
              <a:rPr lang="de-DE" sz="2400" dirty="0" err="1"/>
              <a:t>Application</a:t>
            </a:r>
            <a:endParaRPr lang="de-DE" sz="2200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2023268" y="1751013"/>
            <a:ext cx="234949" cy="2231023"/>
            <a:chOff x="2023268" y="1493838"/>
            <a:chExt cx="234949" cy="2231023"/>
          </a:xfrm>
        </p:grpSpPr>
        <p:pic>
          <p:nvPicPr>
            <p:cNvPr id="9" name="Picture 5" descr="pfeil-weiss-gruen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3269" y="1493838"/>
              <a:ext cx="230187" cy="211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5" descr="pfeil-weiss-gruen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3269" y="2163802"/>
              <a:ext cx="230187" cy="211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5" descr="pfeil-weiss-gruen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3268" y="2836863"/>
              <a:ext cx="230187" cy="211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5" descr="pfeil-weiss-gruen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030" y="3513724"/>
              <a:ext cx="230187" cy="211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7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27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08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920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2200" dirty="0" err="1" smtClean="0"/>
              <a:t>History</a:t>
            </a:r>
            <a:endParaRPr lang="de-DE" sz="2200" dirty="0"/>
          </a:p>
        </p:txBody>
      </p:sp>
      <p:sp>
        <p:nvSpPr>
          <p:cNvPr id="1029123" name="Text Box 3"/>
          <p:cNvSpPr txBox="1">
            <a:spLocks noChangeArrowheads="1"/>
          </p:cNvSpPr>
          <p:nvPr/>
        </p:nvSpPr>
        <p:spPr bwMode="auto">
          <a:xfrm>
            <a:off x="555908" y="960120"/>
            <a:ext cx="429797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2200" dirty="0" err="1">
                <a:latin typeface="Arial"/>
              </a:rPr>
              <a:t>Programmable</a:t>
            </a:r>
            <a:r>
              <a:rPr lang="de-DE" sz="2200" dirty="0">
                <a:latin typeface="Arial"/>
              </a:rPr>
              <a:t> </a:t>
            </a:r>
            <a:r>
              <a:rPr lang="de-DE" sz="2200" dirty="0" err="1" smtClean="0">
                <a:latin typeface="Arial"/>
              </a:rPr>
              <a:t>Logic</a:t>
            </a:r>
            <a:r>
              <a:rPr lang="de-DE" sz="2200" dirty="0" smtClean="0">
                <a:latin typeface="Arial"/>
              </a:rPr>
              <a:t> </a:t>
            </a:r>
            <a:r>
              <a:rPr lang="de-DE" sz="2200" dirty="0">
                <a:latin typeface="Arial"/>
              </a:rPr>
              <a:t>Controllers</a:t>
            </a:r>
            <a:endParaRPr lang="en-US" sz="2200" dirty="0">
              <a:latin typeface="Arial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86440" y="1543082"/>
            <a:ext cx="8557560" cy="4147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90500" indent="-190500" algn="l"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de-DE" sz="1700" dirty="0"/>
              <a:t>1965 </a:t>
            </a:r>
            <a:r>
              <a:rPr lang="de-DE" sz="1700" dirty="0" smtClean="0"/>
              <a:t>… </a:t>
            </a:r>
            <a:r>
              <a:rPr lang="de-DE" sz="1700" dirty="0"/>
              <a:t>70	</a:t>
            </a:r>
            <a:r>
              <a:rPr lang="de-DE" sz="1700" dirty="0" smtClean="0"/>
              <a:t>   </a:t>
            </a:r>
            <a:r>
              <a:rPr lang="en-US" sz="1700" dirty="0" smtClean="0">
                <a:latin typeface="Arial"/>
              </a:rPr>
              <a:t>In </a:t>
            </a:r>
            <a:r>
              <a:rPr lang="en-US" sz="1700" dirty="0">
                <a:latin typeface="Arial"/>
              </a:rPr>
              <a:t>the US, the automotive industry encouraged the development </a:t>
            </a:r>
            <a:r>
              <a:rPr lang="en-US" sz="1700" dirty="0" smtClean="0">
                <a:latin typeface="Arial"/>
              </a:rPr>
              <a:t> 		   of a </a:t>
            </a:r>
            <a:r>
              <a:rPr lang="en-US" sz="1700" dirty="0">
                <a:latin typeface="Arial"/>
              </a:rPr>
              <a:t>new type of control for converting transfer lines </a:t>
            </a:r>
            <a:endParaRPr lang="en-US" sz="1700" dirty="0" smtClean="0">
              <a:latin typeface="Arial"/>
            </a:endParaRPr>
          </a:p>
          <a:p>
            <a:pPr marL="0" indent="0">
              <a:spcBef>
                <a:spcPct val="50000"/>
              </a:spcBef>
            </a:pPr>
            <a:r>
              <a:rPr lang="en-US" sz="1700" dirty="0">
                <a:latin typeface="Arial"/>
              </a:rPr>
              <a:t>	</a:t>
            </a:r>
            <a:r>
              <a:rPr lang="en-US" sz="1700" dirty="0" smtClean="0">
                <a:latin typeface="Arial"/>
              </a:rPr>
              <a:t>	   (PLC-Programmable </a:t>
            </a:r>
            <a:r>
              <a:rPr lang="en-US" sz="1700" dirty="0">
                <a:latin typeface="Arial"/>
              </a:rPr>
              <a:t>Logic Controllers)</a:t>
            </a:r>
            <a:endParaRPr lang="de-DE" sz="1700" dirty="0">
              <a:latin typeface="Arial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700" dirty="0">
                <a:latin typeface="Arial"/>
              </a:rPr>
              <a:t>Beginning in </a:t>
            </a:r>
            <a:r>
              <a:rPr lang="en-US" sz="1700" dirty="0" smtClean="0">
                <a:latin typeface="Arial"/>
              </a:rPr>
              <a:t>1974  These </a:t>
            </a:r>
            <a:r>
              <a:rPr lang="en-US" sz="1700" dirty="0">
                <a:latin typeface="Arial"/>
              </a:rPr>
              <a:t>controllers have been used in Germany as well </a:t>
            </a:r>
          </a:p>
          <a:p>
            <a:pPr marL="0" indent="0">
              <a:spcBef>
                <a:spcPct val="50000"/>
              </a:spcBef>
            </a:pPr>
            <a:r>
              <a:rPr lang="en-US" sz="1700" dirty="0">
                <a:latin typeface="Arial"/>
              </a:rPr>
              <a:t>  </a:t>
            </a:r>
            <a:r>
              <a:rPr lang="en-US" sz="1700" dirty="0" smtClean="0">
                <a:latin typeface="Arial"/>
              </a:rPr>
              <a:t>		    </a:t>
            </a:r>
            <a:r>
              <a:rPr lang="en-US" sz="1700" dirty="0">
                <a:latin typeface="Arial"/>
              </a:rPr>
              <a:t>(PLC </a:t>
            </a:r>
            <a:r>
              <a:rPr lang="en-US" sz="1700" dirty="0" smtClean="0">
                <a:latin typeface="Arial"/>
              </a:rPr>
              <a:t>- </a:t>
            </a:r>
            <a:r>
              <a:rPr lang="en-US" sz="1700" dirty="0">
                <a:latin typeface="Arial"/>
              </a:rPr>
              <a:t>Programmable Logic Controller</a:t>
            </a:r>
            <a:r>
              <a:rPr lang="en-US" sz="1700" dirty="0" smtClean="0">
                <a:latin typeface="Arial"/>
              </a:rPr>
              <a:t>)</a:t>
            </a:r>
            <a:endParaRPr lang="de-DE" sz="1700" dirty="0">
              <a:latin typeface="Arial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de-DE" sz="1700" dirty="0" smtClean="0"/>
              <a:t>1983</a:t>
            </a:r>
            <a:r>
              <a:rPr lang="de-DE" sz="1700" dirty="0"/>
              <a:t>		</a:t>
            </a:r>
            <a:r>
              <a:rPr lang="de-DE" sz="1700" dirty="0" smtClean="0"/>
              <a:t>    DIN </a:t>
            </a:r>
            <a:r>
              <a:rPr lang="de-DE" sz="1700" dirty="0"/>
              <a:t>19239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de-DE" sz="1700" dirty="0"/>
              <a:t>1993		</a:t>
            </a:r>
            <a:r>
              <a:rPr lang="de-DE" sz="1700" dirty="0" smtClean="0"/>
              <a:t>    DIN </a:t>
            </a:r>
            <a:r>
              <a:rPr lang="de-DE" sz="1700" dirty="0"/>
              <a:t>IEC 61131-3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de-DE" sz="1700" dirty="0" smtClean="0"/>
              <a:t>Today</a:t>
            </a:r>
            <a:r>
              <a:rPr lang="de-DE" sz="1700" dirty="0"/>
              <a:t>		</a:t>
            </a:r>
            <a:r>
              <a:rPr lang="de-DE" sz="1700" dirty="0" smtClean="0"/>
              <a:t>    </a:t>
            </a:r>
            <a:r>
              <a:rPr lang="en-US" sz="1700" dirty="0">
                <a:latin typeface="Arial"/>
              </a:rPr>
              <a:t>Large selection of manufacturers. IEC 61131 contains definitions </a:t>
            </a:r>
            <a:r>
              <a:rPr lang="en-US" sz="1700" dirty="0" smtClean="0">
                <a:latin typeface="Arial"/>
              </a:rPr>
              <a:t>		    of </a:t>
            </a:r>
            <a:r>
              <a:rPr lang="en-US" sz="1700" dirty="0">
                <a:latin typeface="Arial"/>
              </a:rPr>
              <a:t>requirements for modern PLC systems in order to counteract </a:t>
            </a:r>
            <a:r>
              <a:rPr lang="en-US" sz="1700" dirty="0" smtClean="0">
                <a:latin typeface="Arial"/>
              </a:rPr>
              <a:t> 		    language </a:t>
            </a:r>
            <a:r>
              <a:rPr lang="en-US" sz="1700" dirty="0">
                <a:latin typeface="Arial"/>
              </a:rPr>
              <a:t>elements and provide a uniform program structure </a:t>
            </a:r>
            <a:r>
              <a:rPr lang="en-US" sz="1700" dirty="0" smtClean="0">
                <a:latin typeface="Arial"/>
              </a:rPr>
              <a:t> 			    independent </a:t>
            </a:r>
            <a:r>
              <a:rPr lang="en-US" sz="1700" dirty="0">
                <a:latin typeface="Arial"/>
              </a:rPr>
              <a:t>of programming systems.</a:t>
            </a:r>
            <a:endParaRPr lang="de-DE" sz="1700" dirty="0">
              <a:latin typeface="Arial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de-DE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4077" y="1180231"/>
            <a:ext cx="1726286" cy="2187893"/>
          </a:xfrm>
          <a:prstGeom prst="rect">
            <a:avLst/>
          </a:prstGeom>
          <a:noFill/>
          <a:effectLst>
            <a:outerShdw blurRad="76200" dist="35560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171" name="Datumsplatzhalter 1"/>
          <p:cNvSpPr txBox="1">
            <a:spLocks noGrp="1"/>
          </p:cNvSpPr>
          <p:nvPr/>
        </p:nvSpPr>
        <p:spPr bwMode="auto">
          <a:xfrm>
            <a:off x="1093018" y="3295834"/>
            <a:ext cx="1905000" cy="33930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C8C8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72000" rIns="72000" bIns="72000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ebdings" pitchFamily="18" charset="2"/>
              <a:buNone/>
            </a:pPr>
            <a:endParaRPr lang="en-GB" sz="1400">
              <a:cs typeface="Arial" charset="0"/>
            </a:endParaRPr>
          </a:p>
        </p:txBody>
      </p:sp>
      <p:sp>
        <p:nvSpPr>
          <p:cNvPr id="128" name="Rectangle 6"/>
          <p:cNvSpPr>
            <a:spLocks noChangeArrowheads="1"/>
          </p:cNvSpPr>
          <p:nvPr/>
        </p:nvSpPr>
        <p:spPr bwMode="auto">
          <a:xfrm>
            <a:off x="6714213" y="3376969"/>
            <a:ext cx="2211268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700" dirty="0" smtClean="0"/>
              <a:t>SFC (Sequential Function Chart)</a:t>
            </a:r>
            <a:endParaRPr lang="de-DE" sz="1700" dirty="0"/>
          </a:p>
        </p:txBody>
      </p:sp>
      <p:sp>
        <p:nvSpPr>
          <p:cNvPr id="130" name="Rectangle 8"/>
          <p:cNvSpPr>
            <a:spLocks noChangeArrowheads="1"/>
          </p:cNvSpPr>
          <p:nvPr/>
        </p:nvSpPr>
        <p:spPr bwMode="auto">
          <a:xfrm>
            <a:off x="517436" y="5833968"/>
            <a:ext cx="3157735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700" dirty="0" smtClean="0">
                <a:solidFill>
                  <a:schemeClr val="tx2"/>
                </a:solidFill>
              </a:rPr>
              <a:t>FBD </a:t>
            </a:r>
            <a:r>
              <a:rPr lang="en-US" sz="1700" dirty="0">
                <a:solidFill>
                  <a:schemeClr val="tx2"/>
                </a:solidFill>
              </a:rPr>
              <a:t>(</a:t>
            </a:r>
            <a:r>
              <a:rPr lang="en-US" sz="1700" dirty="0" smtClean="0">
                <a:solidFill>
                  <a:schemeClr val="tx2"/>
                </a:solidFill>
              </a:rPr>
              <a:t>Function Block Diagram)</a:t>
            </a:r>
            <a:endParaRPr lang="en-US" sz="1700" dirty="0">
              <a:solidFill>
                <a:schemeClr val="tx2"/>
              </a:solidFill>
            </a:endParaRPr>
          </a:p>
        </p:txBody>
      </p:sp>
      <p:cxnSp>
        <p:nvCxnSpPr>
          <p:cNvPr id="3" name="Gerade Verbindung 2"/>
          <p:cNvCxnSpPr/>
          <p:nvPr/>
        </p:nvCxnSpPr>
        <p:spPr bwMode="auto">
          <a:xfrm>
            <a:off x="4206421" y="1448780"/>
            <a:ext cx="0" cy="720080"/>
          </a:xfrm>
          <a:prstGeom prst="lin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IEC 61131-3 − The </a:t>
            </a:r>
            <a:r>
              <a:rPr lang="de-DE" dirty="0" err="1"/>
              <a:t>l</a:t>
            </a:r>
            <a:r>
              <a:rPr lang="de-DE" dirty="0" err="1" smtClean="0"/>
              <a:t>anguages</a:t>
            </a:r>
            <a:endParaRPr lang="de-DE" dirty="0"/>
          </a:p>
        </p:txBody>
      </p:sp>
      <p:sp>
        <p:nvSpPr>
          <p:cNvPr id="126" name="Rectangle 4"/>
          <p:cNvSpPr>
            <a:spLocks noChangeArrowheads="1"/>
          </p:cNvSpPr>
          <p:nvPr/>
        </p:nvSpPr>
        <p:spPr bwMode="auto">
          <a:xfrm>
            <a:off x="519300" y="3859099"/>
            <a:ext cx="2818400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 dirty="0" smtClean="0">
                <a:solidFill>
                  <a:schemeClr val="tx2"/>
                </a:solidFill>
              </a:rPr>
              <a:t>Ladder Logic Diagram (LD)</a:t>
            </a:r>
            <a:endParaRPr lang="de-DE" sz="1700" dirty="0">
              <a:solidFill>
                <a:schemeClr val="tx2"/>
              </a:solidFill>
            </a:endParaRPr>
          </a:p>
        </p:txBody>
      </p:sp>
      <p:sp>
        <p:nvSpPr>
          <p:cNvPr id="129" name="Rectangle 7"/>
          <p:cNvSpPr>
            <a:spLocks noChangeArrowheads="1"/>
          </p:cNvSpPr>
          <p:nvPr/>
        </p:nvSpPr>
        <p:spPr bwMode="auto">
          <a:xfrm>
            <a:off x="4180489" y="5828446"/>
            <a:ext cx="3443230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700" dirty="0">
                <a:solidFill>
                  <a:schemeClr val="tx2"/>
                </a:solidFill>
              </a:rPr>
              <a:t>CFC </a:t>
            </a:r>
            <a:r>
              <a:rPr lang="en-US" sz="1700" dirty="0" smtClean="0">
                <a:solidFill>
                  <a:schemeClr val="tx2"/>
                </a:solidFill>
              </a:rPr>
              <a:t>(Continuous Function </a:t>
            </a:r>
            <a:r>
              <a:rPr lang="en-US" sz="1700" dirty="0">
                <a:solidFill>
                  <a:schemeClr val="tx2"/>
                </a:solidFill>
              </a:rPr>
              <a:t>Chart</a:t>
            </a:r>
            <a:r>
              <a:rPr lang="en-US" sz="1600" dirty="0">
                <a:solidFill>
                  <a:schemeClr val="tx2"/>
                </a:solidFill>
              </a:rPr>
              <a:t>)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127" name="Rectangle 5"/>
          <p:cNvSpPr>
            <a:spLocks noChangeArrowheads="1"/>
          </p:cNvSpPr>
          <p:nvPr/>
        </p:nvSpPr>
        <p:spPr bwMode="auto">
          <a:xfrm>
            <a:off x="3710208" y="1818109"/>
            <a:ext cx="2499761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700" dirty="0">
                <a:solidFill>
                  <a:schemeClr val="tx2"/>
                </a:solidFill>
              </a:rPr>
              <a:t>ST </a:t>
            </a:r>
            <a:r>
              <a:rPr lang="en-US" sz="1700" dirty="0" smtClean="0">
                <a:solidFill>
                  <a:schemeClr val="tx2"/>
                </a:solidFill>
              </a:rPr>
              <a:t>(Structured </a:t>
            </a:r>
            <a:r>
              <a:rPr lang="en-US" sz="1700" dirty="0">
                <a:solidFill>
                  <a:schemeClr val="tx2"/>
                </a:solidFill>
              </a:rPr>
              <a:t>Text)</a:t>
            </a:r>
            <a:endParaRPr lang="de-DE" sz="1700" dirty="0">
              <a:solidFill>
                <a:schemeClr val="tx2"/>
              </a:solidFill>
            </a:endParaRPr>
          </a:p>
        </p:txBody>
      </p:sp>
      <p:sp>
        <p:nvSpPr>
          <p:cNvPr id="125" name="Rectangle 3"/>
          <p:cNvSpPr>
            <a:spLocks noChangeArrowheads="1"/>
          </p:cNvSpPr>
          <p:nvPr/>
        </p:nvSpPr>
        <p:spPr bwMode="auto">
          <a:xfrm>
            <a:off x="518243" y="1818345"/>
            <a:ext cx="2550251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700" dirty="0"/>
              <a:t>I</a:t>
            </a:r>
            <a:r>
              <a:rPr lang="en-US" sz="1700" dirty="0" smtClean="0"/>
              <a:t>L (</a:t>
            </a:r>
            <a:r>
              <a:rPr lang="en-US" sz="1700" dirty="0" smtClean="0">
                <a:solidFill>
                  <a:schemeClr val="tx2"/>
                </a:solidFill>
              </a:rPr>
              <a:t>Instruction List</a:t>
            </a:r>
            <a:r>
              <a:rPr lang="en-US" sz="1700" dirty="0" smtClean="0"/>
              <a:t>)</a:t>
            </a:r>
            <a:endParaRPr lang="de-DE" sz="17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88589" y="1187227"/>
            <a:ext cx="1729029" cy="621593"/>
          </a:xfrm>
          <a:prstGeom prst="rect">
            <a:avLst/>
          </a:prstGeom>
          <a:noFill/>
          <a:effectLst>
            <a:outerShdw blurRad="76200" dist="35560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4527" y="2372077"/>
            <a:ext cx="5844404" cy="1478963"/>
          </a:xfrm>
          <a:prstGeom prst="rect">
            <a:avLst/>
          </a:prstGeom>
          <a:noFill/>
          <a:ln>
            <a:noFill/>
          </a:ln>
          <a:effectLst>
            <a:outerShdw blurRad="76200" dist="35560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4527" y="4495162"/>
            <a:ext cx="2622122" cy="1321778"/>
          </a:xfrm>
          <a:prstGeom prst="rect">
            <a:avLst/>
          </a:prstGeom>
          <a:noFill/>
          <a:effectLst>
            <a:outerShdw blurRad="76200" dist="35560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4181" y="4573717"/>
            <a:ext cx="4265414" cy="1250331"/>
          </a:xfrm>
          <a:prstGeom prst="rect">
            <a:avLst/>
          </a:prstGeom>
          <a:noFill/>
          <a:effectLst>
            <a:outerShdw blurRad="76200" dist="35560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u016299\Desktop\Screenshots e!COCKPIT\Sprace_AWL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27" y="1089580"/>
            <a:ext cx="2393491" cy="728765"/>
          </a:xfrm>
          <a:prstGeom prst="rect">
            <a:avLst/>
          </a:prstGeom>
          <a:noFill/>
          <a:effectLst>
            <a:outerShdw blurRad="76200" dist="35560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2200" dirty="0" err="1" smtClean="0"/>
              <a:t>Configuration</a:t>
            </a:r>
            <a:r>
              <a:rPr lang="de-DE" sz="2200" dirty="0" smtClean="0"/>
              <a:t> </a:t>
            </a:r>
            <a:r>
              <a:rPr lang="de-DE" sz="2200" dirty="0" err="1" smtClean="0"/>
              <a:t>instead</a:t>
            </a:r>
            <a:r>
              <a:rPr lang="de-DE" sz="2200" dirty="0" smtClean="0"/>
              <a:t> </a:t>
            </a:r>
            <a:r>
              <a:rPr lang="de-DE" sz="2200" dirty="0" err="1" smtClean="0"/>
              <a:t>of</a:t>
            </a:r>
            <a:r>
              <a:rPr lang="de-DE" sz="2200" dirty="0" smtClean="0"/>
              <a:t> </a:t>
            </a:r>
            <a:r>
              <a:rPr lang="de-DE" sz="2200" dirty="0" err="1" smtClean="0"/>
              <a:t>programming</a:t>
            </a:r>
            <a:endParaRPr lang="de-DE" sz="2200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498758" y="969645"/>
            <a:ext cx="236635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200" dirty="0" smtClean="0"/>
              <a:t>Software </a:t>
            </a:r>
            <a:r>
              <a:rPr lang="de-DE" sz="2200" dirty="0" err="1" smtClean="0"/>
              <a:t>libraries</a:t>
            </a:r>
            <a:endParaRPr lang="de-DE" sz="2200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636574" y="1557574"/>
            <a:ext cx="7632883" cy="4567824"/>
            <a:chOff x="640212" y="1496656"/>
            <a:chExt cx="7632883" cy="4567824"/>
          </a:xfrm>
        </p:grpSpPr>
        <p:sp>
          <p:nvSpPr>
            <p:cNvPr id="24" name="Text Box 15"/>
            <p:cNvSpPr txBox="1">
              <a:spLocks noChangeArrowheads="1"/>
            </p:cNvSpPr>
            <p:nvPr/>
          </p:nvSpPr>
          <p:spPr bwMode="auto">
            <a:xfrm>
              <a:off x="4799847" y="3821005"/>
              <a:ext cx="282986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wrap="square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388938" indent="68263" algn="l" rtl="0" fontAlgn="base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777875" indent="136525" algn="l" rtl="0" fontAlgn="base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168400" indent="203200" algn="l" rtl="0" fontAlgn="base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557338" indent="271463" algn="l" rtl="0" fontAlgn="base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12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12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12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12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de-DE" sz="1800" dirty="0" err="1" smtClean="0">
                  <a:solidFill>
                    <a:schemeClr val="tx2"/>
                  </a:solidFill>
                </a:rPr>
                <a:t>Program</a:t>
              </a:r>
              <a:r>
                <a:rPr lang="de-DE" sz="1800" dirty="0">
                  <a:solidFill>
                    <a:schemeClr val="tx2"/>
                  </a:solidFill>
                </a:rPr>
                <a:t>: </a:t>
              </a:r>
              <a:r>
                <a:rPr lang="de-DE" sz="1800" dirty="0" err="1" smtClean="0">
                  <a:solidFill>
                    <a:schemeClr val="tx2"/>
                  </a:solidFill>
                </a:rPr>
                <a:t>Light_Stairwell</a:t>
              </a:r>
              <a:endParaRPr lang="de-DE" sz="1800" dirty="0">
                <a:solidFill>
                  <a:schemeClr val="tx2"/>
                </a:solidFill>
              </a:endParaRPr>
            </a:p>
          </p:txBody>
        </p:sp>
        <p:sp>
          <p:nvSpPr>
            <p:cNvPr id="25" name="Text Box 15"/>
            <p:cNvSpPr txBox="1">
              <a:spLocks noChangeArrowheads="1"/>
            </p:cNvSpPr>
            <p:nvPr/>
          </p:nvSpPr>
          <p:spPr bwMode="auto">
            <a:xfrm>
              <a:off x="4635735" y="1808532"/>
              <a:ext cx="315808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wrap="square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388938" indent="68263" algn="l" rtl="0" fontAlgn="base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777875" indent="136525" algn="l" rtl="0" fontAlgn="base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168400" indent="203200" algn="l" rtl="0" fontAlgn="base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557338" indent="271463" algn="l" rtl="0" fontAlgn="base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12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12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12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12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de-DE" sz="1800" dirty="0" err="1" smtClean="0">
                  <a:solidFill>
                    <a:schemeClr val="tx2"/>
                  </a:solidFill>
                </a:rPr>
                <a:t>Program</a:t>
              </a:r>
              <a:r>
                <a:rPr lang="de-DE" sz="1800" dirty="0" smtClean="0">
                  <a:solidFill>
                    <a:schemeClr val="tx2"/>
                  </a:solidFill>
                </a:rPr>
                <a:t>: Light_Seminar_2</a:t>
              </a:r>
            </a:p>
          </p:txBody>
        </p:sp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212" y="1496656"/>
              <a:ext cx="2139881" cy="4567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0827" y="4470379"/>
              <a:ext cx="4128874" cy="912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2061" y="2412006"/>
              <a:ext cx="4881034" cy="1152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9" name="AutoShape 16"/>
            <p:cNvCxnSpPr>
              <a:cxnSpLocks noChangeShapeType="1"/>
            </p:cNvCxnSpPr>
            <p:nvPr/>
          </p:nvCxnSpPr>
          <p:spPr bwMode="auto">
            <a:xfrm flipV="1">
              <a:off x="2220402" y="3034251"/>
              <a:ext cx="2003728" cy="659958"/>
            </a:xfrm>
            <a:prstGeom prst="straightConnector1">
              <a:avLst/>
            </a:prstGeom>
            <a:noFill/>
            <a:ln w="25400">
              <a:solidFill>
                <a:srgbClr val="5FB33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19"/>
            <p:cNvCxnSpPr>
              <a:cxnSpLocks noChangeShapeType="1"/>
            </p:cNvCxnSpPr>
            <p:nvPr/>
          </p:nvCxnSpPr>
          <p:spPr bwMode="auto">
            <a:xfrm flipV="1">
              <a:off x="2221893" y="4926476"/>
              <a:ext cx="1877509" cy="58992"/>
            </a:xfrm>
            <a:prstGeom prst="straightConnector1">
              <a:avLst/>
            </a:prstGeom>
            <a:noFill/>
            <a:ln w="25400">
              <a:solidFill>
                <a:srgbClr val="5FB33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Gerade Verbindung 30"/>
            <p:cNvCxnSpPr/>
            <p:nvPr/>
          </p:nvCxnSpPr>
          <p:spPr bwMode="auto">
            <a:xfrm>
              <a:off x="659262" y="6054955"/>
              <a:ext cx="2052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60" name="Rectangle 4"/>
          <p:cNvSpPr>
            <a:spLocks noChangeArrowheads="1"/>
          </p:cNvSpPr>
          <p:nvPr/>
        </p:nvSpPr>
        <p:spPr bwMode="auto">
          <a:xfrm>
            <a:off x="462097" y="1072750"/>
            <a:ext cx="5595699" cy="436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b="1" i="1" dirty="0" err="1" smtClean="0"/>
              <a:t>e!</a:t>
            </a:r>
            <a:r>
              <a:rPr lang="en-US" sz="1700" i="1" dirty="0" err="1" smtClean="0"/>
              <a:t>COCKPIT</a:t>
            </a:r>
            <a:r>
              <a:rPr lang="en-US" sz="1700" dirty="0" smtClean="0"/>
              <a:t> </a:t>
            </a:r>
            <a:r>
              <a:rPr lang="en-US" sz="1700" dirty="0"/>
              <a:t>currently supports the following controllers</a:t>
            </a:r>
            <a:endParaRPr lang="de-DE" sz="1700" dirty="0"/>
          </a:p>
        </p:txBody>
      </p:sp>
      <p:sp>
        <p:nvSpPr>
          <p:cNvPr id="1043474" name="Rectangle 18"/>
          <p:cNvSpPr>
            <a:spLocks noChangeArrowheads="1"/>
          </p:cNvSpPr>
          <p:nvPr/>
        </p:nvSpPr>
        <p:spPr bwMode="auto">
          <a:xfrm>
            <a:off x="462097" y="5252201"/>
            <a:ext cx="5672975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1700" dirty="0">
                <a:latin typeface="Arial"/>
              </a:rPr>
              <a:t>Programming according to IEC 61131-3</a:t>
            </a:r>
            <a:endParaRPr lang="de-DE" sz="1700" dirty="0">
              <a:latin typeface="+mj-lt"/>
              <a:cs typeface="Arial" charset="0"/>
            </a:endParaRPr>
          </a:p>
        </p:txBody>
      </p:sp>
      <p:sp>
        <p:nvSpPr>
          <p:cNvPr id="1043480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Controllers</a:t>
            </a:r>
            <a:endParaRPr lang="de-DE" sz="2200" dirty="0">
              <a:solidFill>
                <a:schemeClr val="tx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CFD"/>
              </a:clrFrom>
              <a:clrTo>
                <a:srgbClr val="FEFC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061" y="2136758"/>
            <a:ext cx="1571105" cy="201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u016299\Desktop\PFC200\Art750-8203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EFCFD"/>
              </a:clrFrom>
              <a:clrTo>
                <a:srgbClr val="FEFC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575" y="2136758"/>
            <a:ext cx="1570330" cy="201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u016299\Desktop\PFC200\Art750-8204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EFCFD"/>
              </a:clrFrom>
              <a:clrTo>
                <a:srgbClr val="FEFC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129" y="2136758"/>
            <a:ext cx="1879702" cy="201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u016299\Desktop\PFC200\Art750-8206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EFCFD"/>
              </a:clrFrom>
              <a:clrTo>
                <a:srgbClr val="FEFC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470" y="2136758"/>
            <a:ext cx="1901038" cy="201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0"/>
          <p:cNvSpPr txBox="1">
            <a:spLocks noChangeArrowheads="1"/>
          </p:cNvSpPr>
          <p:nvPr/>
        </p:nvSpPr>
        <p:spPr bwMode="auto">
          <a:xfrm>
            <a:off x="468401" y="4297016"/>
            <a:ext cx="1521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en-US" sz="1200" dirty="0" smtClean="0">
                <a:solidFill>
                  <a:schemeClr val="tx2"/>
                </a:solidFill>
              </a:rPr>
              <a:t>PFC200 750-8202</a:t>
            </a:r>
            <a:endParaRPr lang="de-DE" altLang="en-US" sz="1200" dirty="0">
              <a:solidFill>
                <a:schemeClr val="tx2"/>
              </a:solidFill>
            </a:endParaRPr>
          </a:p>
        </p:txBody>
      </p:sp>
      <p:sp>
        <p:nvSpPr>
          <p:cNvPr id="15" name="Textfeld 10"/>
          <p:cNvSpPr txBox="1">
            <a:spLocks noChangeArrowheads="1"/>
          </p:cNvSpPr>
          <p:nvPr/>
        </p:nvSpPr>
        <p:spPr bwMode="auto">
          <a:xfrm>
            <a:off x="2514648" y="4297016"/>
            <a:ext cx="1521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en-US" sz="1200" dirty="0" smtClean="0">
                <a:solidFill>
                  <a:schemeClr val="tx2"/>
                </a:solidFill>
              </a:rPr>
              <a:t>PFC200 750-8203</a:t>
            </a:r>
            <a:endParaRPr lang="de-DE" altLang="en-US" sz="1200" dirty="0">
              <a:solidFill>
                <a:schemeClr val="tx2"/>
              </a:solidFill>
            </a:endParaRPr>
          </a:p>
        </p:txBody>
      </p:sp>
      <p:sp>
        <p:nvSpPr>
          <p:cNvPr id="16" name="Textfeld 10"/>
          <p:cNvSpPr txBox="1">
            <a:spLocks noChangeArrowheads="1"/>
          </p:cNvSpPr>
          <p:nvPr/>
        </p:nvSpPr>
        <p:spPr bwMode="auto">
          <a:xfrm>
            <a:off x="4568891" y="4296828"/>
            <a:ext cx="1521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en-US" sz="1200" dirty="0" smtClean="0">
                <a:solidFill>
                  <a:schemeClr val="tx2"/>
                </a:solidFill>
              </a:rPr>
              <a:t>PFC200 750-8204</a:t>
            </a:r>
            <a:endParaRPr lang="de-DE" altLang="en-US" sz="1200" dirty="0">
              <a:solidFill>
                <a:schemeClr val="tx2"/>
              </a:solidFill>
            </a:endParaRPr>
          </a:p>
        </p:txBody>
      </p:sp>
      <p:sp>
        <p:nvSpPr>
          <p:cNvPr id="17" name="Textfeld 10"/>
          <p:cNvSpPr txBox="1">
            <a:spLocks noChangeArrowheads="1"/>
          </p:cNvSpPr>
          <p:nvPr/>
        </p:nvSpPr>
        <p:spPr bwMode="auto">
          <a:xfrm>
            <a:off x="6681470" y="4296827"/>
            <a:ext cx="1521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en-US" sz="1200" dirty="0" smtClean="0">
                <a:solidFill>
                  <a:schemeClr val="tx2"/>
                </a:solidFill>
              </a:rPr>
              <a:t>PFC200 750-8206</a:t>
            </a:r>
            <a:endParaRPr lang="de-DE" altLang="en-US" sz="1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3"/>
          <p:cNvSpPr>
            <a:spLocks noChangeArrowheads="1"/>
          </p:cNvSpPr>
          <p:nvPr/>
        </p:nvSpPr>
        <p:spPr bwMode="auto">
          <a:xfrm>
            <a:off x="1384300" y="2447925"/>
            <a:ext cx="476250" cy="1092200"/>
          </a:xfrm>
          <a:prstGeom prst="downArrow">
            <a:avLst>
              <a:gd name="adj1" fmla="val 50000"/>
              <a:gd name="adj2" fmla="val 57355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051" name="AutoShape 4"/>
          <p:cNvSpPr>
            <a:spLocks noChangeArrowheads="1"/>
          </p:cNvSpPr>
          <p:nvPr/>
        </p:nvSpPr>
        <p:spPr bwMode="auto">
          <a:xfrm flipH="1">
            <a:off x="3498850" y="2454275"/>
            <a:ext cx="476250" cy="1092200"/>
          </a:xfrm>
          <a:prstGeom prst="upArrow">
            <a:avLst>
              <a:gd name="adj1" fmla="val 50000"/>
              <a:gd name="adj2" fmla="val 57333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384300" y="3609975"/>
            <a:ext cx="2590800" cy="47625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FF0000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053" name="Rectangle 6"/>
          <p:cNvSpPr>
            <a:spLocks noChangeArrowheads="1"/>
          </p:cNvSpPr>
          <p:nvPr/>
        </p:nvSpPr>
        <p:spPr bwMode="auto">
          <a:xfrm>
            <a:off x="1447800" y="2695575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de-DE" altLang="de-DE" sz="1800" b="1">
                <a:solidFill>
                  <a:srgbClr val="FFFF00"/>
                </a:solidFill>
              </a:rPr>
              <a:t>I</a:t>
            </a:r>
          </a:p>
        </p:txBody>
      </p:sp>
      <p:sp>
        <p:nvSpPr>
          <p:cNvPr id="2054" name="Rectangle 7"/>
          <p:cNvSpPr>
            <a:spLocks noChangeArrowheads="1"/>
          </p:cNvSpPr>
          <p:nvPr/>
        </p:nvSpPr>
        <p:spPr bwMode="auto">
          <a:xfrm>
            <a:off x="3562350" y="2765919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de-DE" altLang="de-DE" sz="1800" b="1" dirty="0">
                <a:solidFill>
                  <a:srgbClr val="FFFF00"/>
                </a:solidFill>
              </a:rPr>
              <a:t>O</a:t>
            </a:r>
          </a:p>
        </p:txBody>
      </p:sp>
      <p:sp>
        <p:nvSpPr>
          <p:cNvPr id="2055" name="Rectangle 8"/>
          <p:cNvSpPr>
            <a:spLocks noChangeArrowheads="1"/>
          </p:cNvSpPr>
          <p:nvPr/>
        </p:nvSpPr>
        <p:spPr bwMode="auto">
          <a:xfrm>
            <a:off x="1006475" y="2079625"/>
            <a:ext cx="1282700" cy="35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de-DE" altLang="de-DE" sz="1700" b="1" dirty="0" smtClean="0"/>
              <a:t>READ</a:t>
            </a:r>
            <a:endParaRPr lang="de-DE" altLang="de-DE" sz="1700" b="1" dirty="0">
              <a:solidFill>
                <a:schemeClr val="tx1"/>
              </a:solidFill>
            </a:endParaRPr>
          </a:p>
        </p:txBody>
      </p:sp>
      <p:sp>
        <p:nvSpPr>
          <p:cNvPr id="2056" name="Rectangle 9"/>
          <p:cNvSpPr>
            <a:spLocks noChangeArrowheads="1"/>
          </p:cNvSpPr>
          <p:nvPr/>
        </p:nvSpPr>
        <p:spPr bwMode="auto">
          <a:xfrm>
            <a:off x="3033932" y="2079624"/>
            <a:ext cx="1397000" cy="35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de-DE" altLang="de-DE" sz="1700" b="1" dirty="0" smtClean="0">
                <a:solidFill>
                  <a:schemeClr val="tx1"/>
                </a:solidFill>
              </a:rPr>
              <a:t>WRITE</a:t>
            </a:r>
            <a:endParaRPr lang="de-DE" altLang="de-DE" sz="1700" b="1" dirty="0">
              <a:solidFill>
                <a:schemeClr val="tx1"/>
              </a:solidFill>
            </a:endParaRPr>
          </a:p>
        </p:txBody>
      </p:sp>
      <p:sp>
        <p:nvSpPr>
          <p:cNvPr id="2057" name="Rectangle 10"/>
          <p:cNvSpPr>
            <a:spLocks noChangeArrowheads="1"/>
          </p:cNvSpPr>
          <p:nvPr/>
        </p:nvSpPr>
        <p:spPr bwMode="auto">
          <a:xfrm>
            <a:off x="1329592" y="3660775"/>
            <a:ext cx="2711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de-DE" altLang="de-DE" sz="1700" b="1" dirty="0" smtClean="0">
                <a:solidFill>
                  <a:srgbClr val="FFFF00"/>
                </a:solidFill>
              </a:rPr>
              <a:t>DATA Processing</a:t>
            </a:r>
            <a:endParaRPr lang="de-DE" altLang="de-DE" sz="1700" b="1" dirty="0">
              <a:solidFill>
                <a:srgbClr val="FFFF00"/>
              </a:solidFill>
            </a:endParaRPr>
          </a:p>
        </p:txBody>
      </p:sp>
      <p:sp>
        <p:nvSpPr>
          <p:cNvPr id="2058" name="Freeform 11"/>
          <p:cNvSpPr>
            <a:spLocks/>
          </p:cNvSpPr>
          <p:nvPr/>
        </p:nvSpPr>
        <p:spPr bwMode="auto">
          <a:xfrm>
            <a:off x="768350" y="3844925"/>
            <a:ext cx="3817938" cy="941388"/>
          </a:xfrm>
          <a:custGeom>
            <a:avLst/>
            <a:gdLst>
              <a:gd name="T0" fmla="*/ 2147483647 w 2405"/>
              <a:gd name="T1" fmla="*/ 0 h 593"/>
              <a:gd name="T2" fmla="*/ 2147483647 w 2405"/>
              <a:gd name="T3" fmla="*/ 0 h 593"/>
              <a:gd name="T4" fmla="*/ 2147483647 w 2405"/>
              <a:gd name="T5" fmla="*/ 2147483647 h 593"/>
              <a:gd name="T6" fmla="*/ 0 w 2405"/>
              <a:gd name="T7" fmla="*/ 2147483647 h 593"/>
              <a:gd name="T8" fmla="*/ 0 w 2405"/>
              <a:gd name="T9" fmla="*/ 2147483647 h 593"/>
              <a:gd name="T10" fmla="*/ 2147483647 w 2405"/>
              <a:gd name="T11" fmla="*/ 2147483647 h 5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05" h="593">
                <a:moveTo>
                  <a:pt x="2020" y="0"/>
                </a:moveTo>
                <a:lnTo>
                  <a:pt x="2404" y="0"/>
                </a:lnTo>
                <a:lnTo>
                  <a:pt x="2404" y="592"/>
                </a:lnTo>
                <a:lnTo>
                  <a:pt x="0" y="592"/>
                </a:lnTo>
                <a:lnTo>
                  <a:pt x="0" y="16"/>
                </a:lnTo>
                <a:lnTo>
                  <a:pt x="384" y="1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9" name="Rectangle 12"/>
          <p:cNvSpPr>
            <a:spLocks noChangeArrowheads="1"/>
          </p:cNvSpPr>
          <p:nvPr/>
        </p:nvSpPr>
        <p:spPr bwMode="auto">
          <a:xfrm>
            <a:off x="1320800" y="5210175"/>
            <a:ext cx="2711450" cy="35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de-DE" altLang="de-DE" sz="1700" b="1" dirty="0" smtClean="0"/>
              <a:t>CYCLE TIME</a:t>
            </a:r>
            <a:endParaRPr lang="de-DE" altLang="de-DE" sz="1700" b="1" dirty="0">
              <a:solidFill>
                <a:schemeClr val="tx1"/>
              </a:solidFill>
            </a:endParaRPr>
          </a:p>
        </p:txBody>
      </p:sp>
      <p:sp>
        <p:nvSpPr>
          <p:cNvPr id="2060" name="Line 13"/>
          <p:cNvSpPr>
            <a:spLocks noChangeShapeType="1"/>
          </p:cNvSpPr>
          <p:nvPr/>
        </p:nvSpPr>
        <p:spPr bwMode="auto">
          <a:xfrm>
            <a:off x="1377950" y="4056063"/>
            <a:ext cx="0" cy="1503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061" name="Line 14"/>
          <p:cNvSpPr>
            <a:spLocks noChangeShapeType="1"/>
          </p:cNvSpPr>
          <p:nvPr/>
        </p:nvSpPr>
        <p:spPr bwMode="auto">
          <a:xfrm>
            <a:off x="3975100" y="4062413"/>
            <a:ext cx="0" cy="1509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062" name="Line 15"/>
          <p:cNvSpPr>
            <a:spLocks noChangeShapeType="1"/>
          </p:cNvSpPr>
          <p:nvPr/>
        </p:nvSpPr>
        <p:spPr bwMode="auto">
          <a:xfrm>
            <a:off x="1379538" y="5508625"/>
            <a:ext cx="2595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063" name="Rectangle 16"/>
          <p:cNvSpPr>
            <a:spLocks noChangeArrowheads="1"/>
          </p:cNvSpPr>
          <p:nvPr/>
        </p:nvSpPr>
        <p:spPr bwMode="auto">
          <a:xfrm>
            <a:off x="5238749" y="2208660"/>
            <a:ext cx="3465635" cy="877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sz="1700" dirty="0"/>
              <a:t>The time of one PLC cycle depends on the CPU and the length of the program.</a:t>
            </a:r>
          </a:p>
        </p:txBody>
      </p:sp>
      <p:sp>
        <p:nvSpPr>
          <p:cNvPr id="2064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smtClean="0">
                <a:solidFill>
                  <a:schemeClr val="tx1"/>
                </a:solidFill>
              </a:rPr>
              <a:t>PLC</a:t>
            </a:r>
            <a:r>
              <a:rPr lang="en-US" altLang="de-DE" b="1" dirty="0" smtClean="0">
                <a:solidFill>
                  <a:schemeClr val="tx1"/>
                </a:solidFill>
              </a:rPr>
              <a:t> cycle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568277" y="961852"/>
            <a:ext cx="487416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de-DE" sz="2200" dirty="0" smtClean="0"/>
              <a:t>Time </a:t>
            </a:r>
            <a:r>
              <a:rPr lang="de-DE" sz="2200" dirty="0" err="1" smtClean="0"/>
              <a:t>reaction</a:t>
            </a:r>
            <a:r>
              <a:rPr lang="de-DE" sz="2200" dirty="0" smtClean="0"/>
              <a:t> </a:t>
            </a:r>
            <a:r>
              <a:rPr lang="en-US" altLang="de-DE" sz="2200" dirty="0"/>
              <a:t>– </a:t>
            </a:r>
            <a:r>
              <a:rPr lang="en-US" altLang="de-DE" sz="2200" dirty="0" smtClean="0"/>
              <a:t>PLC cycle</a:t>
            </a:r>
            <a:endParaRPr lang="en-US" altLang="de-DE" sz="2200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u016299\Desktop\Knoten freigestell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454" y="2104571"/>
            <a:ext cx="4067996" cy="24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Application</a:t>
            </a:r>
            <a:endParaRPr lang="de-DE" sz="2200" dirty="0"/>
          </a:p>
        </p:txBody>
      </p:sp>
      <p:cxnSp>
        <p:nvCxnSpPr>
          <p:cNvPr id="12" name="Gekrümmte Verbindung 11"/>
          <p:cNvCxnSpPr/>
          <p:nvPr/>
        </p:nvCxnSpPr>
        <p:spPr bwMode="auto">
          <a:xfrm>
            <a:off x="5258371" y="3147887"/>
            <a:ext cx="556279" cy="549015"/>
          </a:xfrm>
          <a:prstGeom prst="curvedConnector3">
            <a:avLst/>
          </a:prstGeom>
          <a:ln>
            <a:solidFill>
              <a:srgbClr val="FF3300"/>
            </a:solidFill>
            <a:headEnd type="triangle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533960" y="953965"/>
            <a:ext cx="611187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Arial"/>
              </a:rPr>
              <a:t>Stand alone vs. networked controllers</a:t>
            </a:r>
            <a:endParaRPr lang="en-US" sz="2200" dirty="0">
              <a:latin typeface="Arial"/>
            </a:endParaRPr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505541" y="1602569"/>
            <a:ext cx="4085509" cy="1774508"/>
          </a:xfrm>
          <a:prstGeom prst="roundRect">
            <a:avLst>
              <a:gd name="adj" fmla="val 12032"/>
            </a:avLst>
          </a:prstGeom>
          <a:noFill/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85738" indent="-185738">
              <a:lnSpc>
                <a:spcPct val="150000"/>
              </a:lnSpc>
              <a:buFontTx/>
              <a:buChar char="•"/>
              <a:defRPr/>
            </a:pPr>
            <a:r>
              <a:rPr lang="de-DE" sz="1700" dirty="0" smtClean="0"/>
              <a:t>PLC </a:t>
            </a:r>
            <a:r>
              <a:rPr lang="de-DE" sz="1700" dirty="0" err="1" smtClean="0"/>
              <a:t>can</a:t>
            </a:r>
            <a:r>
              <a:rPr lang="de-DE" sz="1700" dirty="0" smtClean="0"/>
              <a:t> </a:t>
            </a:r>
            <a:r>
              <a:rPr lang="de-DE" sz="1700" dirty="0" err="1" smtClean="0"/>
              <a:t>control</a:t>
            </a:r>
            <a:r>
              <a:rPr lang="de-DE" sz="1700" dirty="0" smtClean="0"/>
              <a:t> </a:t>
            </a:r>
            <a:r>
              <a:rPr lang="de-DE" sz="1700" dirty="0" err="1" smtClean="0"/>
              <a:t>autonomous</a:t>
            </a:r>
            <a:r>
              <a:rPr lang="de-DE" sz="1700" dirty="0" smtClean="0"/>
              <a:t> </a:t>
            </a:r>
            <a:r>
              <a:rPr lang="de-DE" sz="1700" dirty="0" err="1" smtClean="0"/>
              <a:t>units</a:t>
            </a:r>
            <a:endParaRPr lang="de-DE" sz="1700" dirty="0"/>
          </a:p>
          <a:p>
            <a:pPr marL="185738" indent="-185738">
              <a:lnSpc>
                <a:spcPct val="150000"/>
              </a:lnSpc>
              <a:buFontTx/>
              <a:buChar char="•"/>
              <a:defRPr/>
            </a:pPr>
            <a:r>
              <a:rPr lang="en-US" sz="1700" dirty="0" smtClean="0"/>
              <a:t>Thanks to the networking features many PLC can be connected to create larger systems</a:t>
            </a:r>
            <a:endParaRPr lang="de-DE" sz="1700" dirty="0"/>
          </a:p>
        </p:txBody>
      </p:sp>
      <p:sp>
        <p:nvSpPr>
          <p:cNvPr id="10" name="Nach unten gekrümmter Pfeil 9"/>
          <p:cNvSpPr/>
          <p:nvPr/>
        </p:nvSpPr>
        <p:spPr bwMode="auto">
          <a:xfrm rot="16200000">
            <a:off x="5808134" y="3587646"/>
            <a:ext cx="1158636" cy="629875"/>
          </a:xfrm>
          <a:prstGeom prst="curvedDownArrow">
            <a:avLst>
              <a:gd name="adj1" fmla="val 19165"/>
              <a:gd name="adj2" fmla="val 46843"/>
              <a:gd name="adj3" fmla="val 49119"/>
            </a:avLst>
          </a:prstGeom>
          <a:solidFill>
            <a:srgbClr val="1D92E1"/>
          </a:solidFill>
          <a:ln>
            <a:noFill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740000">
            <a:off x="6819197" y="3379495"/>
            <a:ext cx="633413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ul1_Grundkurs_Allgemeines_neu design">
  <a:themeElements>
    <a:clrScheme name="WAGO 01">
      <a:dk1>
        <a:srgbClr val="191919"/>
      </a:dk1>
      <a:lt1>
        <a:srgbClr val="FFFFFF"/>
      </a:lt1>
      <a:dk2>
        <a:srgbClr val="191919"/>
      </a:dk2>
      <a:lt2>
        <a:srgbClr val="969696"/>
      </a:lt2>
      <a:accent1>
        <a:srgbClr val="58AB27"/>
      </a:accent1>
      <a:accent2>
        <a:srgbClr val="007CBF"/>
      </a:accent2>
      <a:accent3>
        <a:srgbClr val="7AB51D"/>
      </a:accent3>
      <a:accent4>
        <a:srgbClr val="0080C8"/>
      </a:accent4>
      <a:accent5>
        <a:srgbClr val="9C9D9D"/>
      </a:accent5>
      <a:accent6>
        <a:srgbClr val="004494"/>
      </a:accent6>
      <a:hlink>
        <a:srgbClr val="58AB27"/>
      </a:hlink>
      <a:folHlink>
        <a:srgbClr val="007CBF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58AB27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4F9B22"/>
        </a:accent6>
        <a:hlink>
          <a:srgbClr val="3D7ABE"/>
        </a:hlink>
        <a:folHlink>
          <a:srgbClr val="7DAE3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WAGO 01">
      <a:dk1>
        <a:srgbClr val="191919"/>
      </a:dk1>
      <a:lt1>
        <a:srgbClr val="FFFFFF"/>
      </a:lt1>
      <a:dk2>
        <a:srgbClr val="191919"/>
      </a:dk2>
      <a:lt2>
        <a:srgbClr val="969696"/>
      </a:lt2>
      <a:accent1>
        <a:srgbClr val="58AB27"/>
      </a:accent1>
      <a:accent2>
        <a:srgbClr val="007CBF"/>
      </a:accent2>
      <a:accent3>
        <a:srgbClr val="7AB51D"/>
      </a:accent3>
      <a:accent4>
        <a:srgbClr val="0080C8"/>
      </a:accent4>
      <a:accent5>
        <a:srgbClr val="9C9D9D"/>
      </a:accent5>
      <a:accent6>
        <a:srgbClr val="004494"/>
      </a:accent6>
      <a:hlink>
        <a:srgbClr val="58AB27"/>
      </a:hlink>
      <a:folHlink>
        <a:srgbClr val="007CBF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Modul1_Grundkurs_Allgemeines_neu design</Template>
  <TotalTime>0</TotalTime>
  <Words>590</Words>
  <Application>Microsoft Office PowerPoint</Application>
  <PresentationFormat>Bildschirmpräsentation (4:3)</PresentationFormat>
  <Paragraphs>145</Paragraphs>
  <Slides>10</Slides>
  <Notes>10</Notes>
  <HiddenSlides>1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2" baseType="lpstr">
      <vt:lpstr>Modul1_Grundkurs_Allgemeines_neu design</vt:lpstr>
      <vt:lpstr>Document</vt:lpstr>
      <vt:lpstr>PowerPoint-Präsentation</vt:lpstr>
      <vt:lpstr>General for controlling the WAGO-I/O-SYSTEM</vt:lpstr>
      <vt:lpstr>PowerPoint-Präsentation</vt:lpstr>
      <vt:lpstr>History</vt:lpstr>
      <vt:lpstr>IEC 61131-3 − The languages</vt:lpstr>
      <vt:lpstr>Configuration instead of programming</vt:lpstr>
      <vt:lpstr>Controllers</vt:lpstr>
      <vt:lpstr>PLC cycle</vt:lpstr>
      <vt:lpstr>Application</vt:lpstr>
      <vt:lpstr>Application</vt:lpstr>
    </vt:vector>
  </TitlesOfParts>
  <Company>Wago Kontakttechnik GmbH &amp; Co.KG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Hamann, Viktoria</dc:creator>
  <cp:lastModifiedBy>Hamann, Viktoria</cp:lastModifiedBy>
  <cp:revision>279</cp:revision>
  <cp:lastPrinted>2015-08-11T11:55:53Z</cp:lastPrinted>
  <dcterms:created xsi:type="dcterms:W3CDTF">2014-07-08T11:40:03Z</dcterms:created>
  <dcterms:modified xsi:type="dcterms:W3CDTF">2015-09-09T10:09:40Z</dcterms:modified>
</cp:coreProperties>
</file>