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5" r:id="rId2"/>
    <p:sldId id="303" r:id="rId3"/>
    <p:sldId id="321" r:id="rId4"/>
    <p:sldId id="325" r:id="rId5"/>
    <p:sldId id="318" r:id="rId6"/>
    <p:sldId id="306" r:id="rId7"/>
    <p:sldId id="305" r:id="rId8"/>
    <p:sldId id="304" r:id="rId9"/>
    <p:sldId id="311" r:id="rId10"/>
    <p:sldId id="307" r:id="rId11"/>
    <p:sldId id="326" r:id="rId12"/>
    <p:sldId id="317" r:id="rId13"/>
    <p:sldId id="313" r:id="rId14"/>
    <p:sldId id="319" r:id="rId15"/>
    <p:sldId id="330" r:id="rId16"/>
    <p:sldId id="336" r:id="rId17"/>
    <p:sldId id="337" r:id="rId18"/>
    <p:sldId id="339" r:id="rId19"/>
    <p:sldId id="294" r:id="rId20"/>
    <p:sldId id="289" r:id="rId21"/>
    <p:sldId id="341" r:id="rId22"/>
    <p:sldId id="342" r:id="rId23"/>
    <p:sldId id="340" r:id="rId24"/>
    <p:sldId id="310" r:id="rId25"/>
    <p:sldId id="334" r:id="rId26"/>
    <p:sldId id="333" r:id="rId27"/>
  </p:sldIdLst>
  <p:sldSz cx="9144000" cy="6858000" type="screen4x3"/>
  <p:notesSz cx="6724650" cy="96805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5FB331"/>
    <a:srgbClr val="FDAD6B"/>
    <a:srgbClr val="CCECFF"/>
    <a:srgbClr val="1D92E1"/>
    <a:srgbClr val="E3E3E3"/>
    <a:srgbClr val="FF00FF"/>
    <a:srgbClr val="6DFF09"/>
    <a:srgbClr val="7DAE35"/>
    <a:srgbClr val="9C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619" autoAdjust="0"/>
    <p:restoredTop sz="69841" autoAdjust="0"/>
  </p:normalViewPr>
  <p:slideViewPr>
    <p:cSldViewPr snapToGrid="0" showGuides="1">
      <p:cViewPr>
        <p:scale>
          <a:sx n="100" d="100"/>
          <a:sy n="100" d="100"/>
        </p:scale>
        <p:origin x="-1140" y="-288"/>
      </p:cViewPr>
      <p:guideLst>
        <p:guide orient="horz" pos="2161"/>
        <p:guide orient="horz" pos="439"/>
        <p:guide orient="horz" pos="3715"/>
        <p:guide orient="horz" pos="3544"/>
        <p:guide orient="horz" pos="1067"/>
        <p:guide orient="horz" pos="848"/>
        <p:guide orient="horz" pos="1244"/>
        <p:guide orient="horz" pos="3866"/>
        <p:guide pos="2881"/>
        <p:guide pos="2315"/>
        <p:guide pos="97"/>
        <p:guide pos="5659"/>
        <p:guide pos="3443"/>
        <p:guide pos="4552"/>
        <p:guide pos="1195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3084"/>
    </p:cViewPr>
  </p:sorterViewPr>
  <p:notesViewPr>
    <p:cSldViewPr snapToGrid="0" showGuides="1">
      <p:cViewPr>
        <p:scale>
          <a:sx n="130" d="100"/>
          <a:sy n="130" d="100"/>
        </p:scale>
        <p:origin x="-2154" y="48"/>
      </p:cViewPr>
      <p:guideLst>
        <p:guide orient="horz" pos="304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t" anchorCtr="0" compatLnSpc="1">
            <a:prstTxWarp prst="textNoShape">
              <a:avLst/>
            </a:prstTxWarp>
          </a:bodyPr>
          <a:lstStyle>
            <a:lvl1pPr defTabSz="894876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9808" y="0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t" anchorCtr="0" compatLnSpc="1">
            <a:prstTxWarp prst="textNoShape">
              <a:avLst/>
            </a:prstTxWarp>
          </a:bodyPr>
          <a:lstStyle>
            <a:lvl1pPr algn="r" defTabSz="894876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3783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b" anchorCtr="0" compatLnSpc="1">
            <a:prstTxWarp prst="textNoShape">
              <a:avLst/>
            </a:prstTxWarp>
          </a:bodyPr>
          <a:lstStyle>
            <a:lvl1pPr defTabSz="894876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9808" y="9193783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b" anchorCtr="0" compatLnSpc="1">
            <a:prstTxWarp prst="textNoShape">
              <a:avLst/>
            </a:prstTxWarp>
          </a:bodyPr>
          <a:lstStyle>
            <a:lvl1pPr algn="r" defTabSz="894876" eaLnBrk="1" hangingPunct="1">
              <a:defRPr sz="1200"/>
            </a:lvl1pPr>
          </a:lstStyle>
          <a:p>
            <a:fld id="{B0E73A38-75F7-4792-84E7-B042FF550B4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2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6125"/>
            <a:ext cx="4783138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839" y="4632980"/>
            <a:ext cx="4903650" cy="433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10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3 - </a:t>
            </a:r>
            <a:fld id="{D596A04B-ACB9-4AAE-868A-1FE9F3320A5A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561076" indent="-171450" algn="l" rtl="0" fontAlgn="base">
      <a:spcBef>
        <a:spcPct val="30000"/>
      </a:spcBef>
      <a:spcAft>
        <a:spcPct val="0"/>
      </a:spcAft>
      <a:buSzPct val="70000"/>
      <a:buFont typeface="Courier New" panose="02070309020205020404" pitchFamily="49" charset="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50702" indent="-171450" algn="l" rtl="0" fontAlgn="base">
      <a:spcBef>
        <a:spcPct val="30000"/>
      </a:spcBef>
      <a:spcAft>
        <a:spcPct val="0"/>
      </a:spcAft>
      <a:buSzPct val="70000"/>
      <a:buFont typeface="Symbol" panose="05050102010706020507" pitchFamily="18" charset="2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40328" indent="-171450" algn="l" rtl="0" fontAlgn="base">
      <a:spcBef>
        <a:spcPct val="30000"/>
      </a:spcBef>
      <a:spcAft>
        <a:spcPct val="0"/>
      </a:spcAft>
      <a:buFont typeface="Wingdings" panose="05000000000000000000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729953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˃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46125"/>
            <a:ext cx="4783138" cy="3586163"/>
          </a:xfrm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3 - </a:t>
            </a:r>
            <a:fld id="{D596A04B-ACB9-4AAE-868A-1FE9F3320A5A}" type="slidenum">
              <a:rPr lang="de-DE" smtClean="0"/>
              <a:pPr/>
              <a:t>1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10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95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48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12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26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13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752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14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7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15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11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16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480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4725" y="735013"/>
            <a:ext cx="4789488" cy="3590925"/>
          </a:xfrm>
          <a:ln/>
        </p:spPr>
      </p:sp>
      <p:sp>
        <p:nvSpPr>
          <p:cNvPr id="1236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3 - </a:t>
            </a:r>
            <a:fld id="{D596A04B-ACB9-4AAE-868A-1FE9F3320A5A}" type="slidenum">
              <a:rPr lang="de-DE" smtClean="0"/>
              <a:pPr/>
              <a:t>19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46125"/>
            <a:ext cx="4783138" cy="3586163"/>
          </a:xfrm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3 - </a:t>
            </a:r>
            <a:fld id="{D596A04B-ACB9-4AAE-868A-1FE9F3320A5A}" type="slidenum">
              <a:rPr lang="de-DE" smtClean="0"/>
              <a:pPr/>
              <a:t>20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21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83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54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22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835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23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835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24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547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25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4839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26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092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3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70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4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17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5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89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6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63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7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5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8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22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3 - </a:t>
            </a:r>
            <a:fld id="{D596A04B-ACB9-4AAE-868A-1FE9F3320A5A}" type="slidenum">
              <a:rPr lang="de-DE" smtClean="0"/>
              <a:pPr/>
              <a:t>9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6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4327844" y="3932288"/>
            <a:ext cx="2830853" cy="970672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 sz="1700" baseline="0"/>
            </a:lvl1pPr>
          </a:lstStyle>
          <a:p>
            <a:pPr lvl="0"/>
            <a:r>
              <a:rPr lang="de-DE" dirty="0" smtClean="0"/>
              <a:t>Text Arial 17 </a:t>
            </a:r>
            <a:r>
              <a:rPr lang="de-DE" dirty="0" err="1" smtClean="0"/>
              <a:t>pt</a:t>
            </a:r>
            <a:r>
              <a:rPr lang="de-DE" dirty="0" smtClean="0"/>
              <a:t> Title, Place, Name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95" y="2153172"/>
            <a:ext cx="5040000" cy="1705846"/>
          </a:xfrm>
          <a:prstGeom prst="rect">
            <a:avLst/>
          </a:prstGeom>
        </p:spPr>
      </p:pic>
      <p:pic>
        <p:nvPicPr>
          <p:cNvPr id="11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77108" y="6311527"/>
            <a:ext cx="7666891" cy="330200"/>
          </a:xfrm>
          <a:prstGeom prst="rect">
            <a:avLst/>
          </a:prstGeom>
        </p:spPr>
      </p:pic>
      <p:pic>
        <p:nvPicPr>
          <p:cNvPr id="12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4" y="6294833"/>
            <a:ext cx="1179758" cy="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3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590997" y="2454816"/>
            <a:ext cx="3959695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err="1" smtClean="0"/>
              <a:t>Thank</a:t>
            </a:r>
            <a:r>
              <a:rPr lang="de-DE" sz="3100" dirty="0" smtClean="0"/>
              <a:t> </a:t>
            </a:r>
            <a:r>
              <a:rPr lang="de-DE" sz="3100" dirty="0" err="1" smtClean="0"/>
              <a:t>you</a:t>
            </a:r>
            <a:r>
              <a:rPr lang="de-DE" sz="3100" dirty="0" smtClean="0"/>
              <a:t> </a:t>
            </a:r>
            <a:r>
              <a:rPr lang="de-DE" sz="3100" dirty="0" err="1" smtClean="0"/>
              <a:t>very</a:t>
            </a:r>
            <a:r>
              <a:rPr lang="de-DE" sz="3100" dirty="0" smtClean="0"/>
              <a:t> </a:t>
            </a:r>
            <a:r>
              <a:rPr lang="de-DE" sz="3100" dirty="0" err="1" smtClean="0"/>
              <a:t>much</a:t>
            </a:r>
            <a:endParaRPr lang="de-DE" sz="3100" dirty="0" smtClean="0"/>
          </a:p>
          <a:p>
            <a:pPr algn="ctr"/>
            <a:r>
              <a:rPr lang="de-DE" sz="3100" baseline="0" dirty="0" err="1" smtClean="0"/>
              <a:t>for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your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attention</a:t>
            </a:r>
            <a:r>
              <a:rPr lang="de-DE" sz="3100" baseline="0" dirty="0" smtClean="0"/>
              <a:t>!</a:t>
            </a:r>
            <a:endParaRPr lang="de-DE" sz="31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innov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1595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7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1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0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1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680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fre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1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3 -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89880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graph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09807" indent="-309807">
              <a:buSzPct val="110000"/>
              <a:buFont typeface="Arial" panose="020B0604020202020204" pitchFamily="34" charset="0"/>
              <a:buChar char="•"/>
              <a:defRPr sz="1700"/>
            </a:lvl1pPr>
            <a:lvl2pPr marL="669670" indent="-257045">
              <a:buSzPct val="60000"/>
              <a:buFont typeface="Courier New" panose="02070309020205020404" pitchFamily="49" charset="0"/>
              <a:buChar char="o"/>
              <a:defRPr sz="1700"/>
            </a:lvl2pPr>
            <a:lvl3pPr marL="1030885" indent="-205636">
              <a:buSzPct val="80000"/>
              <a:buFont typeface="Symbol" panose="05050102010706020507" pitchFamily="18" charset="2"/>
              <a:buChar char="-"/>
              <a:defRPr sz="1700"/>
            </a:lvl3pPr>
            <a:lvl4pPr marL="1443510" indent="-206989">
              <a:buSzPct val="70000"/>
              <a:buFont typeface="Wingdings" panose="05000000000000000000" pitchFamily="2" charset="2"/>
              <a:buChar char="§"/>
              <a:defRPr sz="1700"/>
            </a:lvl4pPr>
            <a:lvl5pPr marL="1853428" indent="-204283">
              <a:buSzPct val="70000"/>
              <a:buFont typeface="Arial" panose="020B0604020202020204" pitchFamily="34" charset="0"/>
              <a:buChar char="˃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3 -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99011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numer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>
              <a:buSzPct val="90000"/>
              <a:buFont typeface="+mj-lt"/>
              <a:buAutoNum type="romanUcPeriod"/>
              <a:defRPr sz="1700"/>
            </a:lvl1pPr>
            <a:lvl2pPr marL="755525" indent="-342900">
              <a:buSzPct val="90000"/>
              <a:buFont typeface="+mj-lt"/>
              <a:buAutoNum type="arabicPeriod"/>
              <a:defRPr sz="1700"/>
            </a:lvl2pPr>
            <a:lvl3pPr marL="1168149" indent="-342900">
              <a:buSzPct val="90000"/>
              <a:buFont typeface="+mj-lt"/>
              <a:buAutoNum type="alphaLcPeriod"/>
              <a:defRPr sz="1700"/>
            </a:lvl3pPr>
            <a:lvl4pPr marL="1579421" indent="-342900">
              <a:buSzPct val="90000"/>
              <a:buFont typeface="+mj-lt"/>
              <a:buAutoNum type="arabicParenBoth"/>
              <a:defRPr sz="1700"/>
            </a:lvl4pPr>
            <a:lvl5pPr marL="1992045" indent="-342900">
              <a:buSzPct val="90000"/>
              <a:buFont typeface="+mj-lt"/>
              <a:buAutoNum type="alphaLcParenR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161782" y="6622176"/>
            <a:ext cx="7200967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7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7511"/>
            <a:ext cx="9144000" cy="2698751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3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43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029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075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7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8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21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104" y="1259059"/>
            <a:ext cx="2369864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4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07330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7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1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64403" y="1259059"/>
            <a:ext cx="5193418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7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2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3 -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60976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man 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335859" y="2454816"/>
            <a:ext cx="4469963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smtClean="0"/>
              <a:t>Vielen Dank</a:t>
            </a:r>
          </a:p>
          <a:p>
            <a:pPr algn="ctr"/>
            <a:r>
              <a:rPr lang="de-DE" sz="3100" dirty="0" smtClean="0"/>
              <a:t>für</a:t>
            </a:r>
            <a:r>
              <a:rPr lang="de-DE" sz="3100" baseline="0" dirty="0" smtClean="0"/>
              <a:t> Ihre Aufmerksamkeit!</a:t>
            </a:r>
            <a:endParaRPr lang="de-DE" sz="3100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315346" y="6618469"/>
            <a:ext cx="2895600" cy="179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91919"/>
                </a:solidFill>
              </a:defRPr>
            </a:lvl1pPr>
          </a:lstStyle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8" r:id="rId2"/>
    <p:sldLayoutId id="2147483653" r:id="rId3"/>
    <p:sldLayoutId id="2147483689" r:id="rId4"/>
    <p:sldLayoutId id="2147483676" r:id="rId5"/>
    <p:sldLayoutId id="2147483685" r:id="rId6"/>
    <p:sldLayoutId id="2147483681" r:id="rId7"/>
    <p:sldLayoutId id="2147483664" r:id="rId8"/>
    <p:sldLayoutId id="2147483686" r:id="rId9"/>
    <p:sldLayoutId id="2147483687" r:id="rId10"/>
    <p:sldLayoutId id="2147483669" r:id="rId11"/>
    <p:sldLayoutId id="2147483690" r:id="rId12"/>
    <p:sldLayoutId id="2147483691" r:id="rId13"/>
    <p:sldLayoutId id="2147483692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389626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779252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1168878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1558503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309807" indent="-309807" algn="l" defTabSz="825249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670" indent="-257045" algn="l" defTabSz="82524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30885" indent="-205636" algn="l" defTabSz="825249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43510" indent="-206989" algn="l" defTabSz="825249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3428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3054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32680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22306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11932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55" name="Picture 11" descr="WAGO_Software_To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>
            <a:fillRect/>
          </a:stretch>
        </p:blipFill>
        <p:spPr bwMode="auto">
          <a:xfrm>
            <a:off x="6381964" y="1612900"/>
            <a:ext cx="2761761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2546" name="Rectangle 2"/>
          <p:cNvSpPr>
            <a:spLocks noChangeArrowheads="1"/>
          </p:cNvSpPr>
          <p:nvPr/>
        </p:nvSpPr>
        <p:spPr bwMode="auto">
          <a:xfrm>
            <a:off x="304800" y="6553200"/>
            <a:ext cx="381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8" name="Rectangle 4"/>
          <p:cNvSpPr>
            <a:spLocks noGrp="1" noChangeArrowheads="1"/>
          </p:cNvSpPr>
          <p:nvPr>
            <p:ph type="title"/>
          </p:nvPr>
        </p:nvSpPr>
        <p:spPr>
          <a:xfrm>
            <a:off x="617177" y="434992"/>
            <a:ext cx="8452800" cy="453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200" b="1" dirty="0">
                <a:solidFill>
                  <a:schemeClr val="tx1"/>
                </a:solidFill>
              </a:rPr>
              <a:t>Software, Tools &amp; </a:t>
            </a:r>
            <a:r>
              <a:rPr lang="en-US" sz="2200" b="1" dirty="0" smtClean="0">
                <a:solidFill>
                  <a:schemeClr val="tx1"/>
                </a:solidFill>
              </a:rPr>
              <a:t>Docs </a:t>
            </a:r>
            <a:r>
              <a:rPr lang="de-DE" sz="2200" b="1" dirty="0" smtClean="0"/>
              <a:t>WAGO</a:t>
            </a:r>
            <a:r>
              <a:rPr lang="de-DE" sz="2200" b="1" dirty="0" smtClean="0">
                <a:solidFill>
                  <a:srgbClr val="0070C0"/>
                </a:solidFill>
              </a:rPr>
              <a:t>-</a:t>
            </a:r>
            <a:r>
              <a:rPr lang="de-DE" sz="2200" b="1" dirty="0" smtClean="0">
                <a:solidFill>
                  <a:srgbClr val="92D050"/>
                </a:solidFill>
              </a:rPr>
              <a:t>I</a:t>
            </a:r>
            <a:r>
              <a:rPr lang="de-DE" sz="2200" b="1" dirty="0" smtClean="0">
                <a:solidFill>
                  <a:srgbClr val="0070C0"/>
                </a:solidFill>
              </a:rPr>
              <a:t>/</a:t>
            </a:r>
            <a:r>
              <a:rPr lang="de-DE" sz="2200" b="1" dirty="0" smtClean="0">
                <a:solidFill>
                  <a:srgbClr val="92D050"/>
                </a:solidFill>
              </a:rPr>
              <a:t>O</a:t>
            </a:r>
            <a:r>
              <a:rPr lang="de-DE" sz="2200" b="1" dirty="0" smtClean="0">
                <a:solidFill>
                  <a:srgbClr val="0070C0"/>
                </a:solidFill>
              </a:rPr>
              <a:t>-</a:t>
            </a:r>
            <a:r>
              <a:rPr lang="de-DE" sz="2200" b="1" dirty="0" smtClean="0"/>
              <a:t>SYSTEM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71450" y="277813"/>
            <a:ext cx="1669073" cy="1708150"/>
          </a:xfrm>
          <a:prstGeom prst="ellipse">
            <a:avLst/>
          </a:prstGeom>
          <a:noFill/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8800" dirty="0">
                <a:solidFill>
                  <a:schemeClr val="accent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535723" y="1879803"/>
            <a:ext cx="4311241" cy="309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55600" indent="-355600" algn="l">
              <a:defRPr>
                <a:solidFill>
                  <a:schemeClr val="tx1"/>
                </a:solidFill>
                <a:latin typeface="Arial" charset="0"/>
              </a:defRPr>
            </a:lvl1pPr>
            <a:lvl2pPr marL="6238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0000"/>
              </a:lnSpc>
            </a:pPr>
            <a:endParaRPr lang="it-IT" sz="2200" dirty="0" smtClean="0"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de-DE" sz="2200" b="1" i="1" dirty="0" err="1" smtClean="0"/>
              <a:t>e!</a:t>
            </a:r>
            <a:r>
              <a:rPr lang="de-DE" sz="2200" i="1" dirty="0" err="1" smtClean="0"/>
              <a:t>COCKPIT</a:t>
            </a:r>
            <a:r>
              <a:rPr lang="de-DE" sz="2200" i="1" dirty="0" smtClean="0"/>
              <a:t> </a:t>
            </a:r>
            <a:r>
              <a:rPr lang="de-DE" sz="2200" dirty="0" err="1" smtClean="0"/>
              <a:t>functionality</a:t>
            </a:r>
            <a:endParaRPr lang="de-DE" sz="2200" dirty="0" smtClean="0"/>
          </a:p>
          <a:p>
            <a:pPr marL="0" indent="0">
              <a:lnSpc>
                <a:spcPct val="80000"/>
              </a:lnSpc>
            </a:pPr>
            <a:r>
              <a:rPr lang="it-IT" sz="2200" dirty="0" smtClean="0"/>
              <a:t> </a:t>
            </a:r>
            <a:endParaRPr lang="it-IT" sz="2200" dirty="0"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de-DE" sz="2200" dirty="0" smtClean="0"/>
              <a:t>Create a </a:t>
            </a:r>
            <a:r>
              <a:rPr lang="de-DE" sz="2200" dirty="0" err="1" smtClean="0"/>
              <a:t>project</a:t>
            </a:r>
            <a:endParaRPr lang="de-DE" sz="2200" i="1" dirty="0" smtClean="0"/>
          </a:p>
          <a:p>
            <a:pPr>
              <a:lnSpc>
                <a:spcPct val="80000"/>
              </a:lnSpc>
              <a:buBlip>
                <a:blip r:embed="rId4"/>
              </a:buBlip>
            </a:pPr>
            <a:endParaRPr lang="de-DE" sz="2200" dirty="0"/>
          </a:p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de-DE" sz="2200" dirty="0" smtClean="0"/>
              <a:t>Software </a:t>
            </a:r>
            <a:r>
              <a:rPr lang="de-DE" sz="2200" dirty="0" err="1"/>
              <a:t>o</a:t>
            </a:r>
            <a:r>
              <a:rPr lang="de-DE" sz="2200" dirty="0" err="1" smtClean="0"/>
              <a:t>verview</a:t>
            </a:r>
            <a:endParaRPr lang="de-DE" sz="2200" dirty="0" smtClean="0"/>
          </a:p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endParaRPr lang="de-DE" sz="2200" dirty="0"/>
          </a:p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sz="2200" dirty="0"/>
              <a:t>C</a:t>
            </a:r>
            <a:r>
              <a:rPr lang="en-US" sz="2200" dirty="0" smtClean="0"/>
              <a:t>onfiguration</a:t>
            </a:r>
          </a:p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endParaRPr lang="en-US" sz="2200" dirty="0" smtClean="0"/>
          </a:p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sz="2200" dirty="0" smtClean="0"/>
              <a:t>I/O-CHECK</a:t>
            </a:r>
          </a:p>
          <a:p>
            <a:pPr marL="0" indent="0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53142" r="65149" b="19637"/>
          <a:stretch/>
        </p:blipFill>
        <p:spPr bwMode="auto">
          <a:xfrm>
            <a:off x="154213" y="2487320"/>
            <a:ext cx="3360512" cy="2033097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81"/>
          <a:stretch/>
        </p:blipFill>
        <p:spPr bwMode="auto">
          <a:xfrm>
            <a:off x="3672699" y="1455317"/>
            <a:ext cx="4816469" cy="4097101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737886" y="5914114"/>
            <a:ext cx="433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 smtClean="0"/>
              <a:t>device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detected</a:t>
            </a:r>
            <a:endParaRPr lang="de-DE" sz="1400" dirty="0"/>
          </a:p>
        </p:txBody>
      </p:sp>
      <p:sp>
        <p:nvSpPr>
          <p:cNvPr id="21" name="Rectangle 6"/>
          <p:cNvSpPr txBox="1">
            <a:spLocks noChangeArrowheads="1"/>
          </p:cNvSpPr>
          <p:nvPr/>
        </p:nvSpPr>
        <p:spPr bwMode="auto">
          <a:xfrm>
            <a:off x="468350" y="937221"/>
            <a:ext cx="6408699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209675" indent="-241300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93863" indent="-242888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200" dirty="0" smtClean="0"/>
              <a:t>Scanning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devices</a:t>
            </a:r>
            <a:endParaRPr lang="de-DE" sz="2200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39847" y="5630850"/>
            <a:ext cx="433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Configured and scanned device agree</a:t>
            </a:r>
            <a:endParaRPr lang="de-DE" sz="1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254073" y="5683625"/>
            <a:ext cx="446862" cy="190500"/>
            <a:chOff x="209550" y="5736029"/>
            <a:chExt cx="446862" cy="190500"/>
          </a:xfrm>
        </p:grpSpPr>
        <p:sp>
          <p:nvSpPr>
            <p:cNvPr id="5" name="Richtungspfeil 4"/>
            <p:cNvSpPr/>
            <p:nvPr/>
          </p:nvSpPr>
          <p:spPr bwMode="auto">
            <a:xfrm rot="10800000">
              <a:off x="209550" y="5736029"/>
              <a:ext cx="446862" cy="190500"/>
            </a:xfrm>
            <a:prstGeom prst="homePlate">
              <a:avLst/>
            </a:prstGeom>
            <a:solidFill>
              <a:srgbClr val="5FB331"/>
            </a:solidFill>
            <a:ln w="19050" cap="flat" cmpd="sng" algn="ctr">
              <a:solidFill>
                <a:srgbClr val="5FB3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373237" y="5762029"/>
              <a:ext cx="136800" cy="136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54074" y="5966889"/>
            <a:ext cx="446862" cy="190500"/>
            <a:chOff x="209551" y="6028818"/>
            <a:chExt cx="446862" cy="190500"/>
          </a:xfrm>
        </p:grpSpPr>
        <p:sp>
          <p:nvSpPr>
            <p:cNvPr id="14" name="Richtungspfeil 13"/>
            <p:cNvSpPr/>
            <p:nvPr/>
          </p:nvSpPr>
          <p:spPr bwMode="auto">
            <a:xfrm rot="10800000">
              <a:off x="209551" y="6028818"/>
              <a:ext cx="446862" cy="190500"/>
            </a:xfrm>
            <a:prstGeom prst="homePlate">
              <a:avLst/>
            </a:prstGeom>
            <a:solidFill>
              <a:srgbClr val="1D92E1"/>
            </a:solidFill>
            <a:ln w="19050" cap="flat" cmpd="sng" algn="ctr">
              <a:solidFill>
                <a:srgbClr val="1D92E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73256" y="6059371"/>
              <a:ext cx="136800" cy="136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346522" y="434992"/>
            <a:ext cx="8452800" cy="453600"/>
          </a:xfrm>
        </p:spPr>
        <p:txBody>
          <a:bodyPr/>
          <a:lstStyle/>
          <a:p>
            <a:r>
              <a:rPr lang="de-DE" dirty="0" smtClean="0"/>
              <a:t>Online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099069" y="4709333"/>
            <a:ext cx="115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Two</a:t>
            </a:r>
            <a:r>
              <a:rPr lang="de-DE" sz="1400" dirty="0" smtClean="0"/>
              <a:t> </a:t>
            </a:r>
            <a:r>
              <a:rPr lang="de-DE" sz="1400" dirty="0" err="1" smtClean="0"/>
              <a:t>options</a:t>
            </a:r>
            <a:endParaRPr lang="de-DE" sz="1400" dirty="0"/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344402" y="3855083"/>
            <a:ext cx="2494048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4401" y="3507074"/>
            <a:ext cx="2494049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1364138" y="4171448"/>
            <a:ext cx="288362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6231413" y="2724150"/>
            <a:ext cx="288362" cy="35767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672699" y="1713998"/>
            <a:ext cx="288362" cy="40055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6732867" y="5210174"/>
            <a:ext cx="706157" cy="2147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23" y="1890712"/>
            <a:ext cx="504825" cy="447675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20" y="2970949"/>
            <a:ext cx="504825" cy="44767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75" y="5452693"/>
            <a:ext cx="504825" cy="447675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34" y="4312434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7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 bwMode="auto">
          <a:xfrm>
            <a:off x="4855789" y="2657478"/>
            <a:ext cx="37147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760289" y="1781178"/>
            <a:ext cx="37147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6"/>
          <p:cNvSpPr txBox="1">
            <a:spLocks noChangeArrowheads="1"/>
          </p:cNvSpPr>
          <p:nvPr/>
        </p:nvSpPr>
        <p:spPr bwMode="auto">
          <a:xfrm>
            <a:off x="468350" y="937221"/>
            <a:ext cx="6408699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209675" indent="-241300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93863" indent="-242888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200" dirty="0" err="1" smtClean="0"/>
              <a:t>Configuration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controllers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modules</a:t>
            </a:r>
            <a:endParaRPr lang="de-DE" sz="22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567" y="1585678"/>
            <a:ext cx="5765916" cy="242655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"/>
          <a:stretch/>
        </p:blipFill>
        <p:spPr bwMode="auto">
          <a:xfrm>
            <a:off x="1479567" y="4223263"/>
            <a:ext cx="5765916" cy="1447157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245483" y="2293404"/>
            <a:ext cx="173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Graphical</a:t>
            </a:r>
            <a:r>
              <a:rPr lang="de-DE" sz="1400" dirty="0" smtClean="0"/>
              <a:t> </a:t>
            </a:r>
            <a:r>
              <a:rPr lang="de-DE" sz="1400" dirty="0" err="1" smtClean="0"/>
              <a:t>view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7245484" y="4792954"/>
            <a:ext cx="1527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Table </a:t>
            </a:r>
            <a:r>
              <a:rPr lang="de-DE" sz="1400" dirty="0" err="1" smtClean="0"/>
              <a:t>view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68493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27" b="18438"/>
          <a:stretch/>
        </p:blipFill>
        <p:spPr>
          <a:xfrm>
            <a:off x="895350" y="1632425"/>
            <a:ext cx="6877050" cy="4465764"/>
          </a:xfrm>
          <a:ln>
            <a:solidFill>
              <a:srgbClr val="DDDDDD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6725" y="942975"/>
            <a:ext cx="75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Insert </a:t>
            </a:r>
            <a:r>
              <a:rPr lang="de-DE" sz="2200" dirty="0" err="1"/>
              <a:t>devices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</a:t>
            </a:r>
            <a:r>
              <a:rPr lang="de-DE" sz="2200" dirty="0" err="1"/>
              <a:t>catalog</a:t>
            </a:r>
            <a:endParaRPr lang="de-DE" sz="2200" dirty="0"/>
          </a:p>
        </p:txBody>
      </p:sp>
      <p:cxnSp>
        <p:nvCxnSpPr>
          <p:cNvPr id="11" name="Gerade Verbindung mit Pfeil 10"/>
          <p:cNvCxnSpPr/>
          <p:nvPr/>
        </p:nvCxnSpPr>
        <p:spPr bwMode="auto">
          <a:xfrm>
            <a:off x="3409950" y="4391025"/>
            <a:ext cx="173355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bgerundetes Rechteck 7"/>
          <p:cNvSpPr/>
          <p:nvPr/>
        </p:nvSpPr>
        <p:spPr bwMode="auto">
          <a:xfrm>
            <a:off x="5153025" y="4242098"/>
            <a:ext cx="2457450" cy="29180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144623" y="4036021"/>
            <a:ext cx="1265327" cy="156467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97" y="4481512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1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456" y="1962798"/>
            <a:ext cx="2277412" cy="4206167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8000" y="936000"/>
            <a:ext cx="5886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option: Set the commun</a:t>
            </a:r>
            <a:r>
              <a:rPr lang="en-US" sz="2200" dirty="0"/>
              <a:t>i</a:t>
            </a:r>
            <a:r>
              <a:rPr lang="en-US" sz="2200" dirty="0" smtClean="0"/>
              <a:t>cation parameters </a:t>
            </a:r>
            <a:endParaRPr lang="de-DE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0049" y="2486025"/>
            <a:ext cx="4486275" cy="364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33849" y="1562099"/>
            <a:ext cx="501015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If Communication parameters are set correctly, you can read controller settings via Ethernet Settings</a:t>
            </a:r>
            <a:endParaRPr lang="de-DE" sz="1700" dirty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49422" y="2626321"/>
            <a:ext cx="886921" cy="21772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1258797" y="3171825"/>
            <a:ext cx="2087071" cy="3662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19" y="3618206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5"/>
          </p:nvPr>
        </p:nvSpPr>
        <p:spPr>
          <a:xfrm>
            <a:off x="551981" y="1231429"/>
            <a:ext cx="7982885" cy="453599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Menu =&gt;</a:t>
            </a:r>
            <a:r>
              <a:rPr lang="de-DE" dirty="0"/>
              <a:t>D</a:t>
            </a:r>
            <a:r>
              <a:rPr lang="de-DE" dirty="0" smtClean="0"/>
              <a:t>evice =&gt;</a:t>
            </a:r>
            <a:r>
              <a:rPr lang="de-DE" dirty="0" err="1" smtClean="0"/>
              <a:t>Addressing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onfiguration</a:t>
            </a:r>
            <a:r>
              <a:rPr lang="de-DE" dirty="0" smtClean="0"/>
              <a:t>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6724" y="933450"/>
            <a:ext cx="6410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2nd </a:t>
            </a:r>
            <a:r>
              <a:rPr lang="de-DE" sz="2200" dirty="0" err="1" smtClean="0"/>
              <a:t>option</a:t>
            </a:r>
            <a:r>
              <a:rPr lang="de-DE" sz="2200" dirty="0" smtClean="0"/>
              <a:t>: Set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</a:t>
            </a:r>
            <a:r>
              <a:rPr lang="de-DE" sz="2200" dirty="0" err="1" smtClean="0"/>
              <a:t>ommunication</a:t>
            </a:r>
            <a:r>
              <a:rPr lang="de-DE" sz="2200" dirty="0" smtClean="0"/>
              <a:t> </a:t>
            </a:r>
            <a:r>
              <a:rPr lang="de-DE" sz="2200" dirty="0" err="1" smtClean="0"/>
              <a:t>parameters</a:t>
            </a:r>
            <a:endParaRPr lang="de-DE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70" b="26360"/>
          <a:stretch/>
        </p:blipFill>
        <p:spPr bwMode="auto">
          <a:xfrm>
            <a:off x="904875" y="2209800"/>
            <a:ext cx="5267325" cy="2476500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1" b="67066"/>
          <a:stretch/>
        </p:blipFill>
        <p:spPr bwMode="auto">
          <a:xfrm>
            <a:off x="5257676" y="4148138"/>
            <a:ext cx="3238624" cy="170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bgerundetes Rechteck 10"/>
          <p:cNvSpPr/>
          <p:nvPr/>
        </p:nvSpPr>
        <p:spPr bwMode="auto">
          <a:xfrm>
            <a:off x="1925547" y="2483446"/>
            <a:ext cx="341403" cy="3740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7183348" y="4446885"/>
            <a:ext cx="1265327" cy="31561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11" y="4890237"/>
            <a:ext cx="504825" cy="44767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72" y="2706459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1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 bwMode="auto">
          <a:xfrm>
            <a:off x="202483" y="1826299"/>
            <a:ext cx="8208092" cy="3855363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6725" y="942975"/>
            <a:ext cx="75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Insert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modules</a:t>
            </a:r>
            <a:r>
              <a:rPr lang="de-DE" sz="2200" dirty="0" smtClean="0"/>
              <a:t> </a:t>
            </a:r>
            <a:r>
              <a:rPr lang="de-DE" sz="2200" dirty="0" err="1" smtClean="0"/>
              <a:t>from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product</a:t>
            </a:r>
            <a:r>
              <a:rPr lang="de-DE" sz="2200" dirty="0" smtClean="0"/>
              <a:t> </a:t>
            </a:r>
            <a:r>
              <a:rPr lang="de-DE" sz="2200" dirty="0" err="1" smtClean="0"/>
              <a:t>catalog</a:t>
            </a:r>
            <a:endParaRPr lang="de-DE" sz="2200" dirty="0"/>
          </a:p>
        </p:txBody>
      </p:sp>
      <p:cxnSp>
        <p:nvCxnSpPr>
          <p:cNvPr id="6" name="Gerade Verbindung 5"/>
          <p:cNvCxnSpPr>
            <a:stCxn id="7" idx="1"/>
          </p:cNvCxnSpPr>
          <p:nvPr/>
        </p:nvCxnSpPr>
        <p:spPr bwMode="auto">
          <a:xfrm flipH="1" flipV="1">
            <a:off x="4657725" y="4046249"/>
            <a:ext cx="1323975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bgerundetes Rechteck 6"/>
          <p:cNvSpPr/>
          <p:nvPr/>
        </p:nvSpPr>
        <p:spPr bwMode="auto">
          <a:xfrm>
            <a:off x="5981700" y="3911024"/>
            <a:ext cx="2200275" cy="27045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269584" y="2484577"/>
            <a:ext cx="388141" cy="307802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4" y="4152900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9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Offline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 bwMode="auto">
          <a:xfrm>
            <a:off x="4855789" y="2657478"/>
            <a:ext cx="37147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760289" y="1781178"/>
            <a:ext cx="371475" cy="419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6"/>
          <p:cNvSpPr txBox="1">
            <a:spLocks noChangeArrowheads="1"/>
          </p:cNvSpPr>
          <p:nvPr/>
        </p:nvSpPr>
        <p:spPr bwMode="auto">
          <a:xfrm>
            <a:off x="468350" y="937221"/>
            <a:ext cx="6408699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209675" indent="-241300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93863" indent="-242888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200" dirty="0" err="1" smtClean="0"/>
              <a:t>Configuration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controllers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modules</a:t>
            </a:r>
            <a:endParaRPr lang="de-DE" sz="22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441" y="1341739"/>
            <a:ext cx="5875151" cy="242655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441" y="3913319"/>
            <a:ext cx="5134258" cy="2374823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407408" y="2293404"/>
            <a:ext cx="173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Graphical</a:t>
            </a:r>
            <a:r>
              <a:rPr lang="de-DE" sz="1400" dirty="0" smtClean="0"/>
              <a:t> </a:t>
            </a:r>
            <a:r>
              <a:rPr lang="de-DE" sz="1400" dirty="0" err="1" smtClean="0"/>
              <a:t>view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77049" y="4792953"/>
            <a:ext cx="1527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Table </a:t>
            </a:r>
            <a:r>
              <a:rPr lang="de-DE" sz="1400" dirty="0" err="1" smtClean="0"/>
              <a:t>view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4383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marL="342900" indent="-342900">
              <a:lnSpc>
                <a:spcPct val="125000"/>
              </a:lnSpc>
              <a:spcAft>
                <a:spcPct val="50000"/>
              </a:spcAft>
            </a:pPr>
            <a:r>
              <a:rPr lang="de-DE" dirty="0" err="1" smtClean="0"/>
              <a:t>Configure</a:t>
            </a:r>
            <a:r>
              <a:rPr lang="de-DE" dirty="0" smtClean="0"/>
              <a:t> variables</a:t>
            </a:r>
            <a:endParaRPr lang="de-DE" altLang="en-US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24" b="30922"/>
          <a:stretch/>
        </p:blipFill>
        <p:spPr bwMode="auto">
          <a:xfrm>
            <a:off x="1559817" y="1748685"/>
            <a:ext cx="6080809" cy="4055656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bgerundetes Rechteck 11"/>
          <p:cNvSpPr/>
          <p:nvPr/>
        </p:nvSpPr>
        <p:spPr bwMode="auto">
          <a:xfrm>
            <a:off x="4628796" y="2219325"/>
            <a:ext cx="535953" cy="70523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6323" y="1052899"/>
            <a:ext cx="6685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After </a:t>
            </a:r>
            <a:r>
              <a:rPr lang="de-DE" sz="1700" dirty="0"/>
              <a:t>S</a:t>
            </a:r>
            <a:r>
              <a:rPr lang="de-DE" sz="1700" dirty="0" smtClean="0"/>
              <a:t>can </a:t>
            </a:r>
            <a:r>
              <a:rPr lang="de-DE" sz="1700" dirty="0" err="1" smtClean="0"/>
              <a:t>devices</a:t>
            </a:r>
            <a:r>
              <a:rPr lang="de-DE" sz="1700" dirty="0" smtClean="0"/>
              <a:t> =&gt; </a:t>
            </a:r>
            <a:r>
              <a:rPr lang="de-DE" sz="1700" dirty="0"/>
              <a:t>S</a:t>
            </a:r>
            <a:r>
              <a:rPr lang="de-DE" sz="1700" dirty="0" smtClean="0"/>
              <a:t>can </a:t>
            </a:r>
            <a:r>
              <a:rPr lang="de-DE" sz="1700" dirty="0" err="1" smtClean="0"/>
              <a:t>modules</a:t>
            </a:r>
            <a:endParaRPr lang="de-DE" sz="17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13" y="2911046"/>
            <a:ext cx="504825" cy="4476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13" y="5231866"/>
            <a:ext cx="557213" cy="523875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 bwMode="auto">
          <a:xfrm>
            <a:off x="4872947" y="4095750"/>
            <a:ext cx="1572418" cy="154213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38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6522" y="434992"/>
            <a:ext cx="8452800" cy="453600"/>
          </a:xfrm>
          <a:noFill/>
          <a:ln/>
        </p:spPr>
        <p:txBody>
          <a:bodyPr/>
          <a:lstStyle/>
          <a:p>
            <a:pPr marL="342900" indent="-342900">
              <a:lnSpc>
                <a:spcPct val="125000"/>
              </a:lnSpc>
              <a:spcAft>
                <a:spcPct val="50000"/>
              </a:spcAft>
            </a:pPr>
            <a:r>
              <a:rPr lang="de-DE" dirty="0" err="1" smtClean="0"/>
              <a:t>Configure</a:t>
            </a:r>
            <a:r>
              <a:rPr lang="de-DE" dirty="0" smtClean="0"/>
              <a:t> variables</a:t>
            </a:r>
            <a:endParaRPr lang="de-DE" altLang="en-US" dirty="0">
              <a:solidFill>
                <a:srgbClr val="000000"/>
              </a:solidFill>
            </a:endParaRPr>
          </a:p>
        </p:txBody>
      </p:sp>
      <p:pic>
        <p:nvPicPr>
          <p:cNvPr id="3076" name="Picture 4" descr="E:\English screenshots\Ausgänge aufklapp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t="302" r="472" b="-302"/>
          <a:stretch/>
        </p:blipFill>
        <p:spPr bwMode="auto">
          <a:xfrm>
            <a:off x="1019175" y="1062038"/>
            <a:ext cx="7172325" cy="4733925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9"/>
          <p:cNvSpPr/>
          <p:nvPr/>
        </p:nvSpPr>
        <p:spPr bwMode="auto">
          <a:xfrm>
            <a:off x="1083798" y="5476875"/>
            <a:ext cx="229626" cy="2571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7867650" y="4823123"/>
            <a:ext cx="400050" cy="3740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6867525" y="4657725"/>
            <a:ext cx="0" cy="495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5665323" y="1876425"/>
            <a:ext cx="535452" cy="28575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534150" y="515957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</a:t>
            </a:r>
            <a:r>
              <a:rPr lang="de-DE" sz="1400" dirty="0" err="1" smtClean="0"/>
              <a:t>lide</a:t>
            </a:r>
            <a:r>
              <a:rPr lang="de-DE" sz="1400" dirty="0" smtClean="0"/>
              <a:t> </a:t>
            </a:r>
            <a:r>
              <a:rPr lang="de-DE" sz="1400" dirty="0" err="1" smtClean="0"/>
              <a:t>upwards</a:t>
            </a:r>
            <a:endParaRPr lang="de-DE" sz="1400" dirty="0"/>
          </a:p>
        </p:txBody>
      </p:sp>
      <p:sp>
        <p:nvSpPr>
          <p:cNvPr id="13" name="Ellipse 12"/>
          <p:cNvSpPr/>
          <p:nvPr/>
        </p:nvSpPr>
        <p:spPr bwMode="auto">
          <a:xfrm>
            <a:off x="6848475" y="5153025"/>
            <a:ext cx="45719" cy="45719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" y="5605462"/>
            <a:ext cx="504825" cy="4476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45" y="1581536"/>
            <a:ext cx="504825" cy="44767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562475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577365" y="1260004"/>
            <a:ext cx="8192246" cy="4535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/>
              <a:t>in the </a:t>
            </a:r>
            <a:r>
              <a:rPr lang="en-US" dirty="0" smtClean="0"/>
              <a:t>variables name of inputs and outputs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marL="342900" indent="-342900">
              <a:lnSpc>
                <a:spcPct val="125000"/>
              </a:lnSpc>
              <a:spcAft>
                <a:spcPct val="50000"/>
              </a:spcAft>
            </a:pPr>
            <a:r>
              <a:rPr lang="de-DE" dirty="0" err="1" smtClean="0"/>
              <a:t>Configure</a:t>
            </a:r>
            <a:r>
              <a:rPr lang="de-DE" dirty="0" smtClean="0"/>
              <a:t> variables</a:t>
            </a:r>
            <a:endParaRPr lang="de-DE" altLang="en-US" dirty="0">
              <a:solidFill>
                <a:srgbClr val="000000"/>
              </a:solidFill>
            </a:endParaRPr>
          </a:p>
        </p:txBody>
      </p:sp>
      <p:pic>
        <p:nvPicPr>
          <p:cNvPr id="11356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434" y="2023617"/>
            <a:ext cx="6787394" cy="2486915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0576" y="4752975"/>
            <a:ext cx="79709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Digital </a:t>
            </a:r>
            <a:r>
              <a:rPr lang="de-DE" sz="1700" dirty="0" err="1"/>
              <a:t>modules</a:t>
            </a:r>
            <a:r>
              <a:rPr lang="de-DE" sz="1700" dirty="0"/>
              <a:t> </a:t>
            </a:r>
            <a:r>
              <a:rPr lang="de-DE" sz="1700" dirty="0" err="1"/>
              <a:t>can</a:t>
            </a:r>
            <a:r>
              <a:rPr lang="de-DE" sz="1700" dirty="0"/>
              <a:t>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 smtClean="0"/>
              <a:t>addressed</a:t>
            </a:r>
            <a:r>
              <a:rPr lang="de-DE" sz="1700" dirty="0" smtClean="0"/>
              <a:t> </a:t>
            </a:r>
            <a:r>
              <a:rPr lang="de-DE" sz="1700" dirty="0"/>
              <a:t>in </a:t>
            </a:r>
            <a:r>
              <a:rPr lang="de-DE" sz="1700" dirty="0" err="1"/>
              <a:t>word</a:t>
            </a:r>
            <a:r>
              <a:rPr lang="de-DE" sz="1700" dirty="0"/>
              <a:t>/ </a:t>
            </a:r>
            <a:r>
              <a:rPr lang="de-DE" sz="1700" dirty="0" err="1"/>
              <a:t>byte</a:t>
            </a:r>
            <a:r>
              <a:rPr lang="de-DE" sz="1700" dirty="0"/>
              <a:t> </a:t>
            </a:r>
            <a:r>
              <a:rPr lang="de-DE" sz="1700" dirty="0" err="1"/>
              <a:t>or</a:t>
            </a:r>
            <a:r>
              <a:rPr lang="de-DE" sz="1700" dirty="0"/>
              <a:t> in </a:t>
            </a:r>
            <a:r>
              <a:rPr lang="de-DE" sz="1700" dirty="0" err="1"/>
              <a:t>bit</a:t>
            </a:r>
            <a:r>
              <a:rPr lang="de-DE" sz="1700" dirty="0" smtClean="0"/>
              <a:t>.</a:t>
            </a:r>
          </a:p>
          <a:p>
            <a:endParaRPr lang="de-DE" sz="1700" dirty="0"/>
          </a:p>
          <a:p>
            <a:pPr marL="0" indent="0">
              <a:buNone/>
            </a:pPr>
            <a:r>
              <a:rPr lang="en-US" sz="1700" dirty="0" smtClean="0"/>
              <a:t>For outputs only alternatively </a:t>
            </a:r>
            <a:r>
              <a:rPr lang="en-US" sz="1700" dirty="0"/>
              <a:t>and not at the same time.</a:t>
            </a:r>
            <a:endParaRPr lang="de-DE" sz="1700" dirty="0" smtClean="0"/>
          </a:p>
          <a:p>
            <a:endParaRPr lang="de-DE" sz="1700" dirty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667250" y="2971799"/>
            <a:ext cx="790575" cy="131097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64" y="3365350"/>
            <a:ext cx="55721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i="1" dirty="0" err="1" smtClean="0"/>
              <a:t>e!COCKPIT</a:t>
            </a:r>
            <a:r>
              <a:rPr lang="de-DE" i="1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unctionality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29301"/>
              </p:ext>
            </p:extLst>
          </p:nvPr>
        </p:nvGraphicFramePr>
        <p:xfrm>
          <a:off x="1171575" y="1323975"/>
          <a:ext cx="7353300" cy="37719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1105"/>
                <a:gridCol w="3652195"/>
              </a:tblGrid>
              <a:tr h="17697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dirty="0" smtClean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 err="1" smtClean="0"/>
                        <a:t>Configuration</a:t>
                      </a:r>
                      <a:endParaRPr lang="de-DE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4814" marR="124814" marT="62407" marB="624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2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„I/O-</a:t>
                      </a:r>
                      <a:r>
                        <a:rPr kumimoji="0" lang="de-DE" sz="28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CHECK“</a:t>
                      </a:r>
                      <a:endParaRPr kumimoji="0" lang="de-DE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dirty="0" smtClean="0"/>
                    </a:p>
                  </a:txBody>
                  <a:tcPr marL="124814" marR="124814" marT="62407" marB="62407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de-DE" sz="2800" b="1" dirty="0" smtClean="0"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2800" b="1" dirty="0" err="1" smtClean="0">
                          <a:effectLst/>
                        </a:rPr>
                        <a:t>Programming</a:t>
                      </a:r>
                      <a:endParaRPr lang="de-DE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5213" marR="115213" marT="62407" marB="62407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>
                        <a:effectLst/>
                      </a:endParaRPr>
                    </a:p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err="1" smtClean="0">
                          <a:effectLst/>
                        </a:rPr>
                        <a:t>Visualization</a:t>
                      </a:r>
                      <a:endParaRPr lang="de-DE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4814" marR="124814" marT="62407" marB="62407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3" name="Rectangle 3"/>
          <p:cNvSpPr>
            <a:spLocks noChangeArrowheads="1"/>
          </p:cNvSpPr>
          <p:nvPr/>
        </p:nvSpPr>
        <p:spPr bwMode="auto">
          <a:xfrm>
            <a:off x="304800" y="6553200"/>
            <a:ext cx="381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725524" y="1051521"/>
            <a:ext cx="7751725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209675" indent="-241300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93863" indent="-242888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200" dirty="0" smtClean="0"/>
              <a:t>%I, %Q </a:t>
            </a:r>
            <a:r>
              <a:rPr lang="de-DE" sz="2200" dirty="0" err="1"/>
              <a:t>process</a:t>
            </a:r>
            <a:r>
              <a:rPr lang="de-DE" sz="2200" dirty="0"/>
              <a:t> </a:t>
            </a:r>
            <a:r>
              <a:rPr lang="de-DE" sz="2200" dirty="0" err="1"/>
              <a:t>image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/>
              <a:t>addressing</a:t>
            </a:r>
            <a:r>
              <a:rPr lang="de-DE" sz="2200" dirty="0"/>
              <a:t> </a:t>
            </a:r>
            <a:r>
              <a:rPr lang="de-DE" sz="2200" dirty="0" err="1"/>
              <a:t>scheme</a:t>
            </a:r>
            <a:r>
              <a:rPr lang="de-DE" sz="2200" dirty="0" smtClean="0"/>
              <a:t> (</a:t>
            </a:r>
            <a:r>
              <a:rPr lang="de-DE" sz="2200" dirty="0" err="1"/>
              <a:t>e</a:t>
            </a:r>
            <a:r>
              <a:rPr lang="de-DE" sz="2200" dirty="0" err="1" smtClean="0"/>
              <a:t>xample</a:t>
            </a:r>
            <a:r>
              <a:rPr lang="de-DE" sz="2200" dirty="0" smtClean="0"/>
              <a:t>)</a:t>
            </a:r>
            <a:endParaRPr lang="de-DE" sz="2200" dirty="0"/>
          </a:p>
        </p:txBody>
      </p:sp>
      <p:sp>
        <p:nvSpPr>
          <p:cNvPr id="47" name="Rectangle 46"/>
          <p:cNvSpPr/>
          <p:nvPr/>
        </p:nvSpPr>
        <p:spPr>
          <a:xfrm>
            <a:off x="495300" y="5170656"/>
            <a:ext cx="79629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Due to this overlap </a:t>
            </a:r>
            <a:r>
              <a:rPr lang="en-US" sz="1700" dirty="0" smtClean="0"/>
              <a:t>of %IB and %IW </a:t>
            </a:r>
            <a:r>
              <a:rPr lang="en-US" sz="1700" dirty="0"/>
              <a:t>areas, using this addressing is not </a:t>
            </a:r>
            <a:r>
              <a:rPr lang="en-US" sz="1700" dirty="0" smtClean="0"/>
              <a:t>recommended.</a:t>
            </a:r>
            <a:r>
              <a:rPr lang="de-DE" sz="1700" dirty="0" smtClean="0"/>
              <a:t> </a:t>
            </a:r>
            <a:r>
              <a:rPr lang="en-US" sz="1700" dirty="0" smtClean="0"/>
              <a:t>Additionally</a:t>
            </a:r>
            <a:r>
              <a:rPr lang="en-US" sz="1700" dirty="0"/>
              <a:t>, </a:t>
            </a:r>
            <a:r>
              <a:rPr lang="en-US" sz="1700" dirty="0" smtClean="0"/>
              <a:t>are changed the I%,%Q </a:t>
            </a:r>
            <a:r>
              <a:rPr lang="en-US" sz="1700" dirty="0"/>
              <a:t>addresses for subsequent </a:t>
            </a:r>
            <a:r>
              <a:rPr lang="en-US" sz="1700" dirty="0" smtClean="0"/>
              <a:t>in </a:t>
            </a:r>
            <a:r>
              <a:rPr lang="en-US" sz="1700" dirty="0"/>
              <a:t>the </a:t>
            </a:r>
            <a:r>
              <a:rPr lang="en-US" sz="1700" dirty="0" smtClean="0"/>
              <a:t>nodes </a:t>
            </a:r>
            <a:r>
              <a:rPr lang="en-US" sz="1700" dirty="0"/>
              <a:t>configuration</a:t>
            </a:r>
            <a:r>
              <a:rPr lang="en-US" sz="1700" dirty="0" smtClean="0"/>
              <a:t>.</a:t>
            </a:r>
            <a:endParaRPr lang="de-DE" sz="1700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80594"/>
              </p:ext>
            </p:extLst>
          </p:nvPr>
        </p:nvGraphicFramePr>
        <p:xfrm>
          <a:off x="5314939" y="1692431"/>
          <a:ext cx="3276611" cy="306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47"/>
                <a:gridCol w="1664564"/>
              </a:tblGrid>
              <a:tr h="261469"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u="none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de-DE" sz="12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4515" marR="64515" marT="32258" marB="32258">
                    <a:lnT w="12700" cmpd="sng">
                      <a:noFill/>
                    </a:lnT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i="0" u="none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de-DE" sz="12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4515" marR="64515" marT="32258" marB="32258">
                    <a:lnT w="12700" cmpd="sng">
                      <a:noFill/>
                    </a:lnT>
                    <a:solidFill>
                      <a:srgbClr val="E3E3E3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%IB0 </a:t>
                      </a:r>
                      <a:r>
                        <a:rPr lang="de-DE" sz="1000" b="1" dirty="0" err="1" smtClean="0"/>
                        <a:t>couple</a:t>
                      </a:r>
                      <a:r>
                        <a:rPr lang="de-DE" sz="1000" b="1" baseline="0" dirty="0" smtClean="0"/>
                        <a:t> </a:t>
                      </a:r>
                      <a:r>
                        <a:rPr lang="de-DE" sz="1000" b="1" dirty="0" smtClean="0"/>
                        <a:t>%IW0</a:t>
                      </a:r>
                    </a:p>
                  </a:txBody>
                  <a:tcPr marL="64515" marR="64515" marT="32258" marB="32258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E3E3E3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%IB1 </a:t>
                      </a:r>
                      <a:r>
                        <a:rPr lang="de-DE" sz="1000" b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module</a:t>
                      </a:r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64515" marR="64515" marT="32258" marB="32258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E3E3E3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%IB2</a:t>
                      </a:r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%IW1analog module1_1</a:t>
                      </a:r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%IB3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%IB4</a:t>
                      </a:r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%IW2 analog module1_2</a:t>
                      </a:r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%IB5</a:t>
                      </a:r>
                    </a:p>
                  </a:txBody>
                  <a:tcPr marL="64515" marR="64515" marT="32258" marB="32258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E3E3E3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%IB6</a:t>
                      </a:r>
                      <a:r>
                        <a:rPr lang="de-DE" sz="1000" b="1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000" b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module</a:t>
                      </a:r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%IW3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%IB7 (</a:t>
                      </a:r>
                      <a:r>
                        <a:rPr lang="de-DE" sz="1000" b="1" dirty="0" err="1" smtClean="0">
                          <a:solidFill>
                            <a:srgbClr val="FFFF00"/>
                          </a:solidFill>
                        </a:rPr>
                        <a:t>empty</a:t>
                      </a:r>
                      <a:r>
                        <a:rPr lang="de-DE" sz="1000" b="1" dirty="0" smtClean="0">
                          <a:solidFill>
                            <a:srgbClr val="FFFF00"/>
                          </a:solidFill>
                        </a:rPr>
                        <a:t>)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%IB8</a:t>
                      </a:r>
                      <a:endParaRPr lang="de-DE" sz="1000" b="1" dirty="0"/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%IW4 analog module2_1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%IB9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%IB10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%IW5 analog module2_1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  <a:tr h="233333"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%IB11</a:t>
                      </a: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4515" marR="64515" marT="32258" marB="32258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9049" y="1619055"/>
            <a:ext cx="5333989" cy="3413284"/>
            <a:chOff x="-9526" y="1619055"/>
            <a:chExt cx="5333989" cy="341328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26" y="1619055"/>
              <a:ext cx="5333989" cy="3128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401078" y="4786118"/>
              <a:ext cx="4892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/>
                <a:t>%IB0</a:t>
              </a:r>
              <a:endParaRPr lang="de-DE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36241" y="4766917"/>
              <a:ext cx="38664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" dirty="0" smtClean="0"/>
                <a:t>IB1</a:t>
              </a:r>
              <a:endParaRPr lang="de-DE" sz="105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9469" y="4772335"/>
              <a:ext cx="412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/>
                <a:t>IW1</a:t>
              </a:r>
              <a:endParaRPr lang="de-DE" sz="1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24325" y="4776872"/>
              <a:ext cx="3754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/>
                <a:t>IB6</a:t>
              </a:r>
              <a:endParaRPr lang="de-DE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72590" y="4776593"/>
              <a:ext cx="412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00" dirty="0" smtClean="0"/>
                <a:t>IW4</a:t>
              </a:r>
              <a:endParaRPr lang="de-DE" sz="1000" dirty="0"/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>
              <a:off x="3433957" y="4333338"/>
              <a:ext cx="0" cy="687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833865" y="4337595"/>
              <a:ext cx="0" cy="687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2"/>
            <p:cNvCxnSpPr/>
            <p:nvPr/>
          </p:nvCxnSpPr>
          <p:spPr bwMode="auto">
            <a:xfrm>
              <a:off x="3789742" y="4334722"/>
              <a:ext cx="0" cy="687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"/>
            <p:cNvCxnSpPr/>
            <p:nvPr/>
          </p:nvCxnSpPr>
          <p:spPr bwMode="auto">
            <a:xfrm>
              <a:off x="4130011" y="4334722"/>
              <a:ext cx="0" cy="687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"/>
            <p:cNvCxnSpPr/>
            <p:nvPr/>
          </p:nvCxnSpPr>
          <p:spPr bwMode="auto">
            <a:xfrm>
              <a:off x="4487801" y="4337595"/>
              <a:ext cx="0" cy="6874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6522" y="434992"/>
            <a:ext cx="8452800" cy="453600"/>
          </a:xfrm>
          <a:noFill/>
          <a:ln/>
        </p:spPr>
        <p:txBody>
          <a:bodyPr/>
          <a:lstStyle/>
          <a:p>
            <a:pPr marL="342900" indent="-342900">
              <a:lnSpc>
                <a:spcPct val="125000"/>
              </a:lnSpc>
              <a:spcAft>
                <a:spcPct val="50000"/>
              </a:spcAft>
            </a:pPr>
            <a:r>
              <a:rPr lang="de-DE" dirty="0" err="1" smtClean="0"/>
              <a:t>Configure</a:t>
            </a:r>
            <a:r>
              <a:rPr lang="de-DE" dirty="0" smtClean="0"/>
              <a:t> variables</a:t>
            </a:r>
            <a:endParaRPr lang="de-DE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Write a simple </a:t>
            </a:r>
            <a:r>
              <a:rPr lang="de-DE" dirty="0" err="1" smtClean="0"/>
              <a:t>program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04874" y="1163955"/>
            <a:ext cx="364807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700" dirty="0" smtClean="0"/>
              <a:t>Open </a:t>
            </a:r>
            <a:r>
              <a:rPr lang="de-DE" sz="1700" dirty="0" err="1" smtClean="0"/>
              <a:t>Program</a:t>
            </a:r>
            <a:r>
              <a:rPr lang="de-DE" sz="1700" dirty="0" smtClean="0"/>
              <a:t> </a:t>
            </a:r>
            <a:r>
              <a:rPr lang="de-DE" sz="1700" dirty="0" err="1" smtClean="0"/>
              <a:t>structure</a:t>
            </a:r>
            <a:endParaRPr lang="de-DE" sz="17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39" y="4594075"/>
            <a:ext cx="557213" cy="5238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1" y="1933575"/>
            <a:ext cx="6257925" cy="363855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s Rechteck 6"/>
          <p:cNvSpPr/>
          <p:nvPr/>
        </p:nvSpPr>
        <p:spPr bwMode="auto">
          <a:xfrm>
            <a:off x="1528761" y="4478485"/>
            <a:ext cx="2824164" cy="3740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38" y="4706451"/>
            <a:ext cx="55721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38338"/>
            <a:ext cx="7229475" cy="347662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Write a simple </a:t>
            </a:r>
            <a:r>
              <a:rPr lang="de-DE" dirty="0" err="1" smtClean="0"/>
              <a:t>program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04873" y="1049655"/>
            <a:ext cx="7367589" cy="6155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700" dirty="0" smtClean="0"/>
              <a:t>Write a simple </a:t>
            </a:r>
            <a:r>
              <a:rPr lang="de-DE" sz="1700" dirty="0" err="1" smtClean="0"/>
              <a:t>program</a:t>
            </a:r>
            <a:r>
              <a:rPr lang="de-DE" sz="1700" dirty="0" smtClean="0"/>
              <a:t> (</a:t>
            </a:r>
            <a:r>
              <a:rPr lang="de-DE" sz="1700" dirty="0" err="1" smtClean="0"/>
              <a:t>click</a:t>
            </a:r>
            <a:r>
              <a:rPr lang="de-DE" sz="1700" dirty="0" smtClean="0"/>
              <a:t> in PLC_PRG </a:t>
            </a:r>
            <a:r>
              <a:rPr lang="de-DE" sz="1700" dirty="0" err="1" smtClean="0"/>
              <a:t>and</a:t>
            </a:r>
            <a:r>
              <a:rPr lang="de-DE" sz="1700" dirty="0" smtClean="0"/>
              <a:t> press </a:t>
            </a:r>
            <a:r>
              <a:rPr lang="de-DE" sz="1700" dirty="0" err="1" smtClean="0"/>
              <a:t>the</a:t>
            </a:r>
            <a:r>
              <a:rPr lang="de-DE" sz="1700" dirty="0" smtClean="0"/>
              <a:t> F2 </a:t>
            </a:r>
            <a:r>
              <a:rPr lang="de-DE" sz="1700" dirty="0" err="1" smtClean="0"/>
              <a:t>button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get</a:t>
            </a:r>
            <a:r>
              <a:rPr lang="de-DE" sz="1700" dirty="0" smtClean="0"/>
              <a:t> </a:t>
            </a:r>
            <a:r>
              <a:rPr lang="de-DE" sz="1700" dirty="0" err="1" smtClean="0"/>
              <a:t>the</a:t>
            </a:r>
            <a:r>
              <a:rPr lang="de-DE" sz="1700" dirty="0" smtClean="0"/>
              <a:t> </a:t>
            </a:r>
            <a:r>
              <a:rPr lang="de-DE" sz="1700" dirty="0" err="1" smtClean="0"/>
              <a:t>configured</a:t>
            </a:r>
            <a:r>
              <a:rPr lang="de-DE" sz="1700" dirty="0" smtClean="0"/>
              <a:t> variables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14" y="3326130"/>
            <a:ext cx="557213" cy="523875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 bwMode="auto">
          <a:xfrm>
            <a:off x="6057900" y="3274021"/>
            <a:ext cx="942975" cy="18702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042988" y="4785023"/>
            <a:ext cx="2747962" cy="26322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62" y="4952261"/>
            <a:ext cx="55721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Write a simple </a:t>
            </a:r>
            <a:r>
              <a:rPr lang="de-DE" dirty="0" err="1" smtClean="0"/>
              <a:t>program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04874" y="1163955"/>
            <a:ext cx="364807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700" dirty="0" smtClean="0"/>
              <a:t>Connect </a:t>
            </a:r>
            <a:r>
              <a:rPr lang="de-DE" sz="1700" dirty="0" err="1" smtClean="0"/>
              <a:t>and</a:t>
            </a:r>
            <a:r>
              <a:rPr lang="de-DE" sz="1700" dirty="0" smtClean="0"/>
              <a:t> Start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94" y="936874"/>
            <a:ext cx="5210174" cy="2786654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9" y="3835865"/>
            <a:ext cx="5233988" cy="2328026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89" y="2077788"/>
            <a:ext cx="419100" cy="5048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44" y="5068638"/>
            <a:ext cx="419100" cy="504825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 bwMode="auto">
          <a:xfrm>
            <a:off x="6562724" y="4881611"/>
            <a:ext cx="400050" cy="57621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9" y="5349625"/>
            <a:ext cx="504825" cy="447675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 bwMode="auto">
          <a:xfrm>
            <a:off x="6074568" y="1959619"/>
            <a:ext cx="400050" cy="52640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81" y="2486025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68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25000"/>
              </a:lnSpc>
              <a:spcAft>
                <a:spcPct val="50000"/>
              </a:spcAft>
            </a:pPr>
            <a:r>
              <a:rPr lang="de-DE" altLang="en-US" dirty="0" smtClean="0">
                <a:solidFill>
                  <a:srgbClr val="000000"/>
                </a:solidFill>
              </a:rPr>
              <a:t>Module </a:t>
            </a:r>
            <a:r>
              <a:rPr lang="de-DE" altLang="en-US" dirty="0" err="1" smtClean="0">
                <a:solidFill>
                  <a:srgbClr val="000000"/>
                </a:solidFill>
              </a:rPr>
              <a:t>configuration</a:t>
            </a:r>
            <a:endParaRPr lang="de-DE" altLang="en-US" dirty="0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184" y="1495350"/>
            <a:ext cx="7377993" cy="3400500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16"/>
          <p:cNvSpPr txBox="1"/>
          <p:nvPr/>
        </p:nvSpPr>
        <p:spPr>
          <a:xfrm>
            <a:off x="783183" y="5116421"/>
            <a:ext cx="75321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 smtClean="0"/>
              <a:t>Additionally</a:t>
            </a:r>
            <a:r>
              <a:rPr lang="de-DE" sz="1700" dirty="0" smtClean="0"/>
              <a:t>, </a:t>
            </a:r>
            <a:r>
              <a:rPr lang="de-DE" sz="1700" dirty="0" err="1" smtClean="0"/>
              <a:t>some</a:t>
            </a:r>
            <a:r>
              <a:rPr lang="de-DE" sz="1700" dirty="0" smtClean="0"/>
              <a:t> </a:t>
            </a:r>
            <a:r>
              <a:rPr lang="de-DE" sz="1700" dirty="0" err="1" smtClean="0"/>
              <a:t>modules</a:t>
            </a:r>
            <a:r>
              <a:rPr lang="de-DE" sz="1700" dirty="0" smtClean="0"/>
              <a:t> </a:t>
            </a:r>
            <a:r>
              <a:rPr lang="de-DE" sz="1700" dirty="0" err="1" smtClean="0"/>
              <a:t>can</a:t>
            </a:r>
            <a:r>
              <a:rPr lang="de-DE" sz="1700" dirty="0" smtClean="0"/>
              <a:t> </a:t>
            </a:r>
            <a:r>
              <a:rPr lang="de-DE" sz="1700" dirty="0" err="1" smtClean="0"/>
              <a:t>be</a:t>
            </a:r>
            <a:r>
              <a:rPr lang="de-DE" sz="1700" dirty="0" smtClean="0"/>
              <a:t> </a:t>
            </a:r>
            <a:r>
              <a:rPr lang="de-DE" sz="1700" dirty="0" err="1" smtClean="0"/>
              <a:t>configured</a:t>
            </a:r>
            <a:r>
              <a:rPr lang="de-DE" sz="1700" dirty="0" smtClean="0"/>
              <a:t> </a:t>
            </a:r>
            <a:r>
              <a:rPr lang="de-DE" sz="1700" dirty="0" err="1" smtClean="0"/>
              <a:t>at</a:t>
            </a:r>
            <a:r>
              <a:rPr lang="de-DE" sz="1700" dirty="0" smtClean="0"/>
              <a:t> </a:t>
            </a:r>
            <a:r>
              <a:rPr lang="de-DE" sz="1700" dirty="0" err="1" smtClean="0"/>
              <a:t>settings</a:t>
            </a:r>
            <a:r>
              <a:rPr lang="de-DE" sz="1700" dirty="0" smtClean="0"/>
              <a:t> (</a:t>
            </a:r>
            <a:r>
              <a:rPr lang="de-DE" sz="1700" dirty="0" err="1" smtClean="0"/>
              <a:t>eg</a:t>
            </a:r>
            <a:r>
              <a:rPr lang="de-DE" sz="1700" dirty="0" smtClean="0"/>
              <a:t>. 750-464). </a:t>
            </a:r>
            <a:endParaRPr lang="de-DE" sz="1700" dirty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962650" y="1714500"/>
            <a:ext cx="219075" cy="28060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4648200" y="2070397"/>
            <a:ext cx="338330" cy="24920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854802"/>
            <a:ext cx="504825" cy="4476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17" y="4625883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31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I/O-CHECK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7" b="24726"/>
          <a:stretch/>
        </p:blipFill>
        <p:spPr bwMode="auto">
          <a:xfrm>
            <a:off x="1713784" y="1458231"/>
            <a:ext cx="5763342" cy="2592612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9"/>
          <p:cNvSpPr/>
          <p:nvPr/>
        </p:nvSpPr>
        <p:spPr>
          <a:xfrm>
            <a:off x="133350" y="4584673"/>
            <a:ext cx="85534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smtClean="0"/>
              <a:t>I/O-CHECK 	</a:t>
            </a:r>
            <a:r>
              <a:rPr lang="de-DE" sz="1700" dirty="0" err="1" smtClean="0"/>
              <a:t>control</a:t>
            </a:r>
            <a:r>
              <a:rPr lang="de-DE" sz="1700" dirty="0" smtClean="0"/>
              <a:t> </a:t>
            </a:r>
            <a:r>
              <a:rPr lang="de-DE" sz="1700" dirty="0" err="1" smtClean="0"/>
              <a:t>mode</a:t>
            </a:r>
            <a:r>
              <a:rPr lang="de-DE" sz="1700" dirty="0" smtClean="0"/>
              <a:t> </a:t>
            </a:r>
            <a:r>
              <a:rPr lang="de-DE" sz="1700" dirty="0" err="1" smtClean="0"/>
              <a:t>disabled</a:t>
            </a:r>
            <a:r>
              <a:rPr lang="de-DE" sz="1700" dirty="0" smtClean="0"/>
              <a:t>: 	Inputs </a:t>
            </a:r>
            <a:r>
              <a:rPr lang="de-DE" sz="1700" dirty="0" err="1"/>
              <a:t>can</a:t>
            </a:r>
            <a:r>
              <a:rPr lang="de-DE" sz="1700" dirty="0"/>
              <a:t>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read</a:t>
            </a:r>
            <a:endParaRPr lang="de-DE" sz="1700" dirty="0"/>
          </a:p>
          <a:p>
            <a:r>
              <a:rPr lang="de-DE" sz="1700" dirty="0"/>
              <a:t>I/O-CHECK </a:t>
            </a:r>
            <a:r>
              <a:rPr lang="de-DE" sz="1700" dirty="0" smtClean="0"/>
              <a:t>	</a:t>
            </a:r>
            <a:r>
              <a:rPr lang="de-DE" sz="1700" dirty="0" err="1" smtClean="0"/>
              <a:t>control</a:t>
            </a:r>
            <a:r>
              <a:rPr lang="de-DE" sz="1700" dirty="0" smtClean="0"/>
              <a:t> </a:t>
            </a:r>
            <a:r>
              <a:rPr lang="de-DE" sz="1700" dirty="0" err="1" smtClean="0"/>
              <a:t>mode</a:t>
            </a:r>
            <a:r>
              <a:rPr lang="de-DE" sz="1700" dirty="0" smtClean="0"/>
              <a:t> </a:t>
            </a:r>
            <a:r>
              <a:rPr lang="de-DE" sz="1700" dirty="0" err="1" smtClean="0"/>
              <a:t>enabled</a:t>
            </a:r>
            <a:r>
              <a:rPr lang="de-DE" sz="1700" dirty="0" smtClean="0"/>
              <a:t>: 	Inputs </a:t>
            </a:r>
            <a:r>
              <a:rPr lang="de-DE" sz="1700" dirty="0" err="1" smtClean="0"/>
              <a:t>can</a:t>
            </a:r>
            <a:r>
              <a:rPr lang="de-DE" sz="1700" dirty="0" smtClean="0"/>
              <a:t> </a:t>
            </a:r>
            <a:r>
              <a:rPr lang="de-DE" sz="1700" dirty="0" err="1" smtClean="0"/>
              <a:t>be</a:t>
            </a:r>
            <a:r>
              <a:rPr lang="de-DE" sz="1700" dirty="0" smtClean="0"/>
              <a:t> </a:t>
            </a:r>
            <a:r>
              <a:rPr lang="de-DE" sz="1700" dirty="0" err="1" smtClean="0"/>
              <a:t>read</a:t>
            </a:r>
            <a:r>
              <a:rPr lang="de-DE" sz="1700" dirty="0" smtClean="0"/>
              <a:t>, </a:t>
            </a:r>
            <a:r>
              <a:rPr lang="de-DE" sz="1700" dirty="0" err="1" smtClean="0"/>
              <a:t>outputs</a:t>
            </a:r>
            <a:r>
              <a:rPr lang="de-DE" sz="1700" dirty="0" smtClean="0"/>
              <a:t> </a:t>
            </a:r>
            <a:r>
              <a:rPr lang="de-DE" sz="1700" dirty="0" err="1" smtClean="0"/>
              <a:t>can</a:t>
            </a:r>
            <a:r>
              <a:rPr lang="de-DE" sz="1700" dirty="0" smtClean="0"/>
              <a:t> </a:t>
            </a:r>
            <a:r>
              <a:rPr lang="de-DE" sz="1700" dirty="0" err="1" smtClean="0"/>
              <a:t>be</a:t>
            </a:r>
            <a:r>
              <a:rPr lang="de-DE" sz="1700" dirty="0" smtClean="0"/>
              <a:t>  </a:t>
            </a:r>
            <a:r>
              <a:rPr lang="de-DE" sz="1700" dirty="0" err="1" smtClean="0"/>
              <a:t>set</a:t>
            </a:r>
            <a:endParaRPr lang="de-DE" sz="1700" dirty="0" smtClean="0"/>
          </a:p>
          <a:p>
            <a:endParaRPr lang="de-DE" sz="1700" dirty="0" smtClean="0"/>
          </a:p>
          <a:p>
            <a:r>
              <a:rPr lang="de-DE" sz="1700" dirty="0" err="1" smtClean="0"/>
              <a:t>Control</a:t>
            </a:r>
            <a:r>
              <a:rPr lang="de-DE" sz="1700" dirty="0" smtClean="0"/>
              <a:t> </a:t>
            </a:r>
            <a:r>
              <a:rPr lang="de-DE" sz="1700" dirty="0" err="1" smtClean="0"/>
              <a:t>mode</a:t>
            </a:r>
            <a:r>
              <a:rPr lang="de-DE" sz="1700" dirty="0" smtClean="0"/>
              <a:t> i</a:t>
            </a:r>
            <a:r>
              <a:rPr lang="en-US" sz="1700" dirty="0" smtClean="0"/>
              <a:t>s only available, if PLC in STOP.</a:t>
            </a:r>
            <a:endParaRPr lang="de-DE" sz="170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81225" y="1727497"/>
            <a:ext cx="419100" cy="5108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30545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5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glish screenshots\IO Check Control mod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99" b="24390"/>
          <a:stretch/>
        </p:blipFill>
        <p:spPr bwMode="auto">
          <a:xfrm>
            <a:off x="85841" y="1889871"/>
            <a:ext cx="4474685" cy="2376613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6522" y="434992"/>
            <a:ext cx="8452800" cy="453600"/>
          </a:xfrm>
        </p:spPr>
        <p:txBody>
          <a:bodyPr/>
          <a:lstStyle/>
          <a:p>
            <a:r>
              <a:rPr lang="de-DE" dirty="0" smtClean="0"/>
              <a:t>I/O-CHECK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118507" y="4346548"/>
            <a:ext cx="2522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I/O-CHECK in </a:t>
            </a:r>
            <a:r>
              <a:rPr lang="de-DE" sz="1400" dirty="0" err="1"/>
              <a:t>control</a:t>
            </a:r>
            <a:r>
              <a:rPr lang="de-DE" sz="1400" dirty="0"/>
              <a:t> </a:t>
            </a:r>
            <a:r>
              <a:rPr lang="de-DE" sz="1400" dirty="0" err="1"/>
              <a:t>mode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186602" y="1178867"/>
            <a:ext cx="397582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700" dirty="0" err="1" smtClean="0"/>
              <a:t>How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read</a:t>
            </a:r>
            <a:r>
              <a:rPr lang="de-DE" sz="1700" dirty="0" smtClean="0"/>
              <a:t> </a:t>
            </a:r>
            <a:r>
              <a:rPr lang="de-DE" sz="1700" dirty="0" err="1" smtClean="0"/>
              <a:t>inputs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set</a:t>
            </a:r>
            <a:r>
              <a:rPr lang="de-DE" sz="1700" dirty="0" smtClean="0"/>
              <a:t> </a:t>
            </a:r>
            <a:r>
              <a:rPr lang="de-DE" sz="1700" dirty="0" err="1" smtClean="0"/>
              <a:t>outputs</a:t>
            </a:r>
            <a:endParaRPr lang="de-DE" sz="17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8245" y="1889872"/>
            <a:ext cx="4207433" cy="2376613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/>
          <p:cNvSpPr/>
          <p:nvPr/>
        </p:nvSpPr>
        <p:spPr>
          <a:xfrm>
            <a:off x="5692919" y="4346548"/>
            <a:ext cx="2484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outputs</a:t>
            </a:r>
            <a:r>
              <a:rPr lang="de-DE" sz="1400" dirty="0" smtClean="0"/>
              <a:t> in I/O-CHECK </a:t>
            </a:r>
            <a:r>
              <a:rPr lang="de-DE" sz="1400" dirty="0" err="1" smtClean="0"/>
              <a:t>click</a:t>
            </a:r>
            <a:r>
              <a:rPr lang="de-DE" sz="1400" dirty="0" smtClean="0"/>
              <a:t> on </a:t>
            </a:r>
            <a:r>
              <a:rPr lang="de-DE" sz="1400" dirty="0" err="1" smtClean="0"/>
              <a:t>the</a:t>
            </a:r>
            <a:r>
              <a:rPr lang="de-DE" sz="1400" dirty="0" smtClean="0"/>
              <a:t> LED </a:t>
            </a:r>
            <a:r>
              <a:rPr lang="de-DE" sz="1400" dirty="0" err="1" smtClean="0"/>
              <a:t>symbol</a:t>
            </a:r>
            <a:endParaRPr lang="de-DE" sz="1400" dirty="0"/>
          </a:p>
        </p:txBody>
      </p:sp>
      <p:cxnSp>
        <p:nvCxnSpPr>
          <p:cNvPr id="4106" name="Gerade Verbindung mit Pfeil 4105"/>
          <p:cNvCxnSpPr>
            <a:endCxn id="23" idx="0"/>
          </p:cNvCxnSpPr>
          <p:nvPr/>
        </p:nvCxnSpPr>
        <p:spPr bwMode="auto">
          <a:xfrm flipH="1">
            <a:off x="4800541" y="2635420"/>
            <a:ext cx="1568" cy="22937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uppieren 18"/>
          <p:cNvGrpSpPr/>
          <p:nvPr/>
        </p:nvGrpSpPr>
        <p:grpSpPr>
          <a:xfrm>
            <a:off x="4559339" y="4929180"/>
            <a:ext cx="485539" cy="447675"/>
            <a:chOff x="428626" y="5429250"/>
            <a:chExt cx="567834" cy="657225"/>
          </a:xfrm>
        </p:grpSpPr>
        <p:sp>
          <p:nvSpPr>
            <p:cNvPr id="18" name="Rechteck 17"/>
            <p:cNvSpPr/>
            <p:nvPr/>
          </p:nvSpPr>
          <p:spPr bwMode="auto">
            <a:xfrm>
              <a:off x="428626" y="5429250"/>
              <a:ext cx="190500" cy="657225"/>
            </a:xfrm>
            <a:prstGeom prst="rect">
              <a:avLst/>
            </a:prstGeom>
            <a:solidFill>
              <a:srgbClr val="FDAD6B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615459" y="5429250"/>
              <a:ext cx="190500" cy="657225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805960" y="5429250"/>
              <a:ext cx="190500" cy="657225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echteck 20"/>
          <p:cNvSpPr/>
          <p:nvPr/>
        </p:nvSpPr>
        <p:spPr>
          <a:xfrm>
            <a:off x="3377636" y="5768250"/>
            <a:ext cx="25564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mode</a:t>
            </a:r>
            <a:r>
              <a:rPr lang="de-DE" sz="1400" dirty="0" smtClean="0"/>
              <a:t> </a:t>
            </a:r>
            <a:r>
              <a:rPr lang="de-DE" sz="1400" dirty="0" err="1" smtClean="0"/>
              <a:t>indicating</a:t>
            </a:r>
            <a:r>
              <a:rPr lang="de-DE" sz="1400" dirty="0" smtClean="0"/>
              <a:t> </a:t>
            </a:r>
            <a:r>
              <a:rPr lang="de-DE" sz="1400" dirty="0" err="1" smtClean="0"/>
              <a:t>color</a:t>
            </a:r>
            <a:endParaRPr lang="de-DE" sz="1400" dirty="0"/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419475" y="5376855"/>
            <a:ext cx="958888" cy="0"/>
          </a:xfrm>
          <a:prstGeom prst="straightConnector1">
            <a:avLst/>
          </a:prstGeom>
          <a:solidFill>
            <a:schemeClr val="accent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V="1">
            <a:off x="4559339" y="5376856"/>
            <a:ext cx="81445" cy="3913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bgerundetes Rechteck 19"/>
          <p:cNvSpPr/>
          <p:nvPr/>
        </p:nvSpPr>
        <p:spPr bwMode="auto">
          <a:xfrm>
            <a:off x="4661944" y="2276943"/>
            <a:ext cx="287683" cy="35847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8134349" y="3081651"/>
            <a:ext cx="304801" cy="3740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85841" y="2115018"/>
            <a:ext cx="276109" cy="3740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489072"/>
            <a:ext cx="504825" cy="4476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41" y="2273470"/>
            <a:ext cx="504825" cy="44767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53" y="2857813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3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0123" y="1426983"/>
            <a:ext cx="4199027" cy="344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dirty="0" smtClean="0"/>
              <a:t>Create a </a:t>
            </a:r>
            <a:r>
              <a:rPr lang="de-DE" dirty="0" err="1" smtClean="0"/>
              <a:t>project</a:t>
            </a:r>
            <a:endParaRPr lang="de-DE" i="1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8350" y="937221"/>
            <a:ext cx="6408699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209675" indent="-241300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93863" indent="-242888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de-DE" sz="2200" dirty="0">
              <a:solidFill>
                <a:srgbClr val="0070C0"/>
              </a:solidFill>
            </a:endParaRPr>
          </a:p>
        </p:txBody>
      </p:sp>
      <p:sp>
        <p:nvSpPr>
          <p:cNvPr id="8" name="Rechteck 10"/>
          <p:cNvSpPr/>
          <p:nvPr/>
        </p:nvSpPr>
        <p:spPr>
          <a:xfrm>
            <a:off x="485774" y="2364467"/>
            <a:ext cx="342900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You can start a project either at Empty project or </a:t>
            </a:r>
          </a:p>
          <a:p>
            <a:r>
              <a:rPr lang="en-US" sz="1700" dirty="0" smtClean="0"/>
              <a:t>Product Series 750.</a:t>
            </a:r>
            <a:endParaRPr lang="de-DE" sz="1700" dirty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230597" y="1359496"/>
            <a:ext cx="1265327" cy="174153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173823" y="3148655"/>
            <a:ext cx="1265327" cy="174153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48" y="2810940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1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8350" y="937221"/>
            <a:ext cx="6408699" cy="46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209675" indent="-241300" algn="l" defTabSz="968375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93863" indent="-242888" algn="l" defTabSz="968375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39713" algn="l" defTabSz="968375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de-DE" sz="2200" dirty="0">
              <a:solidFill>
                <a:srgbClr val="0070C0"/>
              </a:solidFill>
            </a:endParaRPr>
          </a:p>
        </p:txBody>
      </p:sp>
      <p:sp>
        <p:nvSpPr>
          <p:cNvPr id="8" name="Rechteck 10"/>
          <p:cNvSpPr/>
          <p:nvPr/>
        </p:nvSpPr>
        <p:spPr>
          <a:xfrm>
            <a:off x="495299" y="1552496"/>
            <a:ext cx="300990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smtClean="0"/>
              <a:t>Empty </a:t>
            </a:r>
            <a:r>
              <a:rPr lang="de-DE" sz="1700" dirty="0" err="1" smtClean="0"/>
              <a:t>project</a:t>
            </a:r>
            <a:r>
              <a:rPr lang="de-DE" sz="1700" dirty="0" smtClean="0"/>
              <a:t>:</a:t>
            </a:r>
          </a:p>
          <a:p>
            <a:endParaRPr lang="de-DE" sz="1700" dirty="0" smtClean="0"/>
          </a:p>
          <a:p>
            <a:r>
              <a:rPr lang="en-US" sz="1700" dirty="0" smtClean="0"/>
              <a:t>Preferably</a:t>
            </a:r>
            <a:r>
              <a:rPr lang="en-US" sz="1700" dirty="0"/>
              <a:t>, </a:t>
            </a:r>
            <a:r>
              <a:rPr lang="en-US" sz="1700" dirty="0" smtClean="0"/>
              <a:t>in online </a:t>
            </a:r>
            <a:r>
              <a:rPr lang="en-US" sz="1700" dirty="0"/>
              <a:t>configuration or more controllers in the project.</a:t>
            </a:r>
            <a:endParaRPr lang="de-DE" sz="1700" dirty="0" smtClean="0"/>
          </a:p>
          <a:p>
            <a:endParaRPr lang="de-DE" sz="1700" dirty="0" smtClean="0"/>
          </a:p>
          <a:p>
            <a:endParaRPr lang="de-DE" sz="1700" dirty="0"/>
          </a:p>
          <a:p>
            <a:r>
              <a:rPr lang="de-DE" sz="1700" dirty="0" err="1"/>
              <a:t>P</a:t>
            </a:r>
            <a:r>
              <a:rPr lang="de-DE" sz="1700" dirty="0" err="1" smtClean="0"/>
              <a:t>roduct</a:t>
            </a:r>
            <a:r>
              <a:rPr lang="de-DE" sz="1700" dirty="0" smtClean="0"/>
              <a:t> </a:t>
            </a:r>
            <a:r>
              <a:rPr lang="de-DE" sz="1700" dirty="0"/>
              <a:t>S</a:t>
            </a:r>
            <a:r>
              <a:rPr lang="de-DE" sz="1700" dirty="0" smtClean="0"/>
              <a:t>eries 750:</a:t>
            </a:r>
          </a:p>
          <a:p>
            <a:endParaRPr lang="de-DE" sz="1700" dirty="0" smtClean="0"/>
          </a:p>
          <a:p>
            <a:r>
              <a:rPr lang="de-DE" sz="1700" dirty="0" err="1" smtClean="0"/>
              <a:t>Preferably</a:t>
            </a:r>
            <a:r>
              <a:rPr lang="de-DE" sz="1700" dirty="0" smtClean="0"/>
              <a:t>, in offline </a:t>
            </a:r>
            <a:r>
              <a:rPr lang="de-DE" sz="1700" dirty="0" err="1"/>
              <a:t>c</a:t>
            </a:r>
            <a:r>
              <a:rPr lang="de-DE" sz="1700" dirty="0" err="1" smtClean="0"/>
              <a:t>onfiguration</a:t>
            </a:r>
            <a:r>
              <a:rPr lang="de-DE" sz="1700" dirty="0" smtClean="0"/>
              <a:t> </a:t>
            </a:r>
            <a:r>
              <a:rPr lang="de-DE" sz="1700" dirty="0" err="1" smtClean="0"/>
              <a:t>with</a:t>
            </a:r>
            <a:r>
              <a:rPr lang="de-DE" sz="1700" dirty="0" smtClean="0"/>
              <a:t> 1  </a:t>
            </a:r>
            <a:r>
              <a:rPr lang="de-DE" sz="1700" dirty="0" err="1" smtClean="0"/>
              <a:t>controller</a:t>
            </a:r>
            <a:r>
              <a:rPr lang="de-DE" sz="1700" dirty="0" smtClean="0"/>
              <a:t>/ </a:t>
            </a:r>
            <a:r>
              <a:rPr lang="de-DE" sz="1700" dirty="0" err="1" smtClean="0"/>
              <a:t>project</a:t>
            </a:r>
            <a:r>
              <a:rPr lang="de-DE" sz="1700" dirty="0" smtClean="0"/>
              <a:t>.</a:t>
            </a:r>
            <a:endParaRPr lang="de-DE" sz="17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5351" y="1407121"/>
            <a:ext cx="4250557" cy="445770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dirty="0"/>
              <a:t>Create a </a:t>
            </a:r>
            <a:r>
              <a:rPr lang="de-DE" dirty="0" err="1"/>
              <a:t>project</a:t>
            </a:r>
            <a:endParaRPr lang="de-DE" i="1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6478498" y="4036021"/>
            <a:ext cx="941478" cy="98365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47" y="4527848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98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dirty="0"/>
              <a:t>Software </a:t>
            </a:r>
            <a:r>
              <a:rPr lang="de-DE" dirty="0" err="1"/>
              <a:t>o</a:t>
            </a:r>
            <a:r>
              <a:rPr lang="de-DE" dirty="0" err="1" smtClean="0"/>
              <a:t>verview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249" y="1917914"/>
            <a:ext cx="7733608" cy="4124591"/>
          </a:xfrm>
          <a:prstGeom prst="rect">
            <a:avLst/>
          </a:prstGeom>
          <a:noFill/>
          <a:ln>
            <a:solidFill>
              <a:srgbClr val="DDDDD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18678" y="1104900"/>
            <a:ext cx="82867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After creating an </a:t>
            </a:r>
            <a:r>
              <a:rPr lang="en-US" sz="1700" dirty="0"/>
              <a:t>empty project </a:t>
            </a:r>
            <a:r>
              <a:rPr lang="en-US" sz="1700" b="1" i="1" dirty="0" err="1" smtClean="0"/>
              <a:t>e!</a:t>
            </a:r>
            <a:r>
              <a:rPr lang="en-US" sz="1700" i="1" dirty="0" err="1" smtClean="0"/>
              <a:t>COCKPIT</a:t>
            </a:r>
            <a:r>
              <a:rPr lang="en-US" sz="1700" i="1" dirty="0" smtClean="0"/>
              <a:t> </a:t>
            </a:r>
            <a:r>
              <a:rPr lang="en-US" sz="1700" dirty="0"/>
              <a:t>starts</a:t>
            </a:r>
            <a:r>
              <a:rPr lang="en-US" sz="1700" i="1" dirty="0" smtClean="0"/>
              <a:t> </a:t>
            </a:r>
            <a:r>
              <a:rPr lang="en-US" sz="1700" dirty="0"/>
              <a:t>in the graphical </a:t>
            </a:r>
            <a:r>
              <a:rPr lang="en-US" sz="1700" dirty="0" smtClean="0"/>
              <a:t>Device structure.</a:t>
            </a:r>
            <a:endParaRPr lang="de-DE" sz="170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94827" y="2902547"/>
            <a:ext cx="305298" cy="31690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6" y="3140673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/>
              <a:t>s</a:t>
            </a:r>
            <a:r>
              <a:rPr lang="de-DE" dirty="0" err="1" smtClean="0"/>
              <a:t>tructure</a:t>
            </a:r>
            <a:r>
              <a:rPr lang="de-DE" dirty="0" smtClean="0"/>
              <a:t> –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6204" y="2187761"/>
            <a:ext cx="2419468" cy="3052800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991" y="2188780"/>
            <a:ext cx="2605567" cy="3051781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586252" y="1162735"/>
            <a:ext cx="79862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You </a:t>
            </a:r>
            <a:r>
              <a:rPr lang="en-US" sz="1700" dirty="0"/>
              <a:t>can switch between </a:t>
            </a:r>
            <a:r>
              <a:rPr lang="en-US" sz="1700" dirty="0" smtClean="0"/>
              <a:t>the Device structure and Program structure with symbols on </a:t>
            </a:r>
            <a:r>
              <a:rPr lang="en-US" sz="1700" dirty="0"/>
              <a:t>the left side of the screen</a:t>
            </a:r>
            <a:endParaRPr lang="de-DE" sz="1700" dirty="0"/>
          </a:p>
        </p:txBody>
      </p:sp>
      <p:sp>
        <p:nvSpPr>
          <p:cNvPr id="6" name="Rechteck 5"/>
          <p:cNvSpPr/>
          <p:nvPr/>
        </p:nvSpPr>
        <p:spPr>
          <a:xfrm>
            <a:off x="1650438" y="5393716"/>
            <a:ext cx="2030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Device </a:t>
            </a:r>
            <a:r>
              <a:rPr lang="en-US" sz="1400" dirty="0" smtClean="0"/>
              <a:t>structure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5241361" y="5393716"/>
            <a:ext cx="2354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Program structure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1178951" y="2074564"/>
            <a:ext cx="3173974" cy="33191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602813" y="3432189"/>
            <a:ext cx="342900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479488" y="3603050"/>
            <a:ext cx="342900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01" y="3563650"/>
            <a:ext cx="504825" cy="44767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86" y="3603050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31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Device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463" y="1759747"/>
            <a:ext cx="3540030" cy="2177057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1681" y="2714626"/>
            <a:ext cx="4233863" cy="1209675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385761" y="4060631"/>
            <a:ext cx="14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Graphical</a:t>
            </a:r>
            <a:r>
              <a:rPr lang="de-DE" sz="1400" dirty="0" smtClean="0"/>
              <a:t> </a:t>
            </a:r>
            <a:r>
              <a:rPr lang="de-DE" sz="1400" dirty="0" err="1" smtClean="0"/>
              <a:t>view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5830790" y="4060631"/>
            <a:ext cx="105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Table </a:t>
            </a:r>
            <a:r>
              <a:rPr lang="de-DE" sz="1400" dirty="0" err="1" smtClean="0"/>
              <a:t>view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83981" y="1542974"/>
            <a:ext cx="3806994" cy="33191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2028826" y="1889139"/>
            <a:ext cx="288362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983849" y="2920578"/>
            <a:ext cx="312301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31" y="2400600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366712" y="1422104"/>
            <a:ext cx="4776787" cy="328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2575" indent="-282575" defTabSz="96837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837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837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837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837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  <a:buFont typeface="Wingdings" panose="05000000000000000000" pitchFamily="2" charset="2"/>
              <a:buChar char="q"/>
            </a:pPr>
            <a:r>
              <a:rPr lang="de-DE" sz="1700" dirty="0" smtClean="0"/>
              <a:t>Configure </a:t>
            </a:r>
            <a:r>
              <a:rPr lang="de-DE" sz="1700" dirty="0" err="1" smtClean="0"/>
              <a:t>network</a:t>
            </a:r>
            <a:endParaRPr lang="de-DE" sz="1700" dirty="0" smtClean="0"/>
          </a:p>
          <a:p>
            <a:pPr marL="342900" indent="-34290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  <a:buFont typeface="Wingdings" panose="05000000000000000000" pitchFamily="2" charset="2"/>
              <a:buChar char="q"/>
            </a:pPr>
            <a:r>
              <a:rPr lang="de-DE" sz="1700" dirty="0" smtClean="0"/>
              <a:t>Configure </a:t>
            </a:r>
            <a:r>
              <a:rPr lang="de-DE" sz="1700" dirty="0" err="1" smtClean="0"/>
              <a:t>network</a:t>
            </a:r>
            <a:r>
              <a:rPr lang="de-DE" sz="1700" dirty="0" smtClean="0"/>
              <a:t> </a:t>
            </a:r>
            <a:r>
              <a:rPr lang="de-DE" sz="1700" dirty="0" err="1" smtClean="0"/>
              <a:t>nodes</a:t>
            </a:r>
            <a:r>
              <a:rPr lang="de-DE" sz="1700" dirty="0" smtClean="0"/>
              <a:t> </a:t>
            </a:r>
          </a:p>
          <a:p>
            <a:pPr marL="0" indent="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</a:pPr>
            <a:r>
              <a:rPr lang="de-DE" sz="1700" dirty="0" smtClean="0"/>
              <a:t>Online</a:t>
            </a:r>
            <a:endParaRPr lang="de-DE" sz="1700" dirty="0"/>
          </a:p>
          <a:p>
            <a:pPr marL="0" indent="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</a:pPr>
            <a:r>
              <a:rPr lang="de-DE" sz="1700" dirty="0" smtClean="0"/>
              <a:t>Offline</a:t>
            </a:r>
          </a:p>
          <a:p>
            <a:pPr marL="0" indent="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</a:pPr>
            <a:endParaRPr lang="de-DE" sz="1700" dirty="0" smtClean="0"/>
          </a:p>
          <a:p>
            <a:pPr marL="342900" indent="-34290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  <a:buFont typeface="Wingdings" panose="05000000000000000000" pitchFamily="2" charset="2"/>
              <a:buChar char="q"/>
            </a:pPr>
            <a:r>
              <a:rPr lang="de-DE" altLang="en-US" sz="1700" dirty="0" smtClean="0">
                <a:solidFill>
                  <a:srgbClr val="000000"/>
                </a:solidFill>
              </a:rPr>
              <a:t>Configure </a:t>
            </a:r>
            <a:r>
              <a:rPr lang="de-DE" altLang="en-US" sz="1700" dirty="0" err="1">
                <a:solidFill>
                  <a:srgbClr val="000000"/>
                </a:solidFill>
              </a:rPr>
              <a:t>n</a:t>
            </a:r>
            <a:r>
              <a:rPr lang="de-DE" altLang="en-US" sz="1700" dirty="0" err="1" smtClean="0">
                <a:solidFill>
                  <a:srgbClr val="000000"/>
                </a:solidFill>
              </a:rPr>
              <a:t>ode</a:t>
            </a:r>
            <a:r>
              <a:rPr lang="de-DE" altLang="en-US" sz="1700" dirty="0" smtClean="0">
                <a:solidFill>
                  <a:srgbClr val="000000"/>
                </a:solidFill>
              </a:rPr>
              <a:t> </a:t>
            </a:r>
            <a:r>
              <a:rPr lang="de-DE" altLang="en-US" sz="1700" dirty="0" err="1" smtClean="0">
                <a:solidFill>
                  <a:srgbClr val="000000"/>
                </a:solidFill>
              </a:rPr>
              <a:t>modules</a:t>
            </a:r>
            <a:r>
              <a:rPr lang="de-DE" altLang="en-US" sz="1700" dirty="0" smtClean="0">
                <a:solidFill>
                  <a:srgbClr val="000000"/>
                </a:solidFill>
              </a:rPr>
              <a:t> (</a:t>
            </a:r>
            <a:r>
              <a:rPr lang="de-DE" altLang="en-US" sz="1700" dirty="0" err="1" smtClean="0">
                <a:solidFill>
                  <a:srgbClr val="000000"/>
                </a:solidFill>
              </a:rPr>
              <a:t>if</a:t>
            </a:r>
            <a:r>
              <a:rPr lang="de-DE" altLang="en-US" sz="1700" dirty="0" smtClean="0">
                <a:solidFill>
                  <a:srgbClr val="000000"/>
                </a:solidFill>
              </a:rPr>
              <a:t> </a:t>
            </a:r>
            <a:r>
              <a:rPr lang="de-DE" altLang="en-US" sz="1700" dirty="0" err="1" smtClean="0">
                <a:solidFill>
                  <a:srgbClr val="000000"/>
                </a:solidFill>
              </a:rPr>
              <a:t>necessary</a:t>
            </a:r>
            <a:r>
              <a:rPr lang="de-DE" altLang="en-US" sz="170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lnSpc>
                <a:spcPct val="125000"/>
              </a:lnSpc>
              <a:spcAft>
                <a:spcPct val="50000"/>
              </a:spcAft>
              <a:buClr>
                <a:srgbClr val="7DAE35"/>
              </a:buClr>
              <a:buFont typeface="Wingdings" panose="05000000000000000000" pitchFamily="2" charset="2"/>
              <a:buChar char="q"/>
            </a:pPr>
            <a:r>
              <a:rPr lang="de-DE" sz="1700" dirty="0" err="1" smtClean="0"/>
              <a:t>Configure</a:t>
            </a:r>
            <a:r>
              <a:rPr lang="de-DE" sz="1700" dirty="0" smtClean="0"/>
              <a:t> variables</a:t>
            </a:r>
            <a:endParaRPr lang="de-DE" altLang="en-US" sz="1700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i="1" dirty="0" err="1" smtClean="0"/>
              <a:t>e!COCKPIT</a:t>
            </a:r>
            <a:endParaRPr lang="de-DE" i="1" dirty="0"/>
          </a:p>
        </p:txBody>
      </p:sp>
      <p:grpSp>
        <p:nvGrpSpPr>
          <p:cNvPr id="56" name="Gruppieren 55"/>
          <p:cNvGrpSpPr/>
          <p:nvPr/>
        </p:nvGrpSpPr>
        <p:grpSpPr>
          <a:xfrm>
            <a:off x="4691066" y="1702349"/>
            <a:ext cx="4386259" cy="3303814"/>
            <a:chOff x="4691066" y="1068161"/>
            <a:chExt cx="4386259" cy="3303814"/>
          </a:xfrm>
        </p:grpSpPr>
        <p:cxnSp>
          <p:nvCxnSpPr>
            <p:cNvPr id="15" name="Gerade Verbindung 14"/>
            <p:cNvCxnSpPr/>
            <p:nvPr/>
          </p:nvCxnSpPr>
          <p:spPr bwMode="auto">
            <a:xfrm flipH="1">
              <a:off x="5734050" y="3848100"/>
              <a:ext cx="657225" cy="523875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feld 37"/>
            <p:cNvSpPr txBox="1"/>
            <p:nvPr/>
          </p:nvSpPr>
          <p:spPr>
            <a:xfrm>
              <a:off x="6088850" y="1068161"/>
              <a:ext cx="148114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 err="1" smtClean="0"/>
                <a:t>configuration</a:t>
              </a:r>
              <a:endParaRPr lang="de-DE" sz="17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948362" y="1525378"/>
              <a:ext cx="169544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err="1"/>
                <a:t>n</a:t>
              </a:r>
              <a:r>
                <a:rPr lang="de-DE" sz="1700" dirty="0" err="1" smtClean="0"/>
                <a:t>etwork</a:t>
              </a:r>
              <a:endParaRPr lang="de-DE" sz="1700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6155525" y="3613978"/>
              <a:ext cx="139778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/>
                <a:t>v</a:t>
              </a:r>
              <a:r>
                <a:rPr lang="de-DE" sz="1700" dirty="0" smtClean="0"/>
                <a:t>ariables</a:t>
              </a:r>
              <a:endParaRPr lang="de-DE" sz="17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691066" y="2368866"/>
              <a:ext cx="159543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u="sng" dirty="0" smtClean="0"/>
                <a:t>Online</a:t>
              </a:r>
            </a:p>
            <a:p>
              <a:pPr algn="ctr"/>
              <a:r>
                <a:rPr lang="de-DE" sz="1700" dirty="0" err="1"/>
                <a:t>d</a:t>
              </a:r>
              <a:r>
                <a:rPr lang="de-DE" sz="1700" dirty="0" err="1" smtClean="0"/>
                <a:t>evices</a:t>
              </a:r>
              <a:endParaRPr lang="de-DE" sz="1700" dirty="0" smtClean="0"/>
            </a:p>
            <a:p>
              <a:pPr algn="ctr"/>
              <a:r>
                <a:rPr lang="de-DE" sz="1700" dirty="0" err="1"/>
                <a:t>m</a:t>
              </a:r>
              <a:r>
                <a:rPr lang="de-DE" sz="1700" dirty="0" err="1" smtClean="0"/>
                <a:t>odules</a:t>
              </a:r>
              <a:endParaRPr lang="de-DE" sz="1700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7481891" y="2368866"/>
              <a:ext cx="159543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u="sng" dirty="0" smtClean="0"/>
                <a:t>Offline</a:t>
              </a:r>
            </a:p>
            <a:p>
              <a:pPr algn="ctr"/>
              <a:r>
                <a:rPr lang="de-DE" sz="1700" dirty="0" err="1"/>
                <a:t>d</a:t>
              </a:r>
              <a:r>
                <a:rPr lang="de-DE" sz="1700" dirty="0" err="1" smtClean="0"/>
                <a:t>evices</a:t>
              </a:r>
              <a:endParaRPr lang="de-DE" sz="1700" dirty="0" smtClean="0"/>
            </a:p>
            <a:p>
              <a:pPr algn="ctr"/>
              <a:r>
                <a:rPr lang="de-DE" sz="1700" dirty="0" err="1"/>
                <a:t>m</a:t>
              </a:r>
              <a:r>
                <a:rPr lang="de-DE" sz="1700" dirty="0" err="1" smtClean="0"/>
                <a:t>odules</a:t>
              </a:r>
              <a:endParaRPr lang="de-DE" sz="1700" dirty="0"/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117434" y="1068161"/>
              <a:ext cx="1407318" cy="353943"/>
            </a:xfrm>
            <a:prstGeom prst="roundRect">
              <a:avLst/>
            </a:prstGeom>
            <a:noFill/>
            <a:ln w="19050" cap="flat" cmpd="sng" algn="ctr">
              <a:solidFill>
                <a:srgbClr val="5FB3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Gerade Verbindung 44"/>
            <p:cNvCxnSpPr/>
            <p:nvPr/>
          </p:nvCxnSpPr>
          <p:spPr bwMode="auto">
            <a:xfrm>
              <a:off x="7257190" y="1781241"/>
              <a:ext cx="828000" cy="5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FB3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/>
          </p:nvCxnSpPr>
          <p:spPr bwMode="auto">
            <a:xfrm flipV="1">
              <a:off x="5520412" y="1781241"/>
              <a:ext cx="828000" cy="5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FB3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/>
          </p:nvCxnSpPr>
          <p:spPr bwMode="auto">
            <a:xfrm>
              <a:off x="5448299" y="3236504"/>
              <a:ext cx="828000" cy="5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FB3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/>
          </p:nvCxnSpPr>
          <p:spPr bwMode="auto">
            <a:xfrm flipV="1">
              <a:off x="7415216" y="3247333"/>
              <a:ext cx="797717" cy="5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FB33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5260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25000"/>
              </a:lnSpc>
              <a:spcAft>
                <a:spcPct val="50000"/>
              </a:spcAft>
            </a:pP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40" y="2154593"/>
            <a:ext cx="3999046" cy="1952625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00365" y="4220204"/>
            <a:ext cx="177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IP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</a:t>
            </a:r>
            <a:r>
              <a:rPr lang="de-DE" sz="1400" dirty="0" err="1" smtClean="0"/>
              <a:t>settings</a:t>
            </a:r>
            <a:endParaRPr lang="de-DE" sz="1400" dirty="0"/>
          </a:p>
        </p:txBody>
      </p:sp>
      <p:sp>
        <p:nvSpPr>
          <p:cNvPr id="2" name="Textfeld 1"/>
          <p:cNvSpPr txBox="1"/>
          <p:nvPr/>
        </p:nvSpPr>
        <p:spPr>
          <a:xfrm>
            <a:off x="591061" y="1110853"/>
            <a:ext cx="79842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Adjust the </a:t>
            </a:r>
            <a:r>
              <a:rPr lang="en-US" sz="1700" dirty="0" smtClean="0"/>
              <a:t>ETHERNET </a:t>
            </a:r>
            <a:r>
              <a:rPr lang="en-US" sz="1700" dirty="0"/>
              <a:t>network settings according to your IP address range</a:t>
            </a:r>
            <a:endParaRPr lang="de-DE" sz="1700" dirty="0" smtClean="0"/>
          </a:p>
        </p:txBody>
      </p:sp>
      <p:grpSp>
        <p:nvGrpSpPr>
          <p:cNvPr id="10" name="Gruppieren 9"/>
          <p:cNvGrpSpPr/>
          <p:nvPr/>
        </p:nvGrpSpPr>
        <p:grpSpPr>
          <a:xfrm>
            <a:off x="5601150" y="1602114"/>
            <a:ext cx="2818498" cy="4352925"/>
            <a:chOff x="4934400" y="1655470"/>
            <a:chExt cx="2818498" cy="4352925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34400" y="1655470"/>
              <a:ext cx="2818498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Gerade Verbindung 8"/>
            <p:cNvCxnSpPr/>
            <p:nvPr/>
          </p:nvCxnSpPr>
          <p:spPr bwMode="auto">
            <a:xfrm>
              <a:off x="6819901" y="2571750"/>
              <a:ext cx="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Abgerundetes Rechteck 11"/>
          <p:cNvSpPr/>
          <p:nvPr/>
        </p:nvSpPr>
        <p:spPr bwMode="auto">
          <a:xfrm>
            <a:off x="6497552" y="5569583"/>
            <a:ext cx="989099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934074" y="2446188"/>
            <a:ext cx="2409825" cy="5619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3248025" y="2540669"/>
            <a:ext cx="1204912" cy="5619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099207" y="2581919"/>
            <a:ext cx="288362" cy="28197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7" y="2101668"/>
            <a:ext cx="504825" cy="4476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22" y="2499067"/>
            <a:ext cx="504825" cy="44767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49" y="5451505"/>
            <a:ext cx="504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4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O_slidemaster_2014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WAGO_slidemaster_2014</Template>
  <TotalTime>0</TotalTime>
  <Words>580</Words>
  <Application>Microsoft Office PowerPoint</Application>
  <PresentationFormat>Bildschirmpräsentation (4:3)</PresentationFormat>
  <Paragraphs>164</Paragraphs>
  <Slides>26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WAGO_slidemaster_2014</vt:lpstr>
      <vt:lpstr>Software, Tools &amp; Docs WAGO-I/O-SYSTEM</vt:lpstr>
      <vt:lpstr>e!COCKPIT functionality</vt:lpstr>
      <vt:lpstr>Create a project</vt:lpstr>
      <vt:lpstr>Create a project</vt:lpstr>
      <vt:lpstr>Software overview</vt:lpstr>
      <vt:lpstr>Device structure – Program structure</vt:lpstr>
      <vt:lpstr>Alternative Device structure views</vt:lpstr>
      <vt:lpstr>Configuration steps in e!COCKPIT</vt:lpstr>
      <vt:lpstr>Configure network</vt:lpstr>
      <vt:lpstr>Online node configuration</vt:lpstr>
      <vt:lpstr>Online node configuration</vt:lpstr>
      <vt:lpstr>Offline node configuration</vt:lpstr>
      <vt:lpstr>Offline node configuration</vt:lpstr>
      <vt:lpstr>Offline node configuration  </vt:lpstr>
      <vt:lpstr>Offline node configuration</vt:lpstr>
      <vt:lpstr>Offline node configuration</vt:lpstr>
      <vt:lpstr>Configure variables</vt:lpstr>
      <vt:lpstr>Configure variables</vt:lpstr>
      <vt:lpstr>Configure variables</vt:lpstr>
      <vt:lpstr>Configure variables</vt:lpstr>
      <vt:lpstr>Write a simple program</vt:lpstr>
      <vt:lpstr>Write a simple program</vt:lpstr>
      <vt:lpstr>Write a simple program</vt:lpstr>
      <vt:lpstr>Module configuration</vt:lpstr>
      <vt:lpstr>I/O-CHECK</vt:lpstr>
      <vt:lpstr>I/O-CHECK</vt:lpstr>
    </vt:vector>
  </TitlesOfParts>
  <Company>Wago Kontakttechnik GmbH &amp; Co.KG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Hamann, Viktoria</dc:creator>
  <cp:lastModifiedBy>Hamann, Viktoria</cp:lastModifiedBy>
  <cp:revision>558</cp:revision>
  <cp:lastPrinted>2014-08-15T09:09:25Z</cp:lastPrinted>
  <dcterms:created xsi:type="dcterms:W3CDTF">2014-07-03T06:22:57Z</dcterms:created>
  <dcterms:modified xsi:type="dcterms:W3CDTF">2015-09-17T09:23:30Z</dcterms:modified>
</cp:coreProperties>
</file>