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85" r:id="rId2"/>
    <p:sldId id="304" r:id="rId3"/>
    <p:sldId id="286" r:id="rId4"/>
    <p:sldId id="287" r:id="rId5"/>
    <p:sldId id="305" r:id="rId6"/>
    <p:sldId id="288" r:id="rId7"/>
    <p:sldId id="289" r:id="rId8"/>
    <p:sldId id="290" r:id="rId9"/>
    <p:sldId id="291" r:id="rId10"/>
    <p:sldId id="292" r:id="rId11"/>
    <p:sldId id="308" r:id="rId12"/>
    <p:sldId id="309" r:id="rId13"/>
    <p:sldId id="294" r:id="rId14"/>
    <p:sldId id="296" r:id="rId15"/>
    <p:sldId id="301" r:id="rId16"/>
    <p:sldId id="302" r:id="rId17"/>
    <p:sldId id="283" r:id="rId18"/>
  </p:sldIdLst>
  <p:sldSz cx="9144000" cy="6858000" type="screen4x3"/>
  <p:notesSz cx="6724650" cy="96805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89626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7925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16887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55850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E3E3"/>
    <a:srgbClr val="1D92E1"/>
    <a:srgbClr val="5FB331"/>
    <a:srgbClr val="0000FF"/>
    <a:srgbClr val="7DAE35"/>
    <a:srgbClr val="9C9D9D"/>
    <a:srgbClr val="DDDDDD"/>
    <a:srgbClr val="191919"/>
    <a:srgbClr val="EEF3CE"/>
    <a:srgbClr val="E3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 autoAdjust="0"/>
    <p:restoredTop sz="97988" autoAdjust="0"/>
  </p:normalViewPr>
  <p:slideViewPr>
    <p:cSldViewPr snapToGrid="0" showGuides="1">
      <p:cViewPr>
        <p:scale>
          <a:sx n="100" d="100"/>
          <a:sy n="100" d="100"/>
        </p:scale>
        <p:origin x="-1524" y="-240"/>
      </p:cViewPr>
      <p:guideLst>
        <p:guide orient="horz" pos="2161"/>
        <p:guide orient="horz" pos="439"/>
        <p:guide orient="horz" pos="3715"/>
        <p:guide orient="horz" pos="3544"/>
        <p:guide orient="horz" pos="1067"/>
        <p:guide orient="horz" pos="848"/>
        <p:guide orient="horz" pos="1244"/>
        <p:guide orient="horz" pos="3866"/>
        <p:guide pos="2881"/>
        <p:guide pos="2315"/>
        <p:guide pos="97"/>
        <p:guide pos="5659"/>
        <p:guide pos="3443"/>
        <p:guide pos="4552"/>
        <p:guide pos="1195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2790" y="-66"/>
      </p:cViewPr>
      <p:guideLst>
        <p:guide orient="horz" pos="3049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291" cy="4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t" anchorCtr="0" compatLnSpc="1">
            <a:prstTxWarp prst="textNoShape">
              <a:avLst/>
            </a:prstTxWarp>
          </a:bodyPr>
          <a:lstStyle>
            <a:lvl1pPr defTabSz="894876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9808" y="0"/>
            <a:ext cx="2913291" cy="4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t" anchorCtr="0" compatLnSpc="1">
            <a:prstTxWarp prst="textNoShape">
              <a:avLst/>
            </a:prstTxWarp>
          </a:bodyPr>
          <a:lstStyle>
            <a:lvl1pPr algn="r" defTabSz="894876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93783"/>
            <a:ext cx="2913291" cy="4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b" anchorCtr="0" compatLnSpc="1">
            <a:prstTxWarp prst="textNoShape">
              <a:avLst/>
            </a:prstTxWarp>
          </a:bodyPr>
          <a:lstStyle>
            <a:lvl1pPr defTabSz="894876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9808" y="9193783"/>
            <a:ext cx="2913291" cy="48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b" anchorCtr="0" compatLnSpc="1">
            <a:prstTxWarp prst="textNoShape">
              <a:avLst/>
            </a:prstTxWarp>
          </a:bodyPr>
          <a:lstStyle>
            <a:lvl1pPr algn="r" defTabSz="894876" eaLnBrk="1" hangingPunct="1">
              <a:defRPr sz="1200"/>
            </a:lvl1pPr>
          </a:lstStyle>
          <a:p>
            <a:fld id="{B0E73A38-75F7-4792-84E7-B042FF550B4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2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6125"/>
            <a:ext cx="4783138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839" y="4632980"/>
            <a:ext cx="4903650" cy="433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67" tIns="44734" rIns="89467" bIns="447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10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3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561076" indent="-171450" algn="l" rtl="0" fontAlgn="base">
      <a:spcBef>
        <a:spcPct val="30000"/>
      </a:spcBef>
      <a:spcAft>
        <a:spcPct val="0"/>
      </a:spcAft>
      <a:buSzPct val="70000"/>
      <a:buFont typeface="Courier New" panose="02070309020205020404" pitchFamily="49" charset="0"/>
      <a:buChar char="o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50702" indent="-171450" algn="l" rtl="0" fontAlgn="base">
      <a:spcBef>
        <a:spcPct val="30000"/>
      </a:spcBef>
      <a:spcAft>
        <a:spcPct val="0"/>
      </a:spcAft>
      <a:buSzPct val="70000"/>
      <a:buFont typeface="Symbol" panose="05050102010706020507" pitchFamily="18" charset="2"/>
      <a:buChar char="-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40328" indent="-171450" algn="l" rtl="0" fontAlgn="base">
      <a:spcBef>
        <a:spcPct val="30000"/>
      </a:spcBef>
      <a:spcAft>
        <a:spcPct val="0"/>
      </a:spcAft>
      <a:buFont typeface="Wingdings" panose="05000000000000000000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729953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˃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1</a:t>
            </a:fld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Notizen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latin typeface="Arial"/>
              </a:rPr>
              <a:t>In general, </a:t>
            </a:r>
            <a:r>
              <a:rPr lang="en-US" dirty="0">
                <a:latin typeface="Arial"/>
              </a:rPr>
              <a:t>each data type can be converted into another.</a:t>
            </a:r>
            <a:endParaRPr lang="de-DE" dirty="0">
              <a:latin typeface="Arial"/>
            </a:endParaRPr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However, data losses can occur in some type conversions</a:t>
            </a:r>
            <a:r>
              <a:rPr lang="en-US" dirty="0" smtClean="0">
                <a:latin typeface="Arial"/>
              </a:rPr>
              <a:t>.</a:t>
            </a:r>
            <a:endParaRPr lang="de-DE" dirty="0">
              <a:latin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10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6 - </a:t>
            </a:r>
            <a:fld id="{D596A04B-ACB9-4AAE-868A-1FE9F3320A5A}" type="slidenum">
              <a:rPr lang="de-DE" smtClean="0"/>
              <a:pPr/>
              <a:t>11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166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6 - </a:t>
            </a:r>
            <a:fld id="{D596A04B-ACB9-4AAE-868A-1FE9F3320A5A}" type="slidenum">
              <a:rPr lang="de-DE" smtClean="0"/>
              <a:pPr/>
              <a:t>12</a:t>
            </a:fld>
            <a:r>
              <a:rPr lang="de-DE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852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13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14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35013"/>
            <a:ext cx="4830762" cy="3622675"/>
          </a:xfrm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655" y="4596131"/>
            <a:ext cx="5066370" cy="4360549"/>
          </a:xfrm>
        </p:spPr>
        <p:txBody>
          <a:bodyPr/>
          <a:lstStyle/>
          <a:p>
            <a:pPr marL="0" indent="0" eaLnBrk="1" hangingPunct="1">
              <a:spcBef>
                <a:spcPct val="40000"/>
              </a:spcBef>
              <a:spcAft>
                <a:spcPct val="40000"/>
              </a:spcAft>
              <a:buFont typeface="Arial" charset="0"/>
              <a:buNone/>
            </a:pPr>
            <a:r>
              <a:rPr lang="en-US" dirty="0">
                <a:latin typeface="Arial"/>
              </a:rPr>
              <a:t>In addition to the substantial teaching offerings by WAGO </a:t>
            </a:r>
            <a:r>
              <a:rPr lang="en-US" dirty="0" err="1">
                <a:latin typeface="Arial"/>
              </a:rPr>
              <a:t>Kontakttechnik</a:t>
            </a:r>
            <a:r>
              <a:rPr lang="en-US" dirty="0">
                <a:latin typeface="Arial"/>
              </a:rPr>
              <a:t> GmbH &amp; Co. KG, there are also numerous online offerings as well as books, which enable further training in a self-directed study in use of the </a:t>
            </a:r>
            <a:r>
              <a:rPr lang="en-US" b="1" i="1" dirty="0" err="1" smtClean="0">
                <a:latin typeface="Arial"/>
              </a:rPr>
              <a:t>e!</a:t>
            </a:r>
            <a:r>
              <a:rPr lang="en-US" i="1" dirty="0" err="1" smtClean="0">
                <a:latin typeface="Arial"/>
              </a:rPr>
              <a:t>COCKPIT</a:t>
            </a:r>
            <a:r>
              <a:rPr lang="en-US" dirty="0" smtClean="0">
                <a:latin typeface="Arial"/>
              </a:rPr>
              <a:t> </a:t>
            </a:r>
            <a:r>
              <a:rPr lang="en-US" dirty="0">
                <a:latin typeface="Arial"/>
              </a:rPr>
              <a:t>software package according to IEC 61131.</a:t>
            </a:r>
            <a:endParaRPr lang="de-DE" dirty="0">
              <a:latin typeface="Arial"/>
            </a:endParaRPr>
          </a:p>
          <a:p>
            <a:pPr marL="0" indent="0" eaLnBrk="1" hangingPunct="1">
              <a:spcBef>
                <a:spcPct val="40000"/>
              </a:spcBef>
              <a:spcAft>
                <a:spcPct val="40000"/>
              </a:spcAft>
              <a:buFont typeface="Arial" charset="0"/>
              <a:buNone/>
            </a:pPr>
            <a:r>
              <a:rPr lang="en-US" dirty="0">
                <a:latin typeface="Arial"/>
              </a:rPr>
              <a:t>In the </a:t>
            </a:r>
            <a:r>
              <a:rPr lang="en-US" b="1" dirty="0">
                <a:latin typeface="Arial"/>
              </a:rPr>
              <a:t>OSCAT-Forum</a:t>
            </a:r>
            <a:r>
              <a:rPr lang="en-US" dirty="0">
                <a:latin typeface="Arial"/>
              </a:rPr>
              <a:t>, examples for the following PLC systems can be found:</a:t>
            </a:r>
            <a:endParaRPr lang="de-DE" dirty="0">
              <a:latin typeface="Arial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dirty="0" smtClean="0">
                <a:latin typeface="Arial"/>
              </a:rPr>
              <a:t>Discussions </a:t>
            </a:r>
            <a:r>
              <a:rPr lang="en-US" dirty="0">
                <a:latin typeface="Arial"/>
              </a:rPr>
              <a:t>and announcements about the core library, oscat.lib for CODESYS 3.</a:t>
            </a:r>
            <a:endParaRPr lang="de-DE" dirty="0">
              <a:latin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15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28663"/>
            <a:ext cx="4830763" cy="3622675"/>
          </a:xfrm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926" y="4596131"/>
            <a:ext cx="5207794" cy="4360549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>
                <a:latin typeface="Arial"/>
              </a:rPr>
              <a:t>The book PLC programming according to IEC 61131-3, with examples of CODESYS and STEP 7 by Heinrich Lepers, 4th Edition, of 08.2011, </a:t>
            </a:r>
            <a:r>
              <a:rPr lang="en-US" dirty="0" err="1">
                <a:latin typeface="Arial"/>
              </a:rPr>
              <a:t>Franzis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Verlag</a:t>
            </a:r>
            <a:r>
              <a:rPr lang="en-US" dirty="0">
                <a:latin typeface="Arial"/>
              </a:rPr>
              <a:t> GmbH, ISBN: 3 7723-5805-5, is especially highly recommended for migrators from Siemens S7.</a:t>
            </a:r>
            <a:endParaRPr lang="de-DE" dirty="0">
              <a:latin typeface="Arial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de-DE" dirty="0">
                <a:latin typeface="Arial"/>
              </a:rPr>
              <a:t>Summary (</a:t>
            </a:r>
            <a:r>
              <a:rPr lang="de-DE" dirty="0" err="1">
                <a:latin typeface="Arial"/>
              </a:rPr>
              <a:t>acc</a:t>
            </a:r>
            <a:r>
              <a:rPr lang="de-DE" dirty="0">
                <a:latin typeface="Arial"/>
              </a:rPr>
              <a:t>. amazon.de)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i="1" dirty="0">
                <a:latin typeface="Arial"/>
              </a:rPr>
              <a:t>“</a:t>
            </a:r>
            <a:r>
              <a:rPr lang="en-US" i="1" dirty="0" smtClean="0">
                <a:latin typeface="Arial"/>
              </a:rPr>
              <a:t>The </a:t>
            </a:r>
            <a:r>
              <a:rPr lang="en-US" i="1" dirty="0">
                <a:latin typeface="Arial"/>
              </a:rPr>
              <a:t>aim of this book is to convince PLC programmers and programming for beginners that programming in higher level languages ​​of the IEC standards (FBS / CFC, ST / SCL and AS / graph) is much more effective, easier to maintain and more cost-efficient than the still widespread programming according to the statement list (STL / LAD / FBD). </a:t>
            </a:r>
            <a:br>
              <a:rPr lang="en-US" i="1" dirty="0">
                <a:latin typeface="Arial"/>
              </a:rPr>
            </a:br>
            <a:r>
              <a:rPr lang="en-US" i="1" dirty="0">
                <a:latin typeface="Arial"/>
              </a:rPr>
              <a:t>The book is aimed at both S5 / S7 practitioners who have programmed in STL / LAD / FBD and learn about the benefits of higher IEC-compliant languages ​​CFC, SCL, SFC </a:t>
            </a:r>
            <a:endParaRPr lang="en-US" i="1" dirty="0" smtClean="0">
              <a:latin typeface="Arial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i="1" dirty="0" smtClean="0">
                <a:latin typeface="Arial"/>
              </a:rPr>
              <a:t>and </a:t>
            </a:r>
            <a:r>
              <a:rPr lang="en-US" i="1" dirty="0">
                <a:latin typeface="Arial"/>
              </a:rPr>
              <a:t>S7-Graph and wish to use it, as well as to all who want to enter as a beginner in programming according to IEC 61131-3. These are trainees in vocational schools, chambers, etc.. and students, but also engineers, technicians, foremen and skilled workers</a:t>
            </a:r>
            <a:r>
              <a:rPr lang="en-US" i="1" dirty="0" smtClean="0">
                <a:latin typeface="Arial"/>
              </a:rPr>
              <a:t>.” </a:t>
            </a:r>
            <a:endParaRPr lang="de-DE" i="1" dirty="0">
              <a:latin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16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17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29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6 - </a:t>
            </a:r>
            <a:fld id="{D596A04B-ACB9-4AAE-868A-1FE9F3320A5A}" type="slidenum">
              <a:rPr lang="de-DE" smtClean="0"/>
              <a:pPr/>
              <a:t>2</a:t>
            </a:fld>
            <a:r>
              <a:rPr lang="de-DE" smtClean="0"/>
              <a:t> </a:t>
            </a:r>
            <a:endParaRPr lang="de-DE" dirty="0"/>
          </a:p>
        </p:txBody>
      </p:sp>
      <p:sp>
        <p:nvSpPr>
          <p:cNvPr id="6" name="Notizen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68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AND: The output is TRUE, if all inputs are TRUE.	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(For BOOL, BYTE, WORD, DWORD)</a:t>
            </a:r>
            <a:endParaRPr lang="de-DE" dirty="0">
              <a:latin typeface="Arial"/>
            </a:endParaRPr>
          </a:p>
          <a:p>
            <a:pPr>
              <a:defRPr/>
            </a:pPr>
            <a:endParaRPr lang="de-DE" dirty="0"/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OR:    The output is TRUE, if at least one input is TRUE. 	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(For BOOL, BYTE, WORD, DWORD)</a:t>
            </a:r>
            <a:endParaRPr lang="de-DE" dirty="0">
              <a:latin typeface="Arial"/>
            </a:endParaRPr>
          </a:p>
          <a:p>
            <a:pPr>
              <a:defRPr/>
            </a:pPr>
            <a:endParaRPr lang="de-DE" dirty="0"/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XOR:  The output is TRUE, it exactly one input is TRUE.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(For BOOL, BYTE, WORD, DWORD</a:t>
            </a:r>
            <a:r>
              <a:rPr lang="en-US" dirty="0" smtClean="0">
                <a:latin typeface="Arial"/>
              </a:rPr>
              <a:t>)</a:t>
            </a:r>
            <a:endParaRPr lang="de-DE" dirty="0">
              <a:latin typeface="Arial"/>
            </a:endParaRPr>
          </a:p>
          <a:p>
            <a:pPr>
              <a:defRPr/>
            </a:pPr>
            <a:endParaRPr lang="de-DE" dirty="0"/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NOT:  The output is the opposite of the input.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(For BOOL, BYTE, WORD, DWORD</a:t>
            </a:r>
            <a:r>
              <a:rPr lang="en-US" dirty="0" smtClean="0">
                <a:latin typeface="Arial"/>
              </a:rPr>
              <a:t>)</a:t>
            </a:r>
            <a:endParaRPr lang="de-DE" dirty="0">
              <a:latin typeface="Arial"/>
            </a:endParaRPr>
          </a:p>
          <a:p>
            <a:endParaRPr lang="de-DE" baseline="0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3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/>
              </a:rPr>
              <a:t>GT:  The output is TRUE, if input 1 is greater than input 2.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(For all data types</a:t>
            </a:r>
            <a:r>
              <a:rPr lang="en-US" dirty="0" smtClean="0">
                <a:latin typeface="Arial"/>
              </a:rPr>
              <a:t>)</a:t>
            </a:r>
          </a:p>
          <a:p>
            <a:pPr marL="0" indent="0" eaLnBrk="1" hangingPunct="1">
              <a:buNone/>
            </a:pPr>
            <a:endParaRPr lang="de-DE" dirty="0">
              <a:latin typeface="Arial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/>
              </a:rPr>
              <a:t>GE:  The output is TRUE, if input 1 is greater than or equal to input 2.  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(For all data types) </a:t>
            </a:r>
            <a:endParaRPr lang="en-US" dirty="0" smtClean="0">
              <a:latin typeface="Arial"/>
            </a:endParaRPr>
          </a:p>
          <a:p>
            <a:pPr marL="0" indent="0" eaLnBrk="1" hangingPunct="1">
              <a:buNone/>
            </a:pPr>
            <a:endParaRPr lang="de-DE" dirty="0">
              <a:latin typeface="Arial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/>
              </a:rPr>
              <a:t>LT:  The output is TRUE, if input 1 is less than input 2.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(For all data types</a:t>
            </a:r>
            <a:r>
              <a:rPr lang="en-US" dirty="0" smtClean="0">
                <a:latin typeface="Arial"/>
              </a:rPr>
              <a:t>)</a:t>
            </a:r>
          </a:p>
          <a:p>
            <a:pPr marL="0" indent="0" eaLnBrk="1" hangingPunct="1">
              <a:buNone/>
            </a:pPr>
            <a:endParaRPr lang="de-DE" dirty="0">
              <a:latin typeface="Arial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/>
              </a:rPr>
              <a:t>LE:  The output is TRUE, if input 1 is less than or equal to input 2.  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(For all data types</a:t>
            </a:r>
            <a:r>
              <a:rPr lang="en-US" dirty="0" smtClean="0">
                <a:latin typeface="Arial"/>
              </a:rPr>
              <a:t>)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/>
              </a:rPr>
              <a:t> </a:t>
            </a:r>
            <a:endParaRPr lang="en-US" dirty="0">
              <a:latin typeface="Arial"/>
            </a:endParaRPr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EQ:   The output is TRUE, if both inputs are equal.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(For all data types)</a:t>
            </a:r>
            <a:endParaRPr lang="de-DE" dirty="0">
              <a:latin typeface="Arial"/>
            </a:endParaRPr>
          </a:p>
          <a:p>
            <a:pPr>
              <a:defRPr/>
            </a:pPr>
            <a:endParaRPr lang="de-DE" dirty="0"/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NE:   The output is TRUE, if both inputs are not equal.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(For all data types)</a:t>
            </a:r>
            <a:endParaRPr lang="de-DE" dirty="0">
              <a:latin typeface="Arial"/>
            </a:endParaRPr>
          </a:p>
          <a:p>
            <a:pPr marL="0" indent="0">
              <a:buNone/>
            </a:pPr>
            <a:endParaRPr lang="de-DE" dirty="0"/>
          </a:p>
          <a:p>
            <a:pPr marL="0" indent="0" defTabSz="908956">
              <a:buNone/>
              <a:defRPr/>
            </a:pPr>
            <a:endParaRPr lang="de-DE" baseline="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4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6 - </a:t>
            </a:r>
            <a:fld id="{D596A04B-ACB9-4AAE-868A-1FE9F3320A5A}" type="slidenum">
              <a:rPr lang="de-DE" smtClean="0"/>
              <a:pPr/>
              <a:t>5</a:t>
            </a:fld>
            <a:r>
              <a:rPr lang="de-DE" smtClean="0"/>
              <a:t> 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81063" y="4634935"/>
            <a:ext cx="494823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Arial"/>
              </a:rPr>
              <a:t>ADD:  The output is the result of adding the inputs.</a:t>
            </a:r>
            <a:br>
              <a:rPr lang="en-US" sz="1000" dirty="0">
                <a:latin typeface="Arial"/>
              </a:rPr>
            </a:br>
            <a:r>
              <a:rPr lang="en-US" sz="1000" dirty="0">
                <a:latin typeface="Arial"/>
              </a:rPr>
              <a:t>           (For all data types, except BOOL, STRING, DATE, TOD</a:t>
            </a:r>
            <a:r>
              <a:rPr lang="en-US" sz="1000" dirty="0" smtClean="0">
                <a:latin typeface="Arial"/>
              </a:rPr>
              <a:t>)</a:t>
            </a:r>
          </a:p>
          <a:p>
            <a:pPr marL="0" indent="0" eaLnBrk="1" hangingPunct="1">
              <a:buFont typeface="Arial" charset="0"/>
              <a:buNone/>
            </a:pPr>
            <a:endParaRPr lang="de-DE" sz="1000" dirty="0">
              <a:latin typeface="Arial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Arial"/>
              </a:rPr>
              <a:t>SUB:  The output is input 1 minus input 2.</a:t>
            </a:r>
            <a:br>
              <a:rPr lang="en-US" sz="1000" dirty="0">
                <a:latin typeface="Arial"/>
              </a:rPr>
            </a:br>
            <a:r>
              <a:rPr lang="en-US" sz="1000" dirty="0">
                <a:latin typeface="Arial"/>
              </a:rPr>
              <a:t>          (For all data types, except BOOL, STRING, DATE, </a:t>
            </a:r>
            <a:r>
              <a:rPr lang="en-US" sz="1000" dirty="0" smtClean="0">
                <a:latin typeface="Arial"/>
              </a:rPr>
              <a:t>TOD)</a:t>
            </a:r>
          </a:p>
          <a:p>
            <a:pPr marL="0" indent="0" eaLnBrk="1" hangingPunct="1">
              <a:buFont typeface="Arial" charset="0"/>
              <a:buNone/>
            </a:pPr>
            <a:endParaRPr lang="de-DE" sz="1000" dirty="0">
              <a:latin typeface="Arial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Arial"/>
              </a:rPr>
              <a:t>MUL:  The output is the result of multiplying the inputs.</a:t>
            </a:r>
            <a:br>
              <a:rPr lang="en-US" sz="1000" dirty="0">
                <a:latin typeface="Arial"/>
              </a:rPr>
            </a:br>
            <a:r>
              <a:rPr lang="en-US" sz="1000" dirty="0">
                <a:latin typeface="Arial"/>
              </a:rPr>
              <a:t>          (For all data types, except BOOL, STRING, DATE, TOD</a:t>
            </a:r>
            <a:r>
              <a:rPr lang="en-US" sz="1000" dirty="0" smtClean="0">
                <a:latin typeface="Arial"/>
              </a:rPr>
              <a:t>)</a:t>
            </a:r>
          </a:p>
          <a:p>
            <a:pPr marL="0" indent="0" eaLnBrk="1" hangingPunct="1">
              <a:buFont typeface="Arial" charset="0"/>
              <a:buNone/>
            </a:pPr>
            <a:endParaRPr lang="de-DE" sz="1000" dirty="0">
              <a:latin typeface="Arial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1000" dirty="0">
                <a:latin typeface="Arial"/>
              </a:rPr>
              <a:t>DIV:  The output is input 1 divided by input 2.</a:t>
            </a:r>
            <a:br>
              <a:rPr lang="en-US" sz="1000" dirty="0">
                <a:latin typeface="Arial"/>
              </a:rPr>
            </a:br>
            <a:r>
              <a:rPr lang="en-US" sz="1000" dirty="0">
                <a:latin typeface="Arial"/>
              </a:rPr>
              <a:t>         (For all data types, except BOOL, STRING, DATE, TOD)</a:t>
            </a:r>
            <a:endParaRPr lang="de-DE" sz="1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75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>
                <a:latin typeface="Arial"/>
              </a:rPr>
              <a:t>SR:  A holding element. If the input SET1 were TRUE once, then the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output remains TRUE, until the RESET input is TRUE.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(only for BOOL)</a:t>
            </a:r>
            <a:endParaRPr lang="de-DE" dirty="0">
              <a:latin typeface="Arial"/>
            </a:endParaRPr>
          </a:p>
          <a:p>
            <a:pPr marL="0" indent="0" eaLnBrk="1" hangingPunct="1"/>
            <a:endParaRPr lang="de-DE" dirty="0"/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latin typeface="Arial"/>
              </a:rPr>
              <a:t>RS:  A holding element. If the input SET1 were TRUE once, then the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output remains TRUE, until the RESET input is TRUE.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(only for BOOL)</a:t>
            </a:r>
            <a:endParaRPr lang="de-DE" dirty="0">
              <a:latin typeface="Arial"/>
            </a:endParaRPr>
          </a:p>
          <a:p>
            <a:pPr marL="0" indent="0" eaLnBrk="1" hangingPunct="1"/>
            <a:endParaRPr lang="de-DE" dirty="0"/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latin typeface="Arial"/>
              </a:rPr>
              <a:t>R_TRIG:  Reacts to a rising edge of the input CLK and sets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     the output Q for a program cycle to TRUE.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     (only for BOOL)</a:t>
            </a:r>
            <a:endParaRPr lang="de-DE" dirty="0">
              <a:latin typeface="Arial"/>
            </a:endParaRPr>
          </a:p>
          <a:p>
            <a:pPr marL="0" indent="0" eaLnBrk="1" hangingPunct="1"/>
            <a:endParaRPr lang="de-DE" dirty="0"/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latin typeface="Arial"/>
              </a:rPr>
              <a:t>F_TRIG: Reacts to a falling edge of the input CLK and sets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    the output Q for a program cycle to TRUE.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               (only for BOOL)</a:t>
            </a:r>
            <a:endParaRPr lang="de-DE" dirty="0">
              <a:latin typeface="Arial"/>
            </a:endParaRPr>
          </a:p>
          <a:p>
            <a:endParaRPr lang="de-DE" baseline="0" dirty="0" smtClean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6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6" name="Notizenplatzhalter 2"/>
          <p:cNvSpPr>
            <a:spLocks noGrp="1"/>
          </p:cNvSpPr>
          <p:nvPr>
            <p:ph type="body" idx="3"/>
          </p:nvPr>
        </p:nvSpPr>
        <p:spPr>
          <a:xfrm>
            <a:off x="904875" y="4633572"/>
            <a:ext cx="4867275" cy="4330907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Arial"/>
              </a:rPr>
              <a:t>CTU:   At a rising edge at the CU input, the </a:t>
            </a:r>
            <a:r>
              <a:rPr lang="en-US" dirty="0" smtClean="0">
                <a:latin typeface="Arial"/>
              </a:rPr>
              <a:t>Counter </a:t>
            </a:r>
            <a:r>
              <a:rPr lang="en-US" dirty="0">
                <a:latin typeface="Arial"/>
              </a:rPr>
              <a:t>status is increased by 1 at the CV output. If PV is equal to CV, then the </a:t>
            </a:r>
            <a:r>
              <a:rPr lang="en-US" dirty="0" smtClean="0">
                <a:latin typeface="Arial"/>
              </a:rPr>
              <a:t>output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is </a:t>
            </a:r>
            <a:r>
              <a:rPr lang="en-US" dirty="0">
                <a:latin typeface="Arial"/>
              </a:rPr>
              <a:t>TRUE. Using the RESET input, the counter </a:t>
            </a:r>
            <a:r>
              <a:rPr lang="en-US" dirty="0" smtClean="0">
                <a:latin typeface="Arial"/>
              </a:rPr>
              <a:t>can be </a:t>
            </a:r>
            <a:r>
              <a:rPr lang="en-US" dirty="0">
                <a:latin typeface="Arial"/>
              </a:rPr>
              <a:t>reset to 0.</a:t>
            </a:r>
            <a:endParaRPr lang="de-DE" dirty="0">
              <a:latin typeface="Arial"/>
            </a:endParaRPr>
          </a:p>
          <a:p>
            <a:pPr>
              <a:defRPr/>
            </a:pPr>
            <a:endParaRPr lang="de-DE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Arial"/>
              </a:rPr>
              <a:t>CTD:    At a rising edge at the LOAD input, CV is equal to PV.  At a rising edge at the CD input, the counter status is decreased by 1 at the CV output. The output Q is TRUE if CV equals 0. </a:t>
            </a:r>
            <a:r>
              <a:rPr lang="en-US" dirty="0" smtClean="0">
                <a:latin typeface="Arial"/>
              </a:rPr>
              <a:t>Output </a:t>
            </a:r>
            <a:r>
              <a:rPr lang="en-US" dirty="0">
                <a:latin typeface="Arial"/>
              </a:rPr>
              <a:t>Q </a:t>
            </a:r>
            <a:r>
              <a:rPr lang="en-US" dirty="0" smtClean="0">
                <a:latin typeface="Arial"/>
              </a:rPr>
              <a:t>becomes  </a:t>
            </a:r>
            <a:r>
              <a:rPr lang="en-US" dirty="0">
                <a:latin typeface="Arial"/>
              </a:rPr>
              <a:t>TRUE, if CV equals 0.</a:t>
            </a:r>
            <a:endParaRPr lang="de-DE" dirty="0">
              <a:latin typeface="Arial"/>
            </a:endParaRPr>
          </a:p>
          <a:p>
            <a:pPr>
              <a:defRPr/>
            </a:pPr>
            <a:endParaRPr lang="de-DE" dirty="0"/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CTUD: At a rising edge at input LOAD, CV equals PV.  At a rising edge at input CD, the counter status on output CV is reduced by 1. At a rising edge on input CU the counter status CV is increased by 1. Using input RESET the counter can be reset to 0. If PV equals CV Output QU becomes </a:t>
            </a:r>
            <a:r>
              <a:rPr lang="en-US" dirty="0" smtClean="0">
                <a:latin typeface="Arial"/>
              </a:rPr>
              <a:t>TRUE. Output </a:t>
            </a:r>
            <a:r>
              <a:rPr lang="en-US" dirty="0">
                <a:latin typeface="Arial"/>
              </a:rPr>
              <a:t>QD becomes TRUE, if CV equals 0.</a:t>
            </a:r>
            <a:endParaRPr lang="de-DE" dirty="0">
              <a:latin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7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TP:    A rising edge at the </a:t>
            </a:r>
            <a:r>
              <a:rPr lang="en-US" dirty="0">
                <a:latin typeface="Arial"/>
              </a:rPr>
              <a:t>B</a:t>
            </a:r>
            <a:r>
              <a:rPr lang="en-US" dirty="0" smtClean="0">
                <a:latin typeface="Arial"/>
              </a:rPr>
              <a:t>oolean </a:t>
            </a:r>
            <a:r>
              <a:rPr lang="en-US" dirty="0">
                <a:latin typeface="Arial"/>
              </a:rPr>
              <a:t>input IN sets the </a:t>
            </a:r>
            <a:r>
              <a:rPr lang="en-US" dirty="0" smtClean="0">
                <a:latin typeface="Arial"/>
              </a:rPr>
              <a:t>t put </a:t>
            </a:r>
            <a:r>
              <a:rPr lang="en-US" dirty="0">
                <a:latin typeface="Arial"/>
              </a:rPr>
              <a:t>Q for the time that is set at the input PT (preset time).</a:t>
            </a:r>
            <a:endParaRPr lang="de-DE" dirty="0">
              <a:latin typeface="Arial"/>
            </a:endParaRPr>
          </a:p>
          <a:p>
            <a:pPr>
              <a:defRPr/>
            </a:pPr>
            <a:endParaRPr lang="de-DE" dirty="0"/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TON:   A rising edge at the </a:t>
            </a:r>
            <a:r>
              <a:rPr lang="en-US" dirty="0">
                <a:latin typeface="Arial"/>
              </a:rPr>
              <a:t>B</a:t>
            </a:r>
            <a:r>
              <a:rPr lang="en-US" dirty="0" smtClean="0">
                <a:latin typeface="Arial"/>
              </a:rPr>
              <a:t>oolean </a:t>
            </a:r>
            <a:r>
              <a:rPr lang="en-US" dirty="0">
                <a:latin typeface="Arial"/>
              </a:rPr>
              <a:t>input IN starts the Timer and after expiration of the time at input PT, the output Q is TRUE. Output ET is the elapsed time for the timer.</a:t>
            </a:r>
            <a:endParaRPr lang="de-DE" dirty="0">
              <a:latin typeface="Arial"/>
            </a:endParaRPr>
          </a:p>
          <a:p>
            <a:pPr>
              <a:defRPr/>
            </a:pPr>
            <a:endParaRPr lang="de-DE" dirty="0"/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TOF:   A rising edge at the </a:t>
            </a:r>
            <a:r>
              <a:rPr lang="en-US" dirty="0" smtClean="0">
                <a:latin typeface="Arial"/>
              </a:rPr>
              <a:t>B</a:t>
            </a:r>
            <a:r>
              <a:rPr lang="en-US" dirty="0" smtClean="0">
                <a:latin typeface="Arial"/>
              </a:rPr>
              <a:t>oolean </a:t>
            </a:r>
            <a:r>
              <a:rPr lang="en-US" dirty="0">
                <a:latin typeface="Arial"/>
              </a:rPr>
              <a:t>input IN sets the output Q. A falling edge at IN starts the Timer, and after expiration of the time at input PT, Q is again FALSE. Output ET is the elapsed time for the timer. Output ET is the elapsed time for the timer. </a:t>
            </a:r>
            <a:endParaRPr lang="de-DE" dirty="0">
              <a:latin typeface="Arial"/>
            </a:endParaRPr>
          </a:p>
          <a:p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    </a:t>
            </a:r>
            <a:br>
              <a:rPr lang="de-DE" baseline="0" dirty="0" smtClean="0"/>
            </a:br>
            <a:endParaRPr lang="de-DE" baseline="0" dirty="0" smtClean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8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8375" y="746125"/>
            <a:ext cx="4783138" cy="35861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100" dirty="0"/>
          </a:p>
          <a:p>
            <a:endParaRPr lang="de-DE" sz="1100" dirty="0"/>
          </a:p>
          <a:p>
            <a:pPr marL="0" indent="0">
              <a:buNone/>
            </a:pPr>
            <a:r>
              <a:rPr lang="de-DE" sz="1100" dirty="0"/>
              <a:t>    </a:t>
            </a:r>
            <a:br>
              <a:rPr lang="de-DE" sz="1100" dirty="0"/>
            </a:br>
            <a:endParaRPr lang="de-DE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1213" y="8907161"/>
            <a:ext cx="2911197" cy="51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758" tIns="43879" rIns="87758" bIns="43879" numCol="1" anchor="b" anchorCtr="0" compatLnSpc="1">
            <a:prstTxWarp prst="textNoShape">
              <a:avLst/>
            </a:prstTxWarp>
          </a:bodyPr>
          <a:lstStyle>
            <a:lvl1pPr algn="r" defTabSz="877784">
              <a:defRPr sz="1200"/>
            </a:lvl1pPr>
          </a:lstStyle>
          <a:p>
            <a:r>
              <a:rPr lang="de-DE" dirty="0" smtClean="0"/>
              <a:t>6 - </a:t>
            </a:r>
            <a:fld id="{D596A04B-ACB9-4AAE-868A-1FE9F3320A5A}" type="slidenum">
              <a:rPr lang="de-DE" smtClean="0"/>
              <a:pPr/>
              <a:t>9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60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4327844" y="3932288"/>
            <a:ext cx="2830853" cy="970672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 sz="1700" baseline="0"/>
            </a:lvl1pPr>
          </a:lstStyle>
          <a:p>
            <a:pPr lvl="0"/>
            <a:r>
              <a:rPr lang="de-DE" dirty="0" smtClean="0"/>
              <a:t>Text Arial 17 </a:t>
            </a:r>
            <a:r>
              <a:rPr lang="de-DE" dirty="0" err="1" smtClean="0"/>
              <a:t>pt</a:t>
            </a:r>
            <a:r>
              <a:rPr lang="de-DE" dirty="0" smtClean="0"/>
              <a:t> Title, Place, Name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95" y="2153172"/>
            <a:ext cx="5040000" cy="1705846"/>
          </a:xfrm>
          <a:prstGeom prst="rect">
            <a:avLst/>
          </a:prstGeom>
        </p:spPr>
      </p:pic>
      <p:pic>
        <p:nvPicPr>
          <p:cNvPr id="11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77108" y="6311527"/>
            <a:ext cx="7666891" cy="330200"/>
          </a:xfrm>
          <a:prstGeom prst="rect">
            <a:avLst/>
          </a:prstGeom>
        </p:spPr>
      </p:pic>
      <p:pic>
        <p:nvPicPr>
          <p:cNvPr id="12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4" y="6294833"/>
            <a:ext cx="1179758" cy="3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3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590997" y="2454816"/>
            <a:ext cx="3959695" cy="103279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de-DE" sz="3100" dirty="0" err="1" smtClean="0"/>
              <a:t>Thank</a:t>
            </a:r>
            <a:r>
              <a:rPr lang="de-DE" sz="3100" dirty="0" smtClean="0"/>
              <a:t> </a:t>
            </a:r>
            <a:r>
              <a:rPr lang="de-DE" sz="3100" dirty="0" err="1" smtClean="0"/>
              <a:t>you</a:t>
            </a:r>
            <a:r>
              <a:rPr lang="de-DE" sz="3100" dirty="0" smtClean="0"/>
              <a:t> </a:t>
            </a:r>
            <a:r>
              <a:rPr lang="de-DE" sz="3100" dirty="0" err="1" smtClean="0"/>
              <a:t>very</a:t>
            </a:r>
            <a:r>
              <a:rPr lang="de-DE" sz="3100" dirty="0" smtClean="0"/>
              <a:t> </a:t>
            </a:r>
            <a:r>
              <a:rPr lang="de-DE" sz="3100" dirty="0" err="1" smtClean="0"/>
              <a:t>much</a:t>
            </a:r>
            <a:endParaRPr lang="de-DE" sz="3100" dirty="0" smtClean="0"/>
          </a:p>
          <a:p>
            <a:pPr algn="ctr"/>
            <a:r>
              <a:rPr lang="de-DE" sz="3100" baseline="0" dirty="0" err="1" smtClean="0"/>
              <a:t>for</a:t>
            </a:r>
            <a:r>
              <a:rPr lang="de-DE" sz="3100" baseline="0" dirty="0" smtClean="0"/>
              <a:t> </a:t>
            </a:r>
            <a:r>
              <a:rPr lang="de-DE" sz="3100" baseline="0" dirty="0" err="1" smtClean="0"/>
              <a:t>your</a:t>
            </a:r>
            <a:r>
              <a:rPr lang="de-DE" sz="3100" baseline="0" dirty="0" smtClean="0"/>
              <a:t> </a:t>
            </a:r>
            <a:r>
              <a:rPr lang="de-DE" sz="3100" baseline="0" dirty="0" err="1" smtClean="0"/>
              <a:t>attention</a:t>
            </a:r>
            <a:r>
              <a:rPr lang="de-DE" sz="3100" baseline="0" dirty="0" smtClean="0"/>
              <a:t>!</a:t>
            </a:r>
            <a:endParaRPr lang="de-DE" sz="31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1645920" y="1976511"/>
            <a:ext cx="5964702" cy="2609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innov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2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2708" y="914400"/>
            <a:ext cx="7737231" cy="838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2708" y="1600200"/>
            <a:ext cx="7737231" cy="99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23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fre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0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1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6 -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89880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graphic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577365" y="1260004"/>
            <a:ext cx="7982885" cy="4535999"/>
          </a:xfrm>
          <a:prstGeom prst="rect">
            <a:avLst/>
          </a:prstGeom>
        </p:spPr>
        <p:txBody>
          <a:bodyPr lIns="77925" tIns="38963" rIns="77925" bIns="38963"/>
          <a:lstStyle>
            <a:lvl1pPr marL="309807" indent="-309807">
              <a:buSzPct val="110000"/>
              <a:buFont typeface="Arial" panose="020B0604020202020204" pitchFamily="34" charset="0"/>
              <a:buChar char="•"/>
              <a:defRPr sz="1700"/>
            </a:lvl1pPr>
            <a:lvl2pPr marL="669670" indent="-257045">
              <a:buSzPct val="60000"/>
              <a:buFont typeface="Courier New" panose="02070309020205020404" pitchFamily="49" charset="0"/>
              <a:buChar char="o"/>
              <a:defRPr sz="1700"/>
            </a:lvl2pPr>
            <a:lvl3pPr marL="1030885" indent="-205636">
              <a:buSzPct val="80000"/>
              <a:buFont typeface="Symbol" panose="05050102010706020507" pitchFamily="18" charset="2"/>
              <a:buChar char="-"/>
              <a:defRPr sz="1700"/>
            </a:lvl3pPr>
            <a:lvl4pPr marL="1443510" indent="-206989">
              <a:buSzPct val="70000"/>
              <a:buFont typeface="Wingdings" panose="05000000000000000000" pitchFamily="2" charset="2"/>
              <a:buChar char="§"/>
              <a:defRPr sz="1700"/>
            </a:lvl4pPr>
            <a:lvl5pPr marL="1853428" indent="-204283">
              <a:buSzPct val="70000"/>
              <a:buFont typeface="Arial" panose="020B0604020202020204" pitchFamily="34" charset="0"/>
              <a:buChar char="˃"/>
              <a:defRPr sz="1700"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8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6 -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990119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numeric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577365" y="1260004"/>
            <a:ext cx="7982885" cy="4535999"/>
          </a:xfrm>
          <a:prstGeom prst="rect">
            <a:avLst/>
          </a:prstGeom>
        </p:spPr>
        <p:txBody>
          <a:bodyPr lIns="77925" tIns="38963" rIns="77925" bIns="38963"/>
          <a:lstStyle>
            <a:lvl1pPr marL="342900" indent="-342900">
              <a:buSzPct val="90000"/>
              <a:buFont typeface="+mj-lt"/>
              <a:buAutoNum type="romanUcPeriod"/>
              <a:defRPr sz="1700"/>
            </a:lvl1pPr>
            <a:lvl2pPr marL="755525" indent="-342900">
              <a:buSzPct val="90000"/>
              <a:buFont typeface="+mj-lt"/>
              <a:buAutoNum type="arabicPeriod"/>
              <a:defRPr sz="1700"/>
            </a:lvl2pPr>
            <a:lvl3pPr marL="1168149" indent="-342900">
              <a:buSzPct val="90000"/>
              <a:buFont typeface="+mj-lt"/>
              <a:buAutoNum type="alphaLcPeriod"/>
              <a:defRPr sz="1700"/>
            </a:lvl3pPr>
            <a:lvl4pPr marL="1579421" indent="-342900">
              <a:buSzPct val="90000"/>
              <a:buFont typeface="+mj-lt"/>
              <a:buAutoNum type="arabicParenBoth"/>
              <a:defRPr sz="1700"/>
            </a:lvl4pPr>
            <a:lvl5pPr marL="1992045" indent="-342900">
              <a:buSzPct val="90000"/>
              <a:buFont typeface="+mj-lt"/>
              <a:buAutoNum type="alphaLcParenR"/>
              <a:defRPr sz="1700"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161782" y="6622176"/>
            <a:ext cx="7200967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790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92176" y="4149970"/>
            <a:ext cx="8563978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/>
            </a:lvl1pPr>
          </a:lstStyle>
          <a:p>
            <a:pPr marL="0" marR="0" lvl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267511"/>
            <a:ext cx="9144000" cy="2698751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3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5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438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0299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075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92176" y="4149970"/>
            <a:ext cx="8563978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/>
            </a:lvl1pPr>
          </a:lstStyle>
          <a:p>
            <a:pPr marL="0" marR="0" lvl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7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8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21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104" y="1259059"/>
            <a:ext cx="2369864" cy="3608364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l">
              <a:buNone/>
              <a:defRPr sz="140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3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073309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6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7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11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3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64403" y="1259059"/>
            <a:ext cx="5193418" cy="3608364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l">
              <a:buNone/>
              <a:defRPr sz="170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2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5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6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rman 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335859" y="2454816"/>
            <a:ext cx="4469963" cy="103279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de-DE" sz="3100" dirty="0" smtClean="0"/>
              <a:t>Vielen Dank</a:t>
            </a:r>
          </a:p>
          <a:p>
            <a:pPr algn="ctr"/>
            <a:r>
              <a:rPr lang="de-DE" sz="3100" dirty="0" smtClean="0"/>
              <a:t>für</a:t>
            </a:r>
            <a:r>
              <a:rPr lang="de-DE" sz="3100" baseline="0" dirty="0" smtClean="0"/>
              <a:t> Ihre Aufmerksamkeit!</a:t>
            </a:r>
            <a:endParaRPr lang="de-DE" sz="3100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1645920" y="1976511"/>
            <a:ext cx="5964702" cy="2609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9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315346" y="6618469"/>
            <a:ext cx="2895600" cy="179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191919"/>
                </a:solidFill>
              </a:defRPr>
            </a:lvl1pPr>
          </a:lstStyle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8" r:id="rId2"/>
    <p:sldLayoutId id="2147483653" r:id="rId3"/>
    <p:sldLayoutId id="2147483689" r:id="rId4"/>
    <p:sldLayoutId id="2147483676" r:id="rId5"/>
    <p:sldLayoutId id="2147483685" r:id="rId6"/>
    <p:sldLayoutId id="2147483681" r:id="rId7"/>
    <p:sldLayoutId id="2147483664" r:id="rId8"/>
    <p:sldLayoutId id="2147483686" r:id="rId9"/>
    <p:sldLayoutId id="2147483687" r:id="rId10"/>
    <p:sldLayoutId id="2147483669" r:id="rId11"/>
    <p:sldLayoutId id="2147483690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2pPr>
      <a:lvl3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3pPr>
      <a:lvl4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4pPr>
      <a:lvl5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5pPr>
      <a:lvl6pPr marL="389626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6pPr>
      <a:lvl7pPr marL="779252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7pPr>
      <a:lvl8pPr marL="1168878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8pPr>
      <a:lvl9pPr marL="1558503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9pPr>
    </p:titleStyle>
    <p:bodyStyle>
      <a:lvl1pPr marL="309807" indent="-309807" algn="l" defTabSz="825249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9670" indent="-257045" algn="l" defTabSz="825249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030885" indent="-205636" algn="l" defTabSz="825249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443510" indent="-206989" algn="l" defTabSz="825249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3428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43054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32680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22306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11932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96" y="883078"/>
            <a:ext cx="2684512" cy="11632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Appendix</a:t>
            </a:r>
            <a:endParaRPr lang="de-DE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849" y="2526721"/>
            <a:ext cx="4438649" cy="310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dirty="0">
                <a:latin typeface="Arial"/>
              </a:rPr>
              <a:t>Useful key combinations </a:t>
            </a:r>
            <a:r>
              <a:rPr lang="en-US" sz="1700" dirty="0" smtClean="0">
                <a:latin typeface="Arial"/>
              </a:rPr>
              <a:t>	</a:t>
            </a:r>
            <a:r>
              <a:rPr lang="de-DE" sz="1700" dirty="0" smtClean="0"/>
              <a:t>	6 </a:t>
            </a:r>
            <a:r>
              <a:rPr lang="de-DE" sz="1700" dirty="0"/>
              <a:t>- </a:t>
            </a:r>
            <a:r>
              <a:rPr lang="de-DE" sz="1700" dirty="0" smtClean="0"/>
              <a:t>2</a:t>
            </a:r>
            <a:endParaRPr lang="de-DE" sz="1700" dirty="0"/>
          </a:p>
          <a:p>
            <a:pPr>
              <a:spcBef>
                <a:spcPct val="50000"/>
              </a:spcBef>
            </a:pPr>
            <a:r>
              <a:rPr lang="en-US" sz="1700" dirty="0">
                <a:latin typeface="Arial"/>
              </a:rPr>
              <a:t>Logic </a:t>
            </a:r>
            <a:r>
              <a:rPr lang="en-US" sz="1700" dirty="0" smtClean="0">
                <a:latin typeface="Arial"/>
              </a:rPr>
              <a:t>functions 	</a:t>
            </a:r>
            <a:r>
              <a:rPr lang="de-DE" sz="1700" dirty="0"/>
              <a:t>	</a:t>
            </a:r>
            <a:r>
              <a:rPr lang="de-DE" sz="1700" dirty="0" smtClean="0"/>
              <a:t>	6 </a:t>
            </a:r>
            <a:r>
              <a:rPr lang="de-DE" sz="1700" dirty="0"/>
              <a:t>- </a:t>
            </a:r>
            <a:r>
              <a:rPr lang="de-DE" sz="1700" dirty="0" smtClean="0"/>
              <a:t>3</a:t>
            </a:r>
            <a:endParaRPr lang="de-DE" sz="1700" dirty="0"/>
          </a:p>
          <a:p>
            <a:pPr>
              <a:spcBef>
                <a:spcPct val="50000"/>
              </a:spcBef>
            </a:pPr>
            <a:r>
              <a:rPr lang="de-DE" sz="1700" dirty="0" err="1" smtClean="0"/>
              <a:t>Comparisons</a:t>
            </a:r>
            <a:r>
              <a:rPr lang="de-DE" sz="1700" dirty="0"/>
              <a:t>	</a:t>
            </a:r>
            <a:r>
              <a:rPr lang="de-DE" sz="1700" dirty="0" smtClean="0"/>
              <a:t>		6 </a:t>
            </a:r>
            <a:r>
              <a:rPr lang="de-DE" sz="1700" dirty="0"/>
              <a:t>- 4</a:t>
            </a:r>
            <a:endParaRPr lang="de-DE" sz="1700" dirty="0" smtClean="0"/>
          </a:p>
          <a:p>
            <a:pPr>
              <a:spcBef>
                <a:spcPct val="50000"/>
              </a:spcBef>
            </a:pPr>
            <a:r>
              <a:rPr lang="en-US" sz="1700" dirty="0">
                <a:latin typeface="Arial"/>
              </a:rPr>
              <a:t>Basic </a:t>
            </a:r>
            <a:r>
              <a:rPr lang="en-US" sz="1700" dirty="0" smtClean="0">
                <a:latin typeface="Arial"/>
              </a:rPr>
              <a:t>calculating </a:t>
            </a:r>
            <a:r>
              <a:rPr lang="en-US" sz="1700" dirty="0">
                <a:latin typeface="Arial"/>
              </a:rPr>
              <a:t>o</a:t>
            </a:r>
            <a:r>
              <a:rPr lang="en-US" sz="1700" dirty="0" smtClean="0">
                <a:latin typeface="Arial"/>
              </a:rPr>
              <a:t>ptions </a:t>
            </a:r>
            <a:r>
              <a:rPr lang="de-DE" sz="1700" dirty="0" smtClean="0"/>
              <a:t>		6 - 5</a:t>
            </a:r>
            <a:endParaRPr lang="de-DE" sz="1700" dirty="0"/>
          </a:p>
          <a:p>
            <a:pPr>
              <a:spcBef>
                <a:spcPct val="50000"/>
              </a:spcBef>
            </a:pPr>
            <a:r>
              <a:rPr lang="de-DE" sz="1700" dirty="0">
                <a:latin typeface="Arial"/>
              </a:rPr>
              <a:t>Standard </a:t>
            </a:r>
            <a:r>
              <a:rPr lang="de-DE" sz="1700" dirty="0" err="1">
                <a:latin typeface="Arial"/>
              </a:rPr>
              <a:t>F</a:t>
            </a:r>
            <a:r>
              <a:rPr lang="de-DE" sz="1700" dirty="0" err="1" smtClean="0">
                <a:latin typeface="Arial"/>
              </a:rPr>
              <a:t>unction</a:t>
            </a:r>
            <a:r>
              <a:rPr lang="de-DE" sz="1700" dirty="0" smtClean="0">
                <a:latin typeface="Arial"/>
              </a:rPr>
              <a:t> </a:t>
            </a:r>
            <a:r>
              <a:rPr lang="de-DE" sz="1700" dirty="0">
                <a:latin typeface="Arial"/>
              </a:rPr>
              <a:t>B</a:t>
            </a:r>
            <a:r>
              <a:rPr lang="de-DE" sz="1700" dirty="0" smtClean="0">
                <a:latin typeface="Arial"/>
              </a:rPr>
              <a:t>locks 	</a:t>
            </a:r>
            <a:r>
              <a:rPr lang="de-DE" sz="1700" dirty="0" smtClean="0"/>
              <a:t>	6 - 6</a:t>
            </a:r>
            <a:endParaRPr lang="de-DE" sz="1700" dirty="0"/>
          </a:p>
          <a:p>
            <a:pPr>
              <a:spcBef>
                <a:spcPct val="50000"/>
              </a:spcBef>
            </a:pPr>
            <a:r>
              <a:rPr lang="de-DE" sz="1700" dirty="0" smtClean="0"/>
              <a:t>Set/ </a:t>
            </a:r>
            <a:r>
              <a:rPr lang="de-DE" sz="1700" dirty="0" err="1" smtClean="0"/>
              <a:t>Reset</a:t>
            </a:r>
            <a:r>
              <a:rPr lang="de-DE" sz="1700" dirty="0" smtClean="0"/>
              <a:t> (</a:t>
            </a:r>
            <a:r>
              <a:rPr lang="de-DE" sz="1700" dirty="0" err="1"/>
              <a:t>v</a:t>
            </a:r>
            <a:r>
              <a:rPr lang="de-DE" sz="1700" dirty="0" err="1" smtClean="0"/>
              <a:t>ariants</a:t>
            </a:r>
            <a:r>
              <a:rPr lang="de-DE" sz="1700" dirty="0" smtClean="0"/>
              <a:t>)</a:t>
            </a:r>
            <a:r>
              <a:rPr lang="de-DE" sz="1700" dirty="0"/>
              <a:t>	</a:t>
            </a:r>
            <a:r>
              <a:rPr lang="de-DE" sz="1700" dirty="0" smtClean="0"/>
              <a:t>	6 - 9</a:t>
            </a:r>
          </a:p>
          <a:p>
            <a:pPr>
              <a:spcBef>
                <a:spcPct val="50000"/>
              </a:spcBef>
            </a:pPr>
            <a:r>
              <a:rPr lang="de-DE" sz="1700" dirty="0" smtClean="0"/>
              <a:t>Type </a:t>
            </a:r>
            <a:r>
              <a:rPr lang="de-DE" sz="1700" dirty="0" err="1" smtClean="0"/>
              <a:t>conversions</a:t>
            </a:r>
            <a:r>
              <a:rPr lang="de-DE" sz="1700" dirty="0" smtClean="0"/>
              <a:t>	                              6 - 10</a:t>
            </a:r>
          </a:p>
          <a:p>
            <a:pPr>
              <a:spcBef>
                <a:spcPct val="50000"/>
              </a:spcBef>
            </a:pPr>
            <a:endParaRPr lang="de-DE" sz="17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848225" y="2521509"/>
            <a:ext cx="4200525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dirty="0">
                <a:latin typeface="Arial"/>
              </a:rPr>
              <a:t>Variables and p</a:t>
            </a:r>
            <a:r>
              <a:rPr lang="en-US" sz="1700" dirty="0" smtClean="0">
                <a:latin typeface="Arial"/>
              </a:rPr>
              <a:t>ower off</a:t>
            </a:r>
            <a:r>
              <a:rPr lang="en-US" sz="1700" dirty="0">
                <a:latin typeface="Arial"/>
              </a:rPr>
              <a:t>	 </a:t>
            </a:r>
            <a:r>
              <a:rPr lang="en-US" sz="1700" dirty="0" smtClean="0">
                <a:latin typeface="Arial"/>
              </a:rPr>
              <a:t>          6 </a:t>
            </a:r>
            <a:r>
              <a:rPr lang="en-US" sz="1700" dirty="0">
                <a:latin typeface="Arial"/>
              </a:rPr>
              <a:t>- 11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/>
              </a:rPr>
              <a:t>P</a:t>
            </a:r>
            <a:r>
              <a:rPr lang="en-US" sz="1800" dirty="0" smtClean="0">
                <a:latin typeface="Arial"/>
              </a:rPr>
              <a:t>roject structures</a:t>
            </a:r>
            <a:r>
              <a:rPr lang="de-DE" sz="1700" dirty="0"/>
              <a:t>  </a:t>
            </a:r>
            <a:r>
              <a:rPr lang="de-DE" sz="1700" dirty="0" smtClean="0"/>
              <a:t>                         6 </a:t>
            </a:r>
            <a:r>
              <a:rPr lang="de-DE" sz="1700" dirty="0"/>
              <a:t>- </a:t>
            </a:r>
            <a:r>
              <a:rPr lang="de-DE" sz="1700" dirty="0" smtClean="0"/>
              <a:t>13</a:t>
            </a:r>
          </a:p>
          <a:p>
            <a:pPr>
              <a:spcBef>
                <a:spcPct val="50000"/>
              </a:spcBef>
            </a:pPr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 smtClean="0"/>
              <a:t>libraries</a:t>
            </a:r>
            <a:r>
              <a:rPr lang="de-DE" sz="1800" dirty="0" smtClean="0"/>
              <a:t>             </a:t>
            </a:r>
            <a:r>
              <a:rPr lang="de-DE" sz="1700" dirty="0"/>
              <a:t>	 </a:t>
            </a:r>
            <a:r>
              <a:rPr lang="de-DE" sz="1700" dirty="0" smtClean="0"/>
              <a:t>          6 - 14</a:t>
            </a:r>
          </a:p>
          <a:p>
            <a:pPr>
              <a:spcBef>
                <a:spcPct val="50000"/>
              </a:spcBef>
            </a:pPr>
            <a:r>
              <a:rPr lang="de-DE" sz="1700" dirty="0" smtClean="0"/>
              <a:t>Help </a:t>
            </a:r>
            <a:r>
              <a:rPr lang="de-DE" sz="1700" dirty="0" err="1" smtClean="0"/>
              <a:t>sources</a:t>
            </a:r>
            <a:r>
              <a:rPr lang="de-DE" sz="1700" dirty="0" smtClean="0"/>
              <a:t>	</a:t>
            </a:r>
            <a:r>
              <a:rPr lang="de-DE" sz="1700" dirty="0"/>
              <a:t>	 </a:t>
            </a:r>
            <a:r>
              <a:rPr lang="de-DE" sz="1700" dirty="0" smtClean="0"/>
              <a:t>          6 </a:t>
            </a:r>
            <a:r>
              <a:rPr lang="de-DE" sz="1700" dirty="0"/>
              <a:t>- </a:t>
            </a:r>
            <a:r>
              <a:rPr lang="de-DE" sz="1700" dirty="0" smtClean="0"/>
              <a:t>15</a:t>
            </a:r>
          </a:p>
          <a:p>
            <a:pPr>
              <a:spcBef>
                <a:spcPct val="50000"/>
              </a:spcBef>
            </a:pPr>
            <a:r>
              <a:rPr lang="de-DE" sz="1700" dirty="0" err="1" smtClean="0"/>
              <a:t>Literature</a:t>
            </a:r>
            <a:r>
              <a:rPr lang="de-DE" sz="1700" dirty="0" smtClean="0"/>
              <a:t>		           6 - 16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71450" y="277813"/>
            <a:ext cx="1669073" cy="1708150"/>
          </a:xfrm>
          <a:prstGeom prst="ellipse">
            <a:avLst/>
          </a:prstGeom>
          <a:noFill/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de-DE" sz="8800" dirty="0">
                <a:solidFill>
                  <a:schemeClr val="accent2"/>
                </a:solidFill>
                <a:latin typeface="Tahoma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096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 err="1"/>
              <a:t>c</a:t>
            </a:r>
            <a:r>
              <a:rPr lang="de-DE" dirty="0" err="1" smtClean="0"/>
              <a:t>onversions</a:t>
            </a:r>
            <a:endParaRPr lang="de-DE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82136" y="2200738"/>
            <a:ext cx="1406769" cy="401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de-DE" sz="1700" dirty="0"/>
              <a:t>BOOL</a:t>
            </a:r>
          </a:p>
          <a:p>
            <a:pPr algn="r"/>
            <a:r>
              <a:rPr lang="de-DE" sz="1700" dirty="0"/>
              <a:t>BYTE</a:t>
            </a:r>
          </a:p>
          <a:p>
            <a:pPr algn="r"/>
            <a:r>
              <a:rPr lang="de-DE" sz="1700" dirty="0"/>
              <a:t>DATE</a:t>
            </a:r>
          </a:p>
          <a:p>
            <a:pPr algn="r"/>
            <a:r>
              <a:rPr lang="de-DE" sz="1700" dirty="0"/>
              <a:t>DINT</a:t>
            </a:r>
          </a:p>
          <a:p>
            <a:pPr algn="r"/>
            <a:r>
              <a:rPr lang="de-DE" sz="1700" dirty="0"/>
              <a:t>DT</a:t>
            </a:r>
          </a:p>
          <a:p>
            <a:pPr algn="r"/>
            <a:r>
              <a:rPr lang="de-DE" sz="1700" dirty="0"/>
              <a:t>DWORD</a:t>
            </a:r>
          </a:p>
          <a:p>
            <a:pPr algn="r"/>
            <a:r>
              <a:rPr lang="de-DE" sz="1700" dirty="0"/>
              <a:t>INT</a:t>
            </a:r>
          </a:p>
          <a:p>
            <a:pPr algn="r"/>
            <a:r>
              <a:rPr lang="de-DE" sz="1700" dirty="0"/>
              <a:t>REAL</a:t>
            </a:r>
          </a:p>
          <a:p>
            <a:pPr algn="r"/>
            <a:r>
              <a:rPr lang="de-DE" sz="1700" dirty="0"/>
              <a:t>SINT</a:t>
            </a:r>
          </a:p>
          <a:p>
            <a:pPr algn="r"/>
            <a:r>
              <a:rPr lang="de-DE" sz="1700" dirty="0"/>
              <a:t>STRING</a:t>
            </a:r>
          </a:p>
          <a:p>
            <a:pPr algn="r"/>
            <a:r>
              <a:rPr lang="de-DE" sz="1700" dirty="0"/>
              <a:t>TIME</a:t>
            </a:r>
          </a:p>
          <a:p>
            <a:pPr algn="r"/>
            <a:r>
              <a:rPr lang="de-DE" sz="1700" dirty="0"/>
              <a:t>TOD</a:t>
            </a:r>
          </a:p>
          <a:p>
            <a:pPr algn="r"/>
            <a:r>
              <a:rPr lang="de-DE" sz="1700" dirty="0"/>
              <a:t>UDINT</a:t>
            </a:r>
          </a:p>
          <a:p>
            <a:pPr algn="r"/>
            <a:r>
              <a:rPr lang="de-DE" sz="1700" dirty="0"/>
              <a:t>UDINT</a:t>
            </a:r>
          </a:p>
          <a:p>
            <a:pPr algn="r"/>
            <a:r>
              <a:rPr lang="de-DE" sz="1700" dirty="0"/>
              <a:t>WORD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322506" y="2183486"/>
            <a:ext cx="1406769" cy="401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de-DE" sz="1700" dirty="0"/>
              <a:t>BOOL</a:t>
            </a:r>
          </a:p>
          <a:p>
            <a:pPr algn="l"/>
            <a:r>
              <a:rPr lang="de-DE" sz="1700" dirty="0"/>
              <a:t>BYTE</a:t>
            </a:r>
          </a:p>
          <a:p>
            <a:pPr algn="l"/>
            <a:r>
              <a:rPr lang="de-DE" sz="1700" dirty="0"/>
              <a:t>DATE</a:t>
            </a:r>
          </a:p>
          <a:p>
            <a:pPr algn="l"/>
            <a:r>
              <a:rPr lang="de-DE" sz="1700" dirty="0"/>
              <a:t>DINT</a:t>
            </a:r>
          </a:p>
          <a:p>
            <a:pPr algn="l"/>
            <a:r>
              <a:rPr lang="de-DE" sz="1700" dirty="0"/>
              <a:t>DT</a:t>
            </a:r>
          </a:p>
          <a:p>
            <a:pPr algn="l"/>
            <a:r>
              <a:rPr lang="de-DE" sz="1700" dirty="0"/>
              <a:t>DWORD</a:t>
            </a:r>
          </a:p>
          <a:p>
            <a:pPr algn="l"/>
            <a:r>
              <a:rPr lang="de-DE" sz="1700" dirty="0"/>
              <a:t>INT</a:t>
            </a:r>
          </a:p>
          <a:p>
            <a:pPr algn="l"/>
            <a:r>
              <a:rPr lang="de-DE" sz="1700" dirty="0"/>
              <a:t>REAL</a:t>
            </a:r>
          </a:p>
          <a:p>
            <a:pPr algn="l"/>
            <a:r>
              <a:rPr lang="de-DE" sz="1700" dirty="0"/>
              <a:t>SINT</a:t>
            </a:r>
          </a:p>
          <a:p>
            <a:pPr algn="l"/>
            <a:r>
              <a:rPr lang="de-DE" sz="1700" dirty="0"/>
              <a:t>STRING</a:t>
            </a:r>
          </a:p>
          <a:p>
            <a:pPr algn="l"/>
            <a:r>
              <a:rPr lang="de-DE" sz="1700" dirty="0"/>
              <a:t>TIME</a:t>
            </a:r>
          </a:p>
          <a:p>
            <a:pPr algn="l"/>
            <a:r>
              <a:rPr lang="de-DE" sz="1700" dirty="0"/>
              <a:t>TOD</a:t>
            </a:r>
          </a:p>
          <a:p>
            <a:pPr algn="l"/>
            <a:r>
              <a:rPr lang="de-DE" sz="1700" dirty="0"/>
              <a:t>UDINT</a:t>
            </a:r>
          </a:p>
          <a:p>
            <a:pPr algn="l"/>
            <a:r>
              <a:rPr lang="de-DE" sz="1700" dirty="0"/>
              <a:t>UDINT</a:t>
            </a:r>
          </a:p>
          <a:p>
            <a:pPr algn="l"/>
            <a:r>
              <a:rPr lang="de-DE" sz="1700" dirty="0"/>
              <a:t>WORD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30463" y="1270856"/>
            <a:ext cx="2253426" cy="576064"/>
            <a:chOff x="1116333" y="1232756"/>
            <a:chExt cx="2162481" cy="576064"/>
          </a:xfrm>
        </p:grpSpPr>
        <p:sp>
          <p:nvSpPr>
            <p:cNvPr id="23" name="Rechteck 22"/>
            <p:cNvSpPr/>
            <p:nvPr/>
          </p:nvSpPr>
          <p:spPr bwMode="auto">
            <a:xfrm>
              <a:off x="1278351" y="1232756"/>
              <a:ext cx="1838446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BOOL_TO_BYTE</a:t>
              </a:r>
            </a:p>
          </p:txBody>
        </p:sp>
        <p:cxnSp>
          <p:nvCxnSpPr>
            <p:cNvPr id="24" name="Gerade Verbindung 23"/>
            <p:cNvCxnSpPr/>
            <p:nvPr/>
          </p:nvCxnSpPr>
          <p:spPr bwMode="auto">
            <a:xfrm>
              <a:off x="1116333" y="1646802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 bwMode="auto">
            <a:xfrm>
              <a:off x="3116796" y="1664804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/>
        </p:nvGrpSpPr>
        <p:grpSpPr>
          <a:xfrm>
            <a:off x="5974529" y="1270856"/>
            <a:ext cx="2278918" cy="576064"/>
            <a:chOff x="1116333" y="1232756"/>
            <a:chExt cx="2162481" cy="576064"/>
          </a:xfrm>
        </p:grpSpPr>
        <p:sp>
          <p:nvSpPr>
            <p:cNvPr id="45" name="Rechteck 44"/>
            <p:cNvSpPr/>
            <p:nvPr/>
          </p:nvSpPr>
          <p:spPr bwMode="auto">
            <a:xfrm>
              <a:off x="1278351" y="1232756"/>
              <a:ext cx="1838446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BYTE_TO_BOOL</a:t>
              </a:r>
            </a:p>
          </p:txBody>
        </p:sp>
        <p:cxnSp>
          <p:nvCxnSpPr>
            <p:cNvPr id="46" name="Gerade Verbindung 45"/>
            <p:cNvCxnSpPr/>
            <p:nvPr/>
          </p:nvCxnSpPr>
          <p:spPr bwMode="auto">
            <a:xfrm>
              <a:off x="1116333" y="1646802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 bwMode="auto">
            <a:xfrm>
              <a:off x="3116796" y="1664804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Gerade Verbindung mit Pfeil 5"/>
          <p:cNvCxnSpPr/>
          <p:nvPr/>
        </p:nvCxnSpPr>
        <p:spPr bwMode="auto">
          <a:xfrm>
            <a:off x="2245589" y="2456892"/>
            <a:ext cx="3988135" cy="33843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/>
          <p:cNvCxnSpPr/>
          <p:nvPr/>
        </p:nvCxnSpPr>
        <p:spPr bwMode="auto">
          <a:xfrm flipV="1">
            <a:off x="2245589" y="2422388"/>
            <a:ext cx="3988135" cy="33843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2245588" y="3140968"/>
            <a:ext cx="3988136" cy="19802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/>
          <p:cNvCxnSpPr/>
          <p:nvPr/>
        </p:nvCxnSpPr>
        <p:spPr bwMode="auto">
          <a:xfrm>
            <a:off x="2245588" y="3365376"/>
            <a:ext cx="3962640" cy="153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 flipV="1">
            <a:off x="2245588" y="3825044"/>
            <a:ext cx="3962640" cy="612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/>
          <p:nvPr/>
        </p:nvCxnSpPr>
        <p:spPr bwMode="auto">
          <a:xfrm>
            <a:off x="2245588" y="3933056"/>
            <a:ext cx="3962640" cy="3960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7261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46522" y="434992"/>
            <a:ext cx="8452800" cy="453600"/>
          </a:xfrm>
        </p:spPr>
        <p:txBody>
          <a:bodyPr/>
          <a:lstStyle/>
          <a:p>
            <a:r>
              <a:rPr lang="en-US" dirty="0"/>
              <a:t>Variables and p</a:t>
            </a:r>
            <a:r>
              <a:rPr lang="en-US" dirty="0" smtClean="0"/>
              <a:t>ower </a:t>
            </a:r>
            <a:r>
              <a:rPr lang="en-US" dirty="0"/>
              <a:t>o</a:t>
            </a:r>
            <a:r>
              <a:rPr lang="en-US" dirty="0" smtClean="0"/>
              <a:t>ff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561975" y="1250950"/>
            <a:ext cx="7981950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altLang="zh-CN" sz="1700" b="1" dirty="0"/>
              <a:t>Persistent variables</a:t>
            </a:r>
            <a:r>
              <a:rPr lang="zh-CN" altLang="de-DE" sz="1700" dirty="0"/>
              <a:t> </a:t>
            </a:r>
            <a:r>
              <a:rPr lang="en-US" altLang="zh-CN" sz="1700" dirty="0"/>
              <a:t>(key word PERSISTENT) maintain their values </a:t>
            </a:r>
            <a:r>
              <a:rPr lang="en-US" altLang="zh-CN" sz="1700" u="sng" dirty="0"/>
              <a:t>only</a:t>
            </a:r>
            <a:r>
              <a:rPr lang="zh-CN" altLang="de-DE" sz="1700" dirty="0"/>
              <a:t> </a:t>
            </a:r>
            <a:r>
              <a:rPr lang="en-US" altLang="zh-CN" sz="1700" dirty="0"/>
              <a:t>after a new download (“online (download)”) as they are not stored in the “retain area”. </a:t>
            </a:r>
            <a:r>
              <a:rPr lang="zh-CN" altLang="de-DE" sz="1700" dirty="0"/>
              <a:t/>
            </a:r>
            <a:br>
              <a:rPr lang="zh-CN" altLang="de-DE" sz="1700" dirty="0"/>
            </a:br>
            <a:r>
              <a:rPr lang="en-US" altLang="zh-CN" sz="1700" dirty="0"/>
              <a:t>If persistent variables are also supposed to maintain their previous values following an uncontrolled loss of power, then they must additionally be declared as VAR_RETAIN. </a:t>
            </a:r>
            <a:r>
              <a:rPr lang="zh-CN" altLang="de-DE" sz="1700" dirty="0"/>
              <a:t/>
            </a:r>
            <a:br>
              <a:rPr lang="zh-CN" altLang="de-DE" sz="1700" dirty="0"/>
            </a:br>
            <a:r>
              <a:rPr lang="en-US" altLang="zh-CN" sz="1700" dirty="0"/>
              <a:t>Application example: An operating hours counter, which should resume counting following a power failure. </a:t>
            </a:r>
            <a:endParaRPr lang="zh-CN" altLang="de-DE" sz="17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200" y="3168732"/>
            <a:ext cx="7987250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700" b="1" dirty="0">
                <a:latin typeface="Arial"/>
                <a:cs typeface="Times New Roman" pitchFamily="18" charset="0"/>
              </a:rPr>
              <a:t>Retain </a:t>
            </a:r>
            <a:r>
              <a:rPr lang="en-US" sz="1700" b="1" dirty="0" smtClean="0">
                <a:latin typeface="Arial"/>
                <a:cs typeface="Times New Roman" pitchFamily="18" charset="0"/>
              </a:rPr>
              <a:t>variables </a:t>
            </a:r>
            <a:r>
              <a:rPr lang="en-US" sz="1700" dirty="0" smtClean="0">
                <a:latin typeface="Arial"/>
                <a:cs typeface="Times New Roman" pitchFamily="18" charset="0"/>
              </a:rPr>
              <a:t>(key </a:t>
            </a:r>
            <a:r>
              <a:rPr lang="en-US" sz="1700" dirty="0">
                <a:latin typeface="Arial"/>
                <a:cs typeface="Times New Roman" pitchFamily="18" charset="0"/>
              </a:rPr>
              <a:t>word RETAIN) keep their values after an uncontrolled termination as well as after normally switching the PLC on or off (according to the </a:t>
            </a:r>
            <a:r>
              <a:rPr lang="en-US" sz="1700" dirty="0" smtClean="0">
                <a:latin typeface="Arial"/>
                <a:cs typeface="Times New Roman" pitchFamily="18" charset="0"/>
              </a:rPr>
              <a:t>“online </a:t>
            </a:r>
            <a:r>
              <a:rPr lang="en-US" sz="1700" dirty="0">
                <a:latin typeface="Arial"/>
                <a:cs typeface="Times New Roman" pitchFamily="18" charset="0"/>
              </a:rPr>
              <a:t>Reset)” command). Retain variables are, however, re-initialized for “Reset </a:t>
            </a:r>
            <a:r>
              <a:rPr lang="en-US" sz="1700" dirty="0" smtClean="0">
                <a:latin typeface="Arial"/>
                <a:cs typeface="Times New Roman" pitchFamily="18" charset="0"/>
              </a:rPr>
              <a:t>(cold</a:t>
            </a:r>
            <a:r>
              <a:rPr lang="en-US" sz="1700" dirty="0">
                <a:latin typeface="Arial"/>
                <a:cs typeface="Times New Roman" pitchFamily="18" charset="0"/>
              </a:rPr>
              <a:t>)”, “Reset </a:t>
            </a:r>
            <a:r>
              <a:rPr lang="en-US" sz="1700" dirty="0" smtClean="0">
                <a:latin typeface="Arial"/>
                <a:cs typeface="Times New Roman" pitchFamily="18" charset="0"/>
              </a:rPr>
              <a:t>(original</a:t>
            </a:r>
            <a:r>
              <a:rPr lang="en-US" sz="1700" dirty="0">
                <a:latin typeface="Arial"/>
                <a:cs typeface="Times New Roman" pitchFamily="18" charset="0"/>
              </a:rPr>
              <a:t>)” and for a new program download. </a:t>
            </a:r>
            <a:br>
              <a:rPr lang="en-US" sz="1700" dirty="0">
                <a:latin typeface="Arial"/>
                <a:cs typeface="Times New Roman" pitchFamily="18" charset="0"/>
              </a:rPr>
            </a:br>
            <a:r>
              <a:rPr lang="en-US" sz="1700" dirty="0">
                <a:latin typeface="Arial"/>
                <a:cs typeface="Times New Roman" pitchFamily="18" charset="0"/>
              </a:rPr>
              <a:t>Application example: An item counter in a production line, which continues counting where it left off after a power failure. </a:t>
            </a:r>
            <a:endParaRPr lang="de-DE" sz="1700" dirty="0">
              <a:latin typeface="Arial"/>
              <a:cs typeface="Times New Roman" pitchFamily="18" charset="0"/>
            </a:endParaRPr>
          </a:p>
          <a:p>
            <a:pPr algn="l"/>
            <a:endParaRPr lang="de-DE" sz="1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42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46522" y="434992"/>
            <a:ext cx="8452800" cy="453600"/>
          </a:xfrm>
        </p:spPr>
        <p:txBody>
          <a:bodyPr/>
          <a:lstStyle/>
          <a:p>
            <a:r>
              <a:rPr lang="en-US" dirty="0"/>
              <a:t>Variables and power off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ext Box 81"/>
          <p:cNvSpPr txBox="1">
            <a:spLocks noChangeArrowheads="1"/>
          </p:cNvSpPr>
          <p:nvPr/>
        </p:nvSpPr>
        <p:spPr bwMode="auto">
          <a:xfrm>
            <a:off x="866775" y="4556785"/>
            <a:ext cx="6989976" cy="7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700" dirty="0"/>
              <a:t>X = </a:t>
            </a:r>
            <a:r>
              <a:rPr lang="de-DE" sz="1700" dirty="0" err="1" smtClean="0"/>
              <a:t>value</a:t>
            </a:r>
            <a:r>
              <a:rPr lang="de-DE" sz="1700" dirty="0" smtClean="0"/>
              <a:t> </a:t>
            </a:r>
            <a:r>
              <a:rPr lang="de-DE" sz="1700" dirty="0" err="1" smtClean="0"/>
              <a:t>retained</a:t>
            </a:r>
            <a:r>
              <a:rPr lang="de-DE" sz="1700" dirty="0" smtClean="0"/>
              <a:t>      0 </a:t>
            </a:r>
            <a:r>
              <a:rPr lang="de-DE" sz="1700" dirty="0"/>
              <a:t>= </a:t>
            </a:r>
            <a:r>
              <a:rPr lang="de-DE" sz="1700" dirty="0" err="1" smtClean="0"/>
              <a:t>value</a:t>
            </a:r>
            <a:r>
              <a:rPr lang="de-DE" sz="1700" dirty="0" smtClean="0"/>
              <a:t> </a:t>
            </a:r>
            <a:r>
              <a:rPr lang="de-DE" sz="1700" dirty="0" err="1" smtClean="0"/>
              <a:t>is</a:t>
            </a:r>
            <a:r>
              <a:rPr lang="de-DE" sz="1700" dirty="0" smtClean="0"/>
              <a:t> </a:t>
            </a:r>
            <a:r>
              <a:rPr lang="de-DE" sz="1700" dirty="0" err="1" smtClean="0"/>
              <a:t>re-initialized</a:t>
            </a:r>
            <a:endParaRPr lang="de-DE" sz="1700" dirty="0" smtClean="0"/>
          </a:p>
          <a:p>
            <a:pPr>
              <a:spcBef>
                <a:spcPct val="50000"/>
              </a:spcBef>
            </a:pPr>
            <a:r>
              <a:rPr lang="de-DE" sz="1700" dirty="0" err="1" smtClean="0"/>
              <a:t>Reset</a:t>
            </a:r>
            <a:r>
              <a:rPr lang="de-DE" sz="1700" dirty="0" smtClean="0"/>
              <a:t> original </a:t>
            </a:r>
            <a:r>
              <a:rPr lang="de-DE" sz="1700" dirty="0" err="1" smtClean="0"/>
              <a:t>deletes</a:t>
            </a:r>
            <a:r>
              <a:rPr lang="de-DE" sz="1700" dirty="0" smtClean="0"/>
              <a:t> a </a:t>
            </a:r>
            <a:r>
              <a:rPr lang="de-DE" sz="1700" dirty="0" err="1" smtClean="0"/>
              <a:t>program</a:t>
            </a:r>
            <a:r>
              <a:rPr lang="de-DE" sz="1700" dirty="0" smtClean="0"/>
              <a:t> </a:t>
            </a:r>
            <a:r>
              <a:rPr lang="de-DE" sz="1700" dirty="0" err="1" smtClean="0"/>
              <a:t>from</a:t>
            </a:r>
            <a:r>
              <a:rPr lang="de-DE" sz="1700" dirty="0" smtClean="0"/>
              <a:t> RAM </a:t>
            </a:r>
            <a:r>
              <a:rPr lang="de-DE" sz="1700" dirty="0" err="1" smtClean="0"/>
              <a:t>and</a:t>
            </a:r>
            <a:r>
              <a:rPr lang="de-DE" sz="1700" dirty="0" smtClean="0"/>
              <a:t> Flash </a:t>
            </a:r>
            <a:r>
              <a:rPr lang="de-DE" sz="1700" dirty="0" err="1" smtClean="0"/>
              <a:t>memory</a:t>
            </a:r>
            <a:endParaRPr lang="de-DE" sz="17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16496"/>
              </p:ext>
            </p:extLst>
          </p:nvPr>
        </p:nvGraphicFramePr>
        <p:xfrm>
          <a:off x="796322" y="1460986"/>
          <a:ext cx="7157052" cy="22866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1217"/>
                <a:gridCol w="2013011"/>
                <a:gridCol w="1609725"/>
                <a:gridCol w="1943099"/>
              </a:tblGrid>
              <a:tr h="11767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4814" marR="124814" marT="62407" marB="62407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Reset</a:t>
                      </a:r>
                      <a:r>
                        <a:rPr lang="de-DE" sz="1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warm </a:t>
                      </a:r>
                    </a:p>
                    <a:p>
                      <a:r>
                        <a:rPr lang="de-DE" sz="17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(power off)</a:t>
                      </a:r>
                      <a:endParaRPr lang="de-DE" sz="17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4814" marR="124814" marT="62407" marB="62407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err="1" smtClean="0">
                          <a:solidFill>
                            <a:schemeClr val="tx1"/>
                          </a:solidFill>
                        </a:rPr>
                        <a:t>Reset</a:t>
                      </a:r>
                      <a:r>
                        <a:rPr lang="de-DE" sz="1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700" baseline="0" dirty="0" err="1" smtClean="0">
                          <a:solidFill>
                            <a:schemeClr val="tx1"/>
                          </a:solidFill>
                        </a:rPr>
                        <a:t>cold</a:t>
                      </a:r>
                      <a:endParaRPr lang="de-DE" sz="1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4814" marR="124814" marT="62407" marB="62407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err="1" smtClean="0">
                          <a:solidFill>
                            <a:schemeClr val="tx1"/>
                          </a:solidFill>
                        </a:rPr>
                        <a:t>Reset</a:t>
                      </a:r>
                      <a:r>
                        <a:rPr lang="de-DE" sz="1700" dirty="0" smtClean="0">
                          <a:solidFill>
                            <a:schemeClr val="tx1"/>
                          </a:solidFill>
                        </a:rPr>
                        <a:t> original</a:t>
                      </a:r>
                    </a:p>
                  </a:txBody>
                  <a:tcPr marL="124814" marR="124814" marT="62407" marB="62407">
                    <a:solidFill>
                      <a:srgbClr val="E3E3E3"/>
                    </a:solidFill>
                  </a:tcPr>
                </a:tc>
              </a:tr>
              <a:tr h="415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Standard </a:t>
                      </a:r>
                    </a:p>
                  </a:txBody>
                  <a:tcPr marL="115213" marR="115213" marT="62407" marB="62407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1700" dirty="0">
                        <a:solidFill>
                          <a:schemeClr val="tx1"/>
                        </a:solidFill>
                      </a:endParaRPr>
                    </a:p>
                  </a:txBody>
                  <a:tcPr marL="124814" marR="124814" marT="62407" marB="624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4814" marR="124814" marT="62407" marB="624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4814" marR="124814" marT="62407" marB="62407">
                    <a:solidFill>
                      <a:schemeClr val="bg1"/>
                    </a:solidFill>
                  </a:tcPr>
                </a:tc>
              </a:tr>
              <a:tr h="4517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 RETAIN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PERSISTENT</a:t>
                      </a:r>
                    </a:p>
                  </a:txBody>
                  <a:tcPr marL="115213" marR="115213" marT="62407" marB="62407" horzOverflow="overflow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4814" marR="124814" marT="62407" marB="62407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24814" marR="124814" marT="62407" marB="62407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4814" marR="124814" marT="62407" marB="62407"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609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4420024" y="4410544"/>
            <a:ext cx="52863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/>
              </a:rPr>
              <a:t>The main program</a:t>
            </a:r>
            <a:br>
              <a:rPr lang="en-US" sz="1700" dirty="0">
                <a:latin typeface="Arial"/>
              </a:rPr>
            </a:br>
            <a:r>
              <a:rPr lang="en-US" sz="1700" dirty="0" smtClean="0">
                <a:latin typeface="Arial"/>
              </a:rPr>
              <a:t>(</a:t>
            </a:r>
            <a:r>
              <a:rPr lang="en-US" sz="1700" dirty="0">
                <a:latin typeface="Arial"/>
              </a:rPr>
              <a:t>Subroutines are called from here</a:t>
            </a:r>
            <a:r>
              <a:rPr lang="en-US" sz="1700" dirty="0" smtClean="0">
                <a:latin typeface="Arial"/>
              </a:rPr>
              <a:t>)</a:t>
            </a:r>
            <a:endParaRPr lang="de-DE" sz="1700" dirty="0"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s</a:t>
            </a:r>
            <a:r>
              <a:rPr lang="en-US" dirty="0" smtClean="0"/>
              <a:t>tructures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767" y="1223700"/>
            <a:ext cx="2817114" cy="4838700"/>
          </a:xfrm>
          <a:prstGeom prst="rect">
            <a:avLst/>
          </a:prstGeom>
          <a:noFill/>
          <a:ln>
            <a:solidFill>
              <a:srgbClr val="E3E3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eschweifte Klammer rechts 3"/>
          <p:cNvSpPr/>
          <p:nvPr/>
        </p:nvSpPr>
        <p:spPr bwMode="auto">
          <a:xfrm>
            <a:off x="2849739" y="5073213"/>
            <a:ext cx="169000" cy="360040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134149" y="5261173"/>
            <a:ext cx="1264011" cy="4698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Geschweifte Klammer rechts 13"/>
          <p:cNvSpPr/>
          <p:nvPr/>
        </p:nvSpPr>
        <p:spPr bwMode="auto">
          <a:xfrm>
            <a:off x="3519860" y="3990169"/>
            <a:ext cx="268703" cy="468000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 bwMode="auto">
          <a:xfrm flipV="1">
            <a:off x="3916185" y="3918612"/>
            <a:ext cx="531989" cy="2742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/>
          <p:cNvCxnSpPr/>
          <p:nvPr/>
        </p:nvCxnSpPr>
        <p:spPr bwMode="auto">
          <a:xfrm>
            <a:off x="2968156" y="4947739"/>
            <a:ext cx="1451443" cy="3180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V="1">
            <a:off x="2629324" y="2528129"/>
            <a:ext cx="1792460" cy="13809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4419599" y="2351156"/>
            <a:ext cx="45529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Folder (</a:t>
            </a:r>
            <a:r>
              <a:rPr lang="de-DE" sz="1700" dirty="0" err="1">
                <a:latin typeface="Arial"/>
              </a:rPr>
              <a:t>compilation</a:t>
            </a:r>
            <a:r>
              <a:rPr lang="de-DE" sz="1700" dirty="0">
                <a:latin typeface="Arial"/>
              </a:rPr>
              <a:t> </a:t>
            </a:r>
            <a:r>
              <a:rPr lang="de-DE" sz="1700" dirty="0" err="1">
                <a:latin typeface="Arial"/>
              </a:rPr>
              <a:t>of</a:t>
            </a:r>
            <a:r>
              <a:rPr lang="de-DE" sz="1700" dirty="0">
                <a:latin typeface="Arial"/>
              </a:rPr>
              <a:t> </a:t>
            </a:r>
            <a:r>
              <a:rPr lang="de-DE" sz="1700" dirty="0" err="1">
                <a:latin typeface="Arial"/>
              </a:rPr>
              <a:t>modules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13" name="Textfeld 12"/>
          <p:cNvSpPr txBox="1"/>
          <p:nvPr/>
        </p:nvSpPr>
        <p:spPr>
          <a:xfrm>
            <a:off x="4439074" y="3738300"/>
            <a:ext cx="387667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Arial"/>
              </a:rPr>
              <a:t>Different </a:t>
            </a:r>
            <a:r>
              <a:rPr lang="de-DE" sz="1700" dirty="0" err="1">
                <a:latin typeface="Arial"/>
              </a:rPr>
              <a:t>F</a:t>
            </a:r>
            <a:r>
              <a:rPr lang="de-DE" sz="1700" dirty="0" err="1" smtClean="0">
                <a:latin typeface="Arial"/>
              </a:rPr>
              <a:t>unction</a:t>
            </a:r>
            <a:r>
              <a:rPr lang="de-DE" sz="1700" dirty="0" smtClean="0">
                <a:latin typeface="Arial"/>
              </a:rPr>
              <a:t> </a:t>
            </a:r>
            <a:r>
              <a:rPr lang="de-DE" sz="1700" dirty="0" err="1">
                <a:latin typeface="Arial"/>
              </a:rPr>
              <a:t>blocks</a:t>
            </a:r>
            <a:endParaRPr lang="de-DE" sz="1700" dirty="0">
              <a:latin typeface="Arial"/>
            </a:endParaRPr>
          </a:p>
        </p:txBody>
      </p:sp>
      <p:cxnSp>
        <p:nvCxnSpPr>
          <p:cNvPr id="20" name="Gerade Verbindung mit Pfeil 19"/>
          <p:cNvCxnSpPr/>
          <p:nvPr/>
        </p:nvCxnSpPr>
        <p:spPr bwMode="auto">
          <a:xfrm>
            <a:off x="2868971" y="4727468"/>
            <a:ext cx="155105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feld 20"/>
          <p:cNvSpPr txBox="1"/>
          <p:nvPr/>
        </p:nvSpPr>
        <p:spPr>
          <a:xfrm>
            <a:off x="4429124" y="5093727"/>
            <a:ext cx="24955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A </a:t>
            </a:r>
            <a:r>
              <a:rPr lang="de-DE" sz="1700" dirty="0" err="1" smtClean="0"/>
              <a:t>subroutine</a:t>
            </a:r>
            <a:endParaRPr lang="de-DE" sz="1700" dirty="0"/>
          </a:p>
        </p:txBody>
      </p:sp>
      <p:sp>
        <p:nvSpPr>
          <p:cNvPr id="22" name="Textfeld 21"/>
          <p:cNvSpPr txBox="1"/>
          <p:nvPr/>
        </p:nvSpPr>
        <p:spPr>
          <a:xfrm>
            <a:off x="4426735" y="5568060"/>
            <a:ext cx="26757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smtClean="0"/>
              <a:t>Action </a:t>
            </a:r>
            <a:r>
              <a:rPr lang="de-DE" sz="1700" dirty="0" err="1" smtClean="0"/>
              <a:t>within</a:t>
            </a:r>
            <a:r>
              <a:rPr lang="de-DE" sz="1700" dirty="0" smtClean="0"/>
              <a:t> a </a:t>
            </a:r>
            <a:r>
              <a:rPr lang="de-DE" sz="1700" dirty="0" err="1" smtClean="0"/>
              <a:t>subroutine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1316276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libraries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0544" y="1162050"/>
            <a:ext cx="6507684" cy="3905984"/>
          </a:xfrm>
          <a:prstGeom prst="rect">
            <a:avLst/>
          </a:prstGeom>
          <a:noFill/>
          <a:ln w="9525">
            <a:solidFill>
              <a:srgbClr val="E3E3E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699" y="5338376"/>
            <a:ext cx="8115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Using the search </a:t>
            </a:r>
            <a:r>
              <a:rPr lang="en-US" sz="1800" dirty="0"/>
              <a:t>box </a:t>
            </a:r>
            <a:r>
              <a:rPr lang="en-US" sz="1800" u="sng" dirty="0"/>
              <a:t>makes it easier</a:t>
            </a:r>
            <a:r>
              <a:rPr lang="en-US" sz="1800" dirty="0"/>
              <a:t> to find the correct library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804075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24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sources</a:t>
            </a:r>
            <a:endParaRPr lang="de-DE" sz="2200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955801" y="1317625"/>
            <a:ext cx="7188200" cy="235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de-DE" sz="1700" b="1" dirty="0" smtClean="0">
                <a:latin typeface="Arial"/>
              </a:rPr>
              <a:t>Google.com, Yahoo.com </a:t>
            </a:r>
            <a:endParaRPr lang="de-DE" sz="1700" b="1" dirty="0">
              <a:latin typeface="Arial"/>
            </a:endParaRPr>
          </a:p>
          <a:p>
            <a:pPr eaLnBrk="0" hangingPunct="0"/>
            <a:r>
              <a:rPr lang="en-US" sz="1700" dirty="0" smtClean="0">
                <a:latin typeface="Arial"/>
              </a:rPr>
              <a:t>search for terms like “</a:t>
            </a:r>
            <a:r>
              <a:rPr lang="en-US" sz="1700" dirty="0" err="1" smtClean="0">
                <a:latin typeface="Arial"/>
              </a:rPr>
              <a:t>wago</a:t>
            </a:r>
            <a:r>
              <a:rPr lang="en-US" sz="1700" dirty="0" smtClean="0">
                <a:latin typeface="Arial"/>
              </a:rPr>
              <a:t>”, “PFC 200”, “</a:t>
            </a:r>
            <a:r>
              <a:rPr lang="en-US" sz="1700" b="1" i="1" dirty="0" err="1" smtClean="0">
                <a:latin typeface="Arial"/>
              </a:rPr>
              <a:t>e!</a:t>
            </a:r>
            <a:r>
              <a:rPr lang="en-US" sz="1700" i="1" dirty="0" err="1" smtClean="0">
                <a:latin typeface="Arial"/>
              </a:rPr>
              <a:t>COCKPIT</a:t>
            </a:r>
            <a:r>
              <a:rPr lang="en-US" sz="1700" dirty="0" smtClean="0">
                <a:latin typeface="Arial"/>
              </a:rPr>
              <a:t>”</a:t>
            </a:r>
            <a:endParaRPr lang="de-DE" sz="1700" dirty="0">
              <a:latin typeface="Arial"/>
            </a:endParaRPr>
          </a:p>
          <a:p>
            <a:pPr eaLnBrk="0" hangingPunct="0"/>
            <a:endParaRPr lang="de-DE" sz="1700" dirty="0" smtClean="0"/>
          </a:p>
          <a:p>
            <a:pPr eaLnBrk="0" hangingPunct="0"/>
            <a:r>
              <a:rPr lang="de-DE" sz="1700" b="1" dirty="0" smtClean="0">
                <a:latin typeface="Arial"/>
              </a:rPr>
              <a:t>Oscat.de   </a:t>
            </a:r>
            <a:endParaRPr lang="de-DE" sz="1700" b="1" dirty="0">
              <a:latin typeface="Arial"/>
            </a:endParaRPr>
          </a:p>
          <a:p>
            <a:pPr eaLnBrk="0" hangingPunct="0"/>
            <a:r>
              <a:rPr lang="en-US" sz="1700" dirty="0" smtClean="0">
                <a:latin typeface="Arial"/>
              </a:rPr>
              <a:t>Open source </a:t>
            </a:r>
            <a:r>
              <a:rPr lang="en-US" sz="1700" dirty="0">
                <a:latin typeface="Arial"/>
              </a:rPr>
              <a:t>c</a:t>
            </a:r>
            <a:r>
              <a:rPr lang="en-US" sz="1700" dirty="0" smtClean="0">
                <a:latin typeface="Arial"/>
              </a:rPr>
              <a:t>ommunity for automation </a:t>
            </a:r>
            <a:r>
              <a:rPr lang="en-US" sz="1700" dirty="0">
                <a:latin typeface="Arial"/>
              </a:rPr>
              <a:t>t</a:t>
            </a:r>
            <a:r>
              <a:rPr lang="en-US" sz="1700" dirty="0" smtClean="0">
                <a:latin typeface="Arial"/>
              </a:rPr>
              <a:t>echnology</a:t>
            </a:r>
            <a:endParaRPr lang="de-DE" sz="1700" dirty="0">
              <a:latin typeface="Arial"/>
            </a:endParaRPr>
          </a:p>
          <a:p>
            <a:pPr eaLnBrk="0" hangingPunct="0"/>
            <a:r>
              <a:rPr lang="en-US" sz="1700" dirty="0" smtClean="0">
                <a:latin typeface="Arial"/>
              </a:rPr>
              <a:t>Very large, manufacturer independent library with free functions</a:t>
            </a:r>
            <a:endParaRPr lang="de-DE" sz="1700" dirty="0">
              <a:latin typeface="Arial"/>
            </a:endParaRPr>
          </a:p>
          <a:p>
            <a:pPr eaLnBrk="0" hangingPunct="0"/>
            <a:endParaRPr lang="de-DE" sz="1700" dirty="0">
              <a:solidFill>
                <a:srgbClr val="0070C0"/>
              </a:solidFill>
            </a:endParaRPr>
          </a:p>
          <a:p>
            <a:pPr eaLnBrk="0" hangingPunct="0"/>
            <a:endParaRPr lang="de-DE" sz="1700" dirty="0"/>
          </a:p>
          <a:p>
            <a:pPr eaLnBrk="0" hangingPunct="0"/>
            <a:endParaRPr lang="de-DE" sz="1700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993900" y="4900613"/>
            <a:ext cx="66246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de-DE" sz="1700" b="1" dirty="0" smtClean="0">
                <a:latin typeface="Arial"/>
              </a:rPr>
              <a:t>0571 887 – 555 </a:t>
            </a:r>
            <a:endParaRPr lang="de-DE" sz="1700" b="1" dirty="0">
              <a:latin typeface="Arial"/>
            </a:endParaRPr>
          </a:p>
          <a:p>
            <a:pPr eaLnBrk="0" hangingPunct="0"/>
            <a:r>
              <a:rPr lang="en-US" sz="1700" dirty="0" smtClean="0">
                <a:latin typeface="Arial"/>
              </a:rPr>
              <a:t>General support for the WAGO-I/O-SYSTEM</a:t>
            </a:r>
            <a:endParaRPr lang="de-DE" sz="1700" dirty="0">
              <a:latin typeface="Arial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993900" y="5726113"/>
            <a:ext cx="2389188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de-DE" sz="1700" b="1" dirty="0" smtClean="0">
                <a:latin typeface="Arial"/>
              </a:rPr>
              <a:t>support@wago.com</a:t>
            </a:r>
            <a:endParaRPr lang="de-DE" sz="1700" b="1" dirty="0">
              <a:latin typeface="Arial"/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106488"/>
            <a:ext cx="11620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35125"/>
            <a:ext cx="10826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290763"/>
            <a:ext cx="11049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3138488"/>
            <a:ext cx="6477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4030663"/>
            <a:ext cx="5334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4857750"/>
            <a:ext cx="525462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537200"/>
            <a:ext cx="5953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955800" y="3721100"/>
            <a:ext cx="7188201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/>
            <a:endParaRPr lang="de-DE" sz="1700" dirty="0"/>
          </a:p>
          <a:p>
            <a:pPr eaLnBrk="0" hangingPunct="0"/>
            <a:r>
              <a:rPr lang="de-DE" sz="1700" b="1" dirty="0" smtClean="0">
                <a:latin typeface="Arial"/>
              </a:rPr>
              <a:t>sps-forum.de  </a:t>
            </a:r>
            <a:endParaRPr lang="de-DE" sz="1700" b="1" dirty="0">
              <a:latin typeface="Arial"/>
            </a:endParaRPr>
          </a:p>
          <a:p>
            <a:pPr eaLnBrk="0" hangingPunct="0"/>
            <a:r>
              <a:rPr lang="en-US" sz="1700" dirty="0" smtClean="0">
                <a:latin typeface="Arial"/>
              </a:rPr>
              <a:t>(Knowledge is the only commodity that increases when it is shared)</a:t>
            </a:r>
            <a:endParaRPr lang="de-DE" sz="1700" dirty="0">
              <a:latin typeface="Arial"/>
            </a:endParaRPr>
          </a:p>
          <a:p>
            <a:pPr eaLnBrk="0" hangingPunct="0"/>
            <a:r>
              <a:rPr lang="en-US" sz="1700" dirty="0" smtClean="0">
                <a:latin typeface="Arial"/>
              </a:rPr>
              <a:t>Many topics about automation, somewhat </a:t>
            </a:r>
            <a:r>
              <a:rPr lang="en-US" sz="1700" dirty="0" err="1" smtClean="0">
                <a:latin typeface="Arial"/>
              </a:rPr>
              <a:t>Simatic</a:t>
            </a:r>
            <a:r>
              <a:rPr lang="en-US" sz="1700" dirty="0" smtClean="0">
                <a:latin typeface="Arial"/>
              </a:rPr>
              <a:t>-oriented</a:t>
            </a:r>
            <a:endParaRPr lang="de-DE" sz="1700" dirty="0">
              <a:latin typeface="Arial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993900" y="3030538"/>
            <a:ext cx="65341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de-DE" sz="1700" b="1" smtClean="0">
                <a:latin typeface="Arial"/>
              </a:rPr>
              <a:t>forum.3s-software.com   </a:t>
            </a:r>
            <a:endParaRPr lang="de-DE" sz="1700" b="1">
              <a:latin typeface="Arial"/>
            </a:endParaRPr>
          </a:p>
          <a:p>
            <a:pPr eaLnBrk="0" hangingPunct="0"/>
            <a:r>
              <a:rPr lang="en-US" sz="1700" smtClean="0">
                <a:latin typeface="Arial"/>
              </a:rPr>
              <a:t>The official forum about CODESYS </a:t>
            </a:r>
            <a:endParaRPr lang="de-DE" sz="1700">
              <a:latin typeface="Arial"/>
            </a:endParaRPr>
          </a:p>
          <a:p>
            <a:pPr eaLnBrk="0" hangingPunct="0"/>
            <a:r>
              <a:rPr lang="en-US" sz="1700" smtClean="0">
                <a:latin typeface="Arial"/>
              </a:rPr>
              <a:t>Threaded topics, often directly for WAGO controllers</a:t>
            </a:r>
            <a:endParaRPr lang="de-DE" sz="170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 err="1" smtClean="0"/>
              <a:t>Literature</a:t>
            </a:r>
            <a:endParaRPr lang="de-DE" sz="2200" dirty="0"/>
          </a:p>
        </p:txBody>
      </p:sp>
      <p:sp>
        <p:nvSpPr>
          <p:cNvPr id="1039364" name="Rectangle 4"/>
          <p:cNvSpPr>
            <a:spLocks noChangeArrowheads="1"/>
          </p:cNvSpPr>
          <p:nvPr/>
        </p:nvSpPr>
        <p:spPr bwMode="auto">
          <a:xfrm>
            <a:off x="627504" y="2871273"/>
            <a:ext cx="5867400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700" b="1" dirty="0" err="1">
                <a:latin typeface="+mn-lt"/>
              </a:rPr>
              <a:t>Programming</a:t>
            </a:r>
            <a:r>
              <a:rPr lang="de-DE" sz="1700" b="1" dirty="0">
                <a:latin typeface="+mn-lt"/>
              </a:rPr>
              <a:t> Industrial Automation Systems:</a:t>
            </a:r>
          </a:p>
          <a:p>
            <a:r>
              <a:rPr lang="en-US" sz="1700" dirty="0">
                <a:latin typeface="+mn-lt"/>
              </a:rPr>
              <a:t>Concepts and Programming Languages, Requirements for Programming Systems, Decision Making Aids, by Karl Heinz John and Michael </a:t>
            </a:r>
            <a:r>
              <a:rPr lang="en-US" sz="1700" dirty="0" err="1">
                <a:latin typeface="+mn-lt"/>
              </a:rPr>
              <a:t>Tiegelkamp</a:t>
            </a:r>
            <a:endParaRPr lang="de-DE" sz="1700" dirty="0">
              <a:latin typeface="+mn-lt"/>
            </a:endParaRPr>
          </a:p>
          <a:p>
            <a:r>
              <a:rPr lang="en-US" sz="1700" dirty="0">
                <a:latin typeface="+mn-lt"/>
              </a:rPr>
              <a:t>3rd revised edition 2000</a:t>
            </a:r>
            <a:br>
              <a:rPr lang="en-US" sz="1700" dirty="0">
                <a:latin typeface="+mn-lt"/>
              </a:rPr>
            </a:br>
            <a:r>
              <a:rPr lang="en-US" sz="1700" dirty="0">
                <a:latin typeface="+mn-lt"/>
              </a:rPr>
              <a:t>ISBN: </a:t>
            </a:r>
            <a:r>
              <a:rPr lang="en-US" sz="1700" dirty="0" smtClean="0">
                <a:latin typeface="+mn-lt"/>
              </a:rPr>
              <a:t>978-3-540-66445-1</a:t>
            </a:r>
            <a:endParaRPr lang="de-DE" sz="1700" b="1" dirty="0">
              <a:latin typeface="+mn-lt"/>
              <a:cs typeface="Arial" charset="0"/>
            </a:endParaRPr>
          </a:p>
          <a:p>
            <a:pPr algn="l"/>
            <a:endParaRPr lang="de-DE" sz="1700" dirty="0">
              <a:latin typeface="+mn-lt"/>
            </a:endParaRPr>
          </a:p>
        </p:txBody>
      </p:sp>
      <p:pic>
        <p:nvPicPr>
          <p:cNvPr id="1039365" name="Picture 5" descr="msotw9_tem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23" y="2951568"/>
            <a:ext cx="923544" cy="1344168"/>
          </a:xfrm>
          <a:prstGeom prst="rect">
            <a:avLst/>
          </a:prstGeom>
          <a:ln w="0" cap="rnd">
            <a:noFill/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bevelB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9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8773" y="4632666"/>
            <a:ext cx="829408" cy="11764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50800" h="16510"/>
            <a:bevelB w="50800" h="1651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367" name="Rectangle 7"/>
          <p:cNvSpPr>
            <a:spLocks noChangeArrowheads="1"/>
          </p:cNvSpPr>
          <p:nvPr/>
        </p:nvSpPr>
        <p:spPr bwMode="auto">
          <a:xfrm>
            <a:off x="533721" y="4576111"/>
            <a:ext cx="6143304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t"/>
            <a:r>
              <a:rPr lang="de-DE" sz="1700" b="1" dirty="0">
                <a:solidFill>
                  <a:srgbClr val="000000"/>
                </a:solidFill>
                <a:latin typeface="+mn-lt"/>
              </a:rPr>
              <a:t>PLC Software Development </a:t>
            </a:r>
            <a:r>
              <a:rPr lang="de-DE" sz="1700" b="1" dirty="0" err="1">
                <a:solidFill>
                  <a:srgbClr val="000000"/>
                </a:solidFill>
                <a:latin typeface="+mn-lt"/>
              </a:rPr>
              <a:t>according</a:t>
            </a:r>
            <a:r>
              <a:rPr lang="de-DE" sz="17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1700" b="1" dirty="0" err="1">
                <a:solidFill>
                  <a:srgbClr val="000000"/>
                </a:solidFill>
                <a:latin typeface="+mn-lt"/>
              </a:rPr>
              <a:t>to</a:t>
            </a:r>
            <a:r>
              <a:rPr lang="de-DE" sz="1700" b="1" dirty="0">
                <a:solidFill>
                  <a:srgbClr val="000000"/>
                </a:solidFill>
                <a:latin typeface="+mn-lt"/>
              </a:rPr>
              <a:t> IEC 61131. </a:t>
            </a:r>
            <a:br>
              <a:rPr lang="de-DE" sz="1700" b="1" dirty="0">
                <a:solidFill>
                  <a:srgbClr val="000000"/>
                </a:solidFill>
                <a:latin typeface="+mn-lt"/>
              </a:rPr>
            </a:br>
            <a:r>
              <a:rPr lang="de-DE" sz="1700" dirty="0" err="1">
                <a:solidFill>
                  <a:srgbClr val="000000"/>
                </a:solidFill>
                <a:latin typeface="+mn-lt"/>
              </a:rPr>
              <a:t>by</a:t>
            </a:r>
            <a:r>
              <a:rPr lang="de-DE" sz="17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Jens von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Aspern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published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 May 2000</a:t>
            </a:r>
            <a:br>
              <a:rPr lang="de-DE" sz="1700" dirty="0">
                <a:solidFill>
                  <a:srgbClr val="000000"/>
                </a:solidFill>
                <a:latin typeface="+mn-lt"/>
              </a:rPr>
            </a:br>
            <a:r>
              <a:rPr lang="de-DE" sz="1700" dirty="0">
                <a:solidFill>
                  <a:srgbClr val="000000"/>
                </a:solidFill>
                <a:latin typeface="+mn-lt"/>
              </a:rPr>
              <a:t>452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pages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including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illustrations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and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tables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paperback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 </a:t>
            </a:r>
            <a:br>
              <a:rPr lang="de-DE" sz="1700" dirty="0">
                <a:solidFill>
                  <a:srgbClr val="000000"/>
                </a:solidFill>
                <a:latin typeface="+mn-lt"/>
              </a:rPr>
            </a:br>
            <a:r>
              <a:rPr lang="de-DE" sz="1700" dirty="0">
                <a:solidFill>
                  <a:srgbClr val="000000"/>
                </a:solidFill>
                <a:latin typeface="+mn-lt"/>
              </a:rPr>
              <a:t>Publisher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Hüthig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sz="1700" dirty="0" err="1">
                <a:solidFill>
                  <a:srgbClr val="000000"/>
                </a:solidFill>
                <a:latin typeface="+mn-lt"/>
              </a:rPr>
              <a:t>Jehle</a:t>
            </a:r>
            <a:r>
              <a:rPr lang="de-DE" sz="1700" dirty="0">
                <a:solidFill>
                  <a:srgbClr val="000000"/>
                </a:solidFill>
                <a:latin typeface="+mn-lt"/>
              </a:rPr>
              <a:t> Rehm GmbH </a:t>
            </a:r>
          </a:p>
          <a:p>
            <a:pPr fontAlgn="t"/>
            <a:r>
              <a:rPr lang="de-DE" sz="1700" dirty="0">
                <a:solidFill>
                  <a:srgbClr val="000000"/>
                </a:solidFill>
                <a:latin typeface="+mn-lt"/>
              </a:rPr>
              <a:t>ISBN: 3778526812 </a:t>
            </a:r>
          </a:p>
          <a:p>
            <a:pPr algn="l"/>
            <a:endParaRPr lang="de-DE" sz="1700" dirty="0">
              <a:latin typeface="+mn-lt"/>
            </a:endParaRPr>
          </a:p>
        </p:txBody>
      </p:sp>
      <p:sp>
        <p:nvSpPr>
          <p:cNvPr id="1039369" name="Text Box 9"/>
          <p:cNvSpPr txBox="1">
            <a:spLocks noChangeArrowheads="1"/>
          </p:cNvSpPr>
          <p:nvPr/>
        </p:nvSpPr>
        <p:spPr bwMode="auto">
          <a:xfrm>
            <a:off x="535187" y="1364069"/>
            <a:ext cx="6141838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sz="1700" b="1" dirty="0">
                <a:latin typeface="+mn-lt"/>
              </a:rPr>
              <a:t>SPS-Programmierung gemäß IEC 61131-3</a:t>
            </a:r>
          </a:p>
          <a:p>
            <a:r>
              <a:rPr lang="de-DE" sz="1700" dirty="0">
                <a:latin typeface="+mn-lt"/>
              </a:rPr>
              <a:t>Mit Beispielen für CODESYS und STEP 7, </a:t>
            </a:r>
            <a:r>
              <a:rPr lang="de-DE" sz="1700" dirty="0" err="1">
                <a:latin typeface="+mn-lt"/>
              </a:rPr>
              <a:t>by</a:t>
            </a:r>
            <a:r>
              <a:rPr lang="de-DE" sz="1700" dirty="0">
                <a:latin typeface="+mn-lt"/>
              </a:rPr>
              <a:t> Heinrich </a:t>
            </a:r>
            <a:r>
              <a:rPr lang="de-DE" sz="1700" dirty="0" err="1">
                <a:latin typeface="+mn-lt"/>
              </a:rPr>
              <a:t>Lepers</a:t>
            </a:r>
            <a:r>
              <a:rPr lang="de-DE" sz="1700" dirty="0">
                <a:latin typeface="+mn-lt"/>
              </a:rPr>
              <a:t> (German Language)</a:t>
            </a:r>
          </a:p>
          <a:p>
            <a:r>
              <a:rPr lang="de-DE" sz="1700" dirty="0">
                <a:latin typeface="+mn-lt"/>
              </a:rPr>
              <a:t>2nd </a:t>
            </a:r>
            <a:r>
              <a:rPr lang="de-DE" sz="1700" dirty="0" err="1">
                <a:latin typeface="+mn-lt"/>
              </a:rPr>
              <a:t>edition</a:t>
            </a:r>
            <a:r>
              <a:rPr lang="de-DE" sz="1700" dirty="0">
                <a:latin typeface="+mn-lt"/>
              </a:rPr>
              <a:t>, </a:t>
            </a:r>
            <a:r>
              <a:rPr lang="de-DE" sz="1700" dirty="0" err="1">
                <a:latin typeface="+mn-lt"/>
              </a:rPr>
              <a:t>dated</a:t>
            </a:r>
            <a:r>
              <a:rPr lang="de-DE" sz="1700" dirty="0">
                <a:latin typeface="+mn-lt"/>
              </a:rPr>
              <a:t> 05.2007 </a:t>
            </a:r>
          </a:p>
          <a:p>
            <a:r>
              <a:rPr lang="de-DE" sz="1700" dirty="0">
                <a:latin typeface="+mn-lt"/>
              </a:rPr>
              <a:t>Franzis Verlag GmbH, ISBN: 3-7723-5805-5</a:t>
            </a:r>
          </a:p>
        </p:txBody>
      </p:sp>
      <p:pic>
        <p:nvPicPr>
          <p:cNvPr id="103937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76" y="1302155"/>
            <a:ext cx="807427" cy="1270000"/>
          </a:xfrm>
          <a:prstGeom prst="rect">
            <a:avLst/>
          </a:prstGeom>
          <a:ln w="0" cap="rnd">
            <a:noFill/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bevelB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7957" y="883920"/>
            <a:ext cx="31933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200" dirty="0"/>
              <a:t>IEC </a:t>
            </a:r>
            <a:r>
              <a:rPr lang="de-DE" sz="2200" dirty="0" smtClean="0"/>
              <a:t>6113/ </a:t>
            </a:r>
            <a:r>
              <a:rPr lang="de-DE" sz="2200" dirty="0" err="1" smtClean="0"/>
              <a:t>Programming</a:t>
            </a:r>
            <a:endParaRPr lang="de-DE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222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695326" y="1149659"/>
            <a:ext cx="5564798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03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203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203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203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203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20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20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20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20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1700" dirty="0">
                <a:latin typeface="Arial" charset="0"/>
              </a:rPr>
              <a:t>F1												</a:t>
            </a:r>
            <a:r>
              <a:rPr lang="de-DE" sz="1700" dirty="0" smtClean="0">
                <a:latin typeface="Arial" charset="0"/>
              </a:rPr>
              <a:t>		Help</a:t>
            </a:r>
            <a:endParaRPr lang="de-DE" sz="17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de-DE" sz="1700" dirty="0">
                <a:latin typeface="Arial" charset="0"/>
              </a:rPr>
              <a:t>F2												</a:t>
            </a:r>
            <a:r>
              <a:rPr lang="de-DE" sz="1700" dirty="0" smtClean="0">
                <a:latin typeface="Arial" charset="0"/>
              </a:rPr>
              <a:t>		Input </a:t>
            </a:r>
            <a:r>
              <a:rPr lang="de-DE" sz="1700" dirty="0" err="1" smtClean="0">
                <a:latin typeface="Arial" charset="0"/>
              </a:rPr>
              <a:t>help</a:t>
            </a:r>
            <a:endParaRPr lang="de-DE" sz="17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de-DE" sz="1700" dirty="0">
                <a:latin typeface="Arial" charset="0"/>
              </a:rPr>
              <a:t>F5												</a:t>
            </a:r>
            <a:r>
              <a:rPr lang="de-DE" sz="1700" dirty="0" smtClean="0">
                <a:latin typeface="Arial" charset="0"/>
              </a:rPr>
              <a:t>		Start</a:t>
            </a:r>
            <a:endParaRPr lang="de-DE" sz="17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de-DE" sz="1700" dirty="0">
                <a:latin typeface="Arial" charset="0"/>
              </a:rPr>
              <a:t>&lt;Strg&gt;+F7								</a:t>
            </a:r>
            <a:r>
              <a:rPr lang="de-DE" sz="1700" dirty="0" smtClean="0">
                <a:latin typeface="Arial" charset="0"/>
              </a:rPr>
              <a:t>		Write </a:t>
            </a:r>
            <a:r>
              <a:rPr lang="de-DE" sz="1700" dirty="0" err="1" smtClean="0">
                <a:latin typeface="Arial" charset="0"/>
              </a:rPr>
              <a:t>value</a:t>
            </a:r>
            <a:endParaRPr lang="de-DE" sz="17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de-DE" sz="1700" dirty="0">
                <a:latin typeface="Arial" charset="0"/>
              </a:rPr>
              <a:t>F7												</a:t>
            </a:r>
            <a:r>
              <a:rPr lang="de-DE" sz="1700" dirty="0" smtClean="0">
                <a:latin typeface="Arial" charset="0"/>
              </a:rPr>
              <a:t>		Force </a:t>
            </a:r>
            <a:r>
              <a:rPr lang="de-DE" sz="1700" dirty="0" err="1" smtClean="0">
                <a:latin typeface="Arial" charset="0"/>
              </a:rPr>
              <a:t>value</a:t>
            </a:r>
            <a:endParaRPr lang="de-DE" sz="17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de-DE" sz="1800" dirty="0">
                <a:latin typeface="Arial" pitchFamily="34" charset="0"/>
              </a:rPr>
              <a:t>&lt;Strg&gt;+&lt;</a:t>
            </a:r>
            <a:r>
              <a:rPr lang="de-DE" sz="1800" dirty="0" err="1">
                <a:latin typeface="Arial" pitchFamily="34" charset="0"/>
              </a:rPr>
              <a:t>Umschalt</a:t>
            </a:r>
            <a:r>
              <a:rPr lang="de-DE" sz="1800" dirty="0">
                <a:latin typeface="Arial" pitchFamily="34" charset="0"/>
              </a:rPr>
              <a:t>&gt;+</a:t>
            </a:r>
            <a:r>
              <a:rPr lang="de-DE" sz="1800" dirty="0" smtClean="0">
                <a:latin typeface="Arial" pitchFamily="34" charset="0"/>
              </a:rPr>
              <a:t>F7</a:t>
            </a:r>
            <a:r>
              <a:rPr lang="de-DE" sz="1800" dirty="0">
                <a:latin typeface="Arial" pitchFamily="34" charset="0"/>
              </a:rPr>
              <a:t>	</a:t>
            </a:r>
            <a:r>
              <a:rPr lang="de-DE" sz="1800" dirty="0" smtClean="0">
                <a:latin typeface="Arial" pitchFamily="34" charset="0"/>
              </a:rPr>
              <a:t>		</a:t>
            </a:r>
            <a:r>
              <a:rPr lang="de-DE" sz="1800" dirty="0" err="1" smtClean="0">
                <a:latin typeface="Arial" pitchFamily="34" charset="0"/>
              </a:rPr>
              <a:t>Cancel</a:t>
            </a:r>
            <a:r>
              <a:rPr lang="de-DE" sz="1800" dirty="0" smtClean="0">
                <a:latin typeface="Arial" pitchFamily="34" charset="0"/>
              </a:rPr>
              <a:t> </a:t>
            </a:r>
            <a:r>
              <a:rPr lang="de-DE" sz="1800" dirty="0" err="1" smtClean="0">
                <a:latin typeface="Arial" pitchFamily="34" charset="0"/>
              </a:rPr>
              <a:t>force</a:t>
            </a:r>
            <a:endParaRPr lang="de-DE" sz="17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de-DE" sz="1700" dirty="0" smtClean="0">
                <a:latin typeface="Arial" charset="0"/>
              </a:rPr>
              <a:t>&lt;</a:t>
            </a:r>
            <a:r>
              <a:rPr lang="de-DE" sz="1700" dirty="0" err="1">
                <a:latin typeface="Arial" charset="0"/>
              </a:rPr>
              <a:t>Umschalt</a:t>
            </a:r>
            <a:r>
              <a:rPr lang="de-DE" sz="1700" dirty="0">
                <a:latin typeface="Arial" charset="0"/>
              </a:rPr>
              <a:t>&gt;+F2						</a:t>
            </a:r>
            <a:r>
              <a:rPr lang="de-DE" sz="1700" dirty="0" smtClean="0">
                <a:latin typeface="Arial" charset="0"/>
              </a:rPr>
              <a:t>		Variable </a:t>
            </a:r>
            <a:r>
              <a:rPr lang="de-DE" sz="1700" dirty="0" err="1" smtClean="0">
                <a:latin typeface="Arial" charset="0"/>
              </a:rPr>
              <a:t>declaration</a:t>
            </a:r>
            <a:endParaRPr lang="de-DE" sz="17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de-DE" sz="1700" dirty="0">
                <a:latin typeface="Arial" charset="0"/>
              </a:rPr>
              <a:t>&lt;Alt&gt;+F8									</a:t>
            </a:r>
            <a:r>
              <a:rPr lang="de-DE" sz="1700" dirty="0" smtClean="0">
                <a:latin typeface="Arial" charset="0"/>
              </a:rPr>
              <a:t>		Log in</a:t>
            </a:r>
            <a:endParaRPr lang="de-DE" sz="17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de-DE" sz="1700" dirty="0">
                <a:latin typeface="Arial" charset="0"/>
              </a:rPr>
              <a:t>&lt;Strg&gt;+F8								</a:t>
            </a:r>
            <a:r>
              <a:rPr lang="de-DE" sz="1700" dirty="0" smtClean="0">
                <a:latin typeface="Arial" charset="0"/>
              </a:rPr>
              <a:t>		Log out</a:t>
            </a:r>
            <a:endParaRPr lang="de-DE" sz="17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de-DE" sz="1700" dirty="0">
                <a:latin typeface="Arial" charset="0"/>
              </a:rPr>
              <a:t>F4												</a:t>
            </a:r>
            <a:r>
              <a:rPr lang="de-DE" sz="1700" dirty="0" smtClean="0">
                <a:latin typeface="Arial" charset="0"/>
              </a:rPr>
              <a:t>		Next </a:t>
            </a:r>
            <a:r>
              <a:rPr lang="de-DE" sz="1700" dirty="0" err="1" smtClean="0">
                <a:latin typeface="Arial" charset="0"/>
              </a:rPr>
              <a:t>error</a:t>
            </a:r>
            <a:endParaRPr lang="de-DE" sz="1700" dirty="0">
              <a:latin typeface="Arial" charset="0"/>
            </a:endParaRPr>
          </a:p>
        </p:txBody>
      </p:sp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6260123" y="1752600"/>
          <a:ext cx="229772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CorelPhotoPaint.Image.9" r:id="rId4" imgW="2488889" imgH="1968254" progId="CorelPhotoPaint.Image.9">
                  <p:embed/>
                </p:oleObj>
              </mc:Choice>
              <mc:Fallback>
                <p:oleObj name="CorelPhotoPaint.Image.9" r:id="rId4" imgW="2488889" imgH="1968254" progId="CorelPhotoPaint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123" y="1752600"/>
                        <a:ext cx="229772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 algn="ctr" defTabSz="825249" rtl="0" eaLnBrk="1" fontAlgn="base" hangingPunct="1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25249" rtl="0" eaLnBrk="1" fontAlgn="base" hangingPunct="1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2"/>
                </a:solidFill>
                <a:latin typeface="Arial" charset="0"/>
              </a:defRPr>
            </a:lvl2pPr>
            <a:lvl3pPr algn="ctr" defTabSz="825249" rtl="0" eaLnBrk="1" fontAlgn="base" hangingPunct="1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2"/>
                </a:solidFill>
                <a:latin typeface="Arial" charset="0"/>
              </a:defRPr>
            </a:lvl3pPr>
            <a:lvl4pPr algn="ctr" defTabSz="825249" rtl="0" eaLnBrk="1" fontAlgn="base" hangingPunct="1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2"/>
                </a:solidFill>
                <a:latin typeface="Arial" charset="0"/>
              </a:defRPr>
            </a:lvl4pPr>
            <a:lvl5pPr algn="ctr" defTabSz="825249" rtl="0" eaLnBrk="1" fontAlgn="base" hangingPunct="1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2"/>
                </a:solidFill>
                <a:latin typeface="Arial" charset="0"/>
              </a:defRPr>
            </a:lvl5pPr>
            <a:lvl6pPr marL="389626" algn="ctr" defTabSz="825249" rtl="0" eaLnBrk="1" fontAlgn="base" hangingPunct="1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2"/>
                </a:solidFill>
                <a:latin typeface="Arial" charset="0"/>
              </a:defRPr>
            </a:lvl6pPr>
            <a:lvl7pPr marL="779252" algn="ctr" defTabSz="825249" rtl="0" eaLnBrk="1" fontAlgn="base" hangingPunct="1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2"/>
                </a:solidFill>
                <a:latin typeface="Arial" charset="0"/>
              </a:defRPr>
            </a:lvl7pPr>
            <a:lvl8pPr marL="1168878" algn="ctr" defTabSz="825249" rtl="0" eaLnBrk="1" fontAlgn="base" hangingPunct="1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2"/>
                </a:solidFill>
                <a:latin typeface="Arial" charset="0"/>
              </a:defRPr>
            </a:lvl8pPr>
            <a:lvl9pPr marL="1558503" algn="ctr" defTabSz="825249" rtl="0" eaLnBrk="1" fontAlgn="base" hangingPunct="1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2200" b="1" dirty="0" err="1"/>
              <a:t>Useful</a:t>
            </a:r>
            <a:r>
              <a:rPr lang="de-DE" sz="2200" b="1" dirty="0"/>
              <a:t> </a:t>
            </a:r>
            <a:r>
              <a:rPr lang="de-DE" sz="2200" b="1" dirty="0" err="1"/>
              <a:t>key</a:t>
            </a:r>
            <a:r>
              <a:rPr lang="de-DE" sz="2200" b="1" dirty="0"/>
              <a:t> </a:t>
            </a:r>
            <a:r>
              <a:rPr lang="de-DE" sz="2200" b="1" dirty="0" err="1"/>
              <a:t>combinations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1014140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unctions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1431345" y="1330288"/>
            <a:ext cx="1069827" cy="828092"/>
            <a:chOff x="1550622" y="1880828"/>
            <a:chExt cx="1158979" cy="828092"/>
          </a:xfrm>
          <a:noFill/>
        </p:grpSpPr>
        <p:sp>
          <p:nvSpPr>
            <p:cNvPr id="9" name="Rechteck 8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AND</a:t>
              </a:r>
            </a:p>
          </p:txBody>
        </p:sp>
        <p:cxnSp>
          <p:nvCxnSpPr>
            <p:cNvPr id="11" name="Gerade Verbindung 10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1428182" y="2482416"/>
            <a:ext cx="1069827" cy="828092"/>
            <a:chOff x="1550622" y="1880828"/>
            <a:chExt cx="1158979" cy="828092"/>
          </a:xfrm>
          <a:noFill/>
        </p:grpSpPr>
        <p:sp>
          <p:nvSpPr>
            <p:cNvPr id="17" name="Rechteck 16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OR</a:t>
              </a:r>
            </a:p>
          </p:txBody>
        </p:sp>
        <p:cxnSp>
          <p:nvCxnSpPr>
            <p:cNvPr id="18" name="Gerade Verbindung 17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1414728" y="3598540"/>
            <a:ext cx="1069827" cy="828092"/>
            <a:chOff x="1550622" y="1880828"/>
            <a:chExt cx="1158979" cy="828092"/>
          </a:xfrm>
          <a:noFill/>
        </p:grpSpPr>
        <p:sp>
          <p:nvSpPr>
            <p:cNvPr id="22" name="Rechteck 21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XOR</a:t>
              </a:r>
            </a:p>
          </p:txBody>
        </p:sp>
        <p:cxnSp>
          <p:nvCxnSpPr>
            <p:cNvPr id="23" name="Gerade Verbindung 22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hteck 26"/>
          <p:cNvSpPr/>
          <p:nvPr/>
        </p:nvSpPr>
        <p:spPr bwMode="auto">
          <a:xfrm>
            <a:off x="1564282" y="4714664"/>
            <a:ext cx="764393" cy="5400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NOT</a:t>
            </a:r>
          </a:p>
        </p:txBody>
      </p:sp>
      <p:cxnSp>
        <p:nvCxnSpPr>
          <p:cNvPr id="28" name="Gerade Verbindung 27"/>
          <p:cNvCxnSpPr/>
          <p:nvPr/>
        </p:nvCxnSpPr>
        <p:spPr bwMode="auto">
          <a:xfrm>
            <a:off x="1414726" y="5128710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2334999" y="5146712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2878911" y="2723876"/>
            <a:ext cx="9498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or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4" name="Textfeld 3"/>
          <p:cNvSpPr txBox="1"/>
          <p:nvPr/>
        </p:nvSpPr>
        <p:spPr>
          <a:xfrm>
            <a:off x="2878911" y="3835614"/>
            <a:ext cx="17684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exclusively</a:t>
            </a:r>
            <a:r>
              <a:rPr lang="de-DE" sz="1700" dirty="0" smtClean="0"/>
              <a:t> </a:t>
            </a:r>
            <a:r>
              <a:rPr lang="de-DE" sz="1700" dirty="0" err="1" smtClean="0"/>
              <a:t>or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5" name="Textfeld 4"/>
          <p:cNvSpPr txBox="1"/>
          <p:nvPr/>
        </p:nvSpPr>
        <p:spPr>
          <a:xfrm>
            <a:off x="2878912" y="4951738"/>
            <a:ext cx="7829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(not)</a:t>
            </a:r>
            <a:endParaRPr lang="de-DE" sz="1700" dirty="0"/>
          </a:p>
        </p:txBody>
      </p:sp>
      <p:sp>
        <p:nvSpPr>
          <p:cNvPr id="42" name="Textfeld 41"/>
          <p:cNvSpPr txBox="1"/>
          <p:nvPr/>
        </p:nvSpPr>
        <p:spPr>
          <a:xfrm>
            <a:off x="2878912" y="1576509"/>
            <a:ext cx="9498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and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5552063" y="1317622"/>
            <a:ext cx="1161930" cy="828092"/>
            <a:chOff x="1550622" y="1880828"/>
            <a:chExt cx="1258759" cy="828092"/>
          </a:xfrm>
          <a:noFill/>
        </p:grpSpPr>
        <p:sp>
          <p:nvSpPr>
            <p:cNvPr id="45" name="Rechteck 44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AND</a:t>
              </a:r>
            </a:p>
          </p:txBody>
        </p:sp>
        <p:cxnSp>
          <p:nvCxnSpPr>
            <p:cNvPr id="46" name="Gerade Verbindung 45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 bwMode="auto">
            <a:xfrm>
              <a:off x="2653381" y="2303998"/>
              <a:ext cx="156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5557778" y="2469750"/>
            <a:ext cx="1167485" cy="828092"/>
            <a:chOff x="1550622" y="1880828"/>
            <a:chExt cx="1264777" cy="828092"/>
          </a:xfrm>
          <a:noFill/>
        </p:grpSpPr>
        <p:sp>
          <p:nvSpPr>
            <p:cNvPr id="50" name="Rechteck 49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OR</a:t>
              </a:r>
            </a:p>
          </p:txBody>
        </p:sp>
        <p:cxnSp>
          <p:nvCxnSpPr>
            <p:cNvPr id="51" name="Gerade Verbindung 50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 bwMode="auto">
            <a:xfrm>
              <a:off x="2653381" y="2303998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/>
          <p:cNvSpPr txBox="1"/>
          <p:nvPr/>
        </p:nvSpPr>
        <p:spPr>
          <a:xfrm>
            <a:off x="6999630" y="1563843"/>
            <a:ext cx="9498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(NAND)</a:t>
            </a:r>
            <a:endParaRPr lang="de-DE" sz="1700" dirty="0"/>
          </a:p>
        </p:txBody>
      </p:sp>
      <p:sp>
        <p:nvSpPr>
          <p:cNvPr id="57" name="Ellipse 56"/>
          <p:cNvSpPr/>
          <p:nvPr/>
        </p:nvSpPr>
        <p:spPr bwMode="auto">
          <a:xfrm>
            <a:off x="6459722" y="1682519"/>
            <a:ext cx="106532" cy="10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6470597" y="2830837"/>
            <a:ext cx="106532" cy="10641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999630" y="2707119"/>
            <a:ext cx="9498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(NOR)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197327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Comparisons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1431345" y="1339642"/>
            <a:ext cx="1069827" cy="828092"/>
            <a:chOff x="1550622" y="1880828"/>
            <a:chExt cx="1158979" cy="828092"/>
          </a:xfrm>
          <a:noFill/>
        </p:grpSpPr>
        <p:sp>
          <p:nvSpPr>
            <p:cNvPr id="9" name="Rechteck 8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GT</a:t>
              </a:r>
            </a:p>
          </p:txBody>
        </p:sp>
        <p:cxnSp>
          <p:nvCxnSpPr>
            <p:cNvPr id="11" name="Gerade Verbindung 10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1428182" y="2491770"/>
            <a:ext cx="1069827" cy="828092"/>
            <a:chOff x="1550622" y="1880828"/>
            <a:chExt cx="1158979" cy="828092"/>
          </a:xfrm>
          <a:noFill/>
        </p:grpSpPr>
        <p:sp>
          <p:nvSpPr>
            <p:cNvPr id="17" name="Rechteck 16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GE</a:t>
              </a:r>
            </a:p>
          </p:txBody>
        </p:sp>
        <p:cxnSp>
          <p:nvCxnSpPr>
            <p:cNvPr id="18" name="Gerade Verbindung 17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1414728" y="3607894"/>
            <a:ext cx="1069827" cy="828092"/>
            <a:chOff x="1550622" y="1880828"/>
            <a:chExt cx="1158979" cy="828092"/>
          </a:xfrm>
          <a:noFill/>
        </p:grpSpPr>
        <p:sp>
          <p:nvSpPr>
            <p:cNvPr id="22" name="Rechteck 21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LT</a:t>
              </a:r>
            </a:p>
          </p:txBody>
        </p:sp>
        <p:cxnSp>
          <p:nvCxnSpPr>
            <p:cNvPr id="23" name="Gerade Verbindung 22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/>
        </p:nvGrpSpPr>
        <p:grpSpPr>
          <a:xfrm>
            <a:off x="1414728" y="4796026"/>
            <a:ext cx="1069827" cy="828092"/>
            <a:chOff x="1550622" y="1880828"/>
            <a:chExt cx="1158979" cy="828092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LE</a:t>
              </a:r>
            </a:p>
          </p:txBody>
        </p:sp>
        <p:cxnSp>
          <p:nvCxnSpPr>
            <p:cNvPr id="44" name="Gerade Verbindung 43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feld 57"/>
          <p:cNvSpPr txBox="1"/>
          <p:nvPr/>
        </p:nvSpPr>
        <p:spPr>
          <a:xfrm>
            <a:off x="2878911" y="2734493"/>
            <a:ext cx="17684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greater</a:t>
            </a:r>
            <a:r>
              <a:rPr lang="de-DE" sz="1700" dirty="0" smtClean="0"/>
              <a:t> </a:t>
            </a:r>
            <a:r>
              <a:rPr lang="de-DE" sz="1700" dirty="0" err="1" smtClean="0"/>
              <a:t>equal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59" name="Textfeld 58"/>
          <p:cNvSpPr txBox="1"/>
          <p:nvPr/>
        </p:nvSpPr>
        <p:spPr>
          <a:xfrm>
            <a:off x="2878911" y="3857554"/>
            <a:ext cx="17684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(</a:t>
            </a:r>
            <a:r>
              <a:rPr lang="de-DE" sz="1700" dirty="0" err="1" smtClean="0"/>
              <a:t>less</a:t>
            </a:r>
            <a:r>
              <a:rPr lang="de-DE" sz="1700" dirty="0" smtClean="0"/>
              <a:t> </a:t>
            </a:r>
            <a:r>
              <a:rPr lang="de-DE" sz="1700" dirty="0" err="1" smtClean="0"/>
              <a:t>than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60" name="Textfeld 59"/>
          <p:cNvSpPr txBox="1"/>
          <p:nvPr/>
        </p:nvSpPr>
        <p:spPr>
          <a:xfrm>
            <a:off x="2878912" y="5059938"/>
            <a:ext cx="22279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less</a:t>
            </a:r>
            <a:r>
              <a:rPr lang="de-DE" sz="1700" dirty="0" smtClean="0"/>
              <a:t> </a:t>
            </a:r>
            <a:r>
              <a:rPr lang="de-DE" sz="1700" dirty="0" err="1" smtClean="0"/>
              <a:t>equal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61" name="Textfeld 60"/>
          <p:cNvSpPr txBox="1"/>
          <p:nvPr/>
        </p:nvSpPr>
        <p:spPr>
          <a:xfrm>
            <a:off x="2878912" y="1579399"/>
            <a:ext cx="17684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greater</a:t>
            </a:r>
            <a:r>
              <a:rPr lang="de-DE" sz="1700" dirty="0" smtClean="0"/>
              <a:t> </a:t>
            </a:r>
            <a:r>
              <a:rPr lang="de-DE" sz="1700" dirty="0" err="1" smtClean="0"/>
              <a:t>than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5230367" y="1330288"/>
            <a:ext cx="1069827" cy="828092"/>
            <a:chOff x="1550622" y="1880828"/>
            <a:chExt cx="1158979" cy="828092"/>
          </a:xfrm>
          <a:noFill/>
        </p:grpSpPr>
        <p:sp>
          <p:nvSpPr>
            <p:cNvPr id="67" name="Rechteck 66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EQ</a:t>
              </a:r>
            </a:p>
          </p:txBody>
        </p:sp>
        <p:cxnSp>
          <p:nvCxnSpPr>
            <p:cNvPr id="68" name="Gerade Verbindung 67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uppieren 70"/>
          <p:cNvGrpSpPr/>
          <p:nvPr/>
        </p:nvGrpSpPr>
        <p:grpSpPr>
          <a:xfrm>
            <a:off x="5236691" y="2554424"/>
            <a:ext cx="1069827" cy="828092"/>
            <a:chOff x="1550622" y="1880828"/>
            <a:chExt cx="1158979" cy="828092"/>
          </a:xfrm>
          <a:noFill/>
        </p:grpSpPr>
        <p:sp>
          <p:nvSpPr>
            <p:cNvPr id="72" name="Rechteck 71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NE</a:t>
              </a:r>
            </a:p>
          </p:txBody>
        </p:sp>
        <p:cxnSp>
          <p:nvCxnSpPr>
            <p:cNvPr id="73" name="Gerade Verbindung 72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feld 38"/>
          <p:cNvSpPr txBox="1"/>
          <p:nvPr/>
        </p:nvSpPr>
        <p:spPr>
          <a:xfrm>
            <a:off x="6686759" y="1585035"/>
            <a:ext cx="17684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equal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40" name="Textfeld 39"/>
          <p:cNvSpPr txBox="1"/>
          <p:nvPr/>
        </p:nvSpPr>
        <p:spPr>
          <a:xfrm>
            <a:off x="6686759" y="2801168"/>
            <a:ext cx="17684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(not </a:t>
            </a:r>
            <a:r>
              <a:rPr lang="de-DE" sz="1700" dirty="0" err="1" smtClean="0"/>
              <a:t>equal</a:t>
            </a:r>
            <a:r>
              <a:rPr lang="de-DE" sz="1700" dirty="0" smtClean="0"/>
              <a:t>)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632647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calculating </a:t>
            </a:r>
            <a:r>
              <a:rPr lang="en-US" dirty="0"/>
              <a:t>o</a:t>
            </a:r>
            <a:r>
              <a:rPr lang="en-US" dirty="0" smtClean="0"/>
              <a:t>ptions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031246" y="1336894"/>
            <a:ext cx="1069827" cy="828092"/>
            <a:chOff x="1550622" y="1880828"/>
            <a:chExt cx="1158979" cy="828092"/>
          </a:xfrm>
          <a:noFill/>
        </p:grpSpPr>
        <p:sp>
          <p:nvSpPr>
            <p:cNvPr id="5" name="Rechteck 4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ADD</a:t>
              </a:r>
            </a:p>
          </p:txBody>
        </p:sp>
        <p:cxnSp>
          <p:nvCxnSpPr>
            <p:cNvPr id="6" name="Gerade Verbindung 5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1037570" y="2489022"/>
            <a:ext cx="1069827" cy="828092"/>
            <a:chOff x="1550622" y="1880828"/>
            <a:chExt cx="1158979" cy="828092"/>
          </a:xfrm>
          <a:noFill/>
        </p:grpSpPr>
        <p:sp>
          <p:nvSpPr>
            <p:cNvPr id="10" name="Rechteck 9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700" dirty="0" smtClean="0">
                  <a:solidFill>
                    <a:srgbClr val="0000FF"/>
                  </a:solidFill>
                </a:rPr>
                <a:t>SUB</a:t>
              </a:r>
              <a:endParaRPr kumimoji="0" lang="de-DE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cxnSp>
          <p:nvCxnSpPr>
            <p:cNvPr id="11" name="Gerade Verbindung 10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5218939" y="1323951"/>
            <a:ext cx="1069827" cy="828092"/>
            <a:chOff x="1550622" y="1880828"/>
            <a:chExt cx="1158979" cy="828092"/>
          </a:xfrm>
          <a:noFill/>
        </p:grpSpPr>
        <p:sp>
          <p:nvSpPr>
            <p:cNvPr id="15" name="Rechteck 14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MUL</a:t>
              </a:r>
            </a:p>
          </p:txBody>
        </p:sp>
        <p:cxnSp>
          <p:nvCxnSpPr>
            <p:cNvPr id="16" name="Gerade Verbindung 15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uppieren 18"/>
          <p:cNvGrpSpPr/>
          <p:nvPr/>
        </p:nvGrpSpPr>
        <p:grpSpPr>
          <a:xfrm>
            <a:off x="5218939" y="2476079"/>
            <a:ext cx="1069827" cy="828092"/>
            <a:chOff x="1550622" y="1880828"/>
            <a:chExt cx="1158979" cy="828092"/>
          </a:xfrm>
          <a:noFill/>
        </p:grpSpPr>
        <p:sp>
          <p:nvSpPr>
            <p:cNvPr id="20" name="Rechteck 19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DIV</a:t>
              </a:r>
            </a:p>
          </p:txBody>
        </p:sp>
        <p:cxnSp>
          <p:nvCxnSpPr>
            <p:cNvPr id="21" name="Gerade Verbindung 20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2470386" y="1573968"/>
            <a:ext cx="12667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add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25" name="Textfeld 24"/>
          <p:cNvSpPr txBox="1"/>
          <p:nvPr/>
        </p:nvSpPr>
        <p:spPr>
          <a:xfrm>
            <a:off x="2487638" y="2737722"/>
            <a:ext cx="192240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subtract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26" name="Textfeld 25"/>
          <p:cNvSpPr txBox="1"/>
          <p:nvPr/>
        </p:nvSpPr>
        <p:spPr>
          <a:xfrm>
            <a:off x="6703506" y="1579594"/>
            <a:ext cx="1887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multiply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27" name="Textfeld 26"/>
          <p:cNvSpPr txBox="1"/>
          <p:nvPr/>
        </p:nvSpPr>
        <p:spPr>
          <a:xfrm>
            <a:off x="6720758" y="2726096"/>
            <a:ext cx="13757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(</a:t>
            </a:r>
            <a:r>
              <a:rPr lang="de-DE" sz="1700" dirty="0" err="1" smtClean="0"/>
              <a:t>divide</a:t>
            </a:r>
            <a:r>
              <a:rPr lang="de-DE" sz="1700" dirty="0" smtClean="0"/>
              <a:t>)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277222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F</a:t>
            </a:r>
            <a:r>
              <a:rPr lang="de-DE" dirty="0" err="1" smtClean="0"/>
              <a:t>unction</a:t>
            </a:r>
            <a:r>
              <a:rPr lang="de-DE" dirty="0" smtClean="0"/>
              <a:t> </a:t>
            </a:r>
            <a:r>
              <a:rPr lang="de-DE" dirty="0"/>
              <a:t>B</a:t>
            </a:r>
            <a:r>
              <a:rPr lang="de-DE" dirty="0" smtClean="0"/>
              <a:t>locks </a:t>
            </a:r>
            <a:r>
              <a:rPr lang="de-DE" dirty="0"/>
              <a:t>(1)</a:t>
            </a:r>
          </a:p>
        </p:txBody>
      </p:sp>
      <p:sp>
        <p:nvSpPr>
          <p:cNvPr id="65" name="Rechteck 64"/>
          <p:cNvSpPr/>
          <p:nvPr/>
        </p:nvSpPr>
        <p:spPr bwMode="auto">
          <a:xfrm>
            <a:off x="1494705" y="4186362"/>
            <a:ext cx="1333381" cy="54296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45720" rIns="7200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dirty="0" smtClean="0">
              <a:ln>
                <a:noFill/>
              </a:ln>
              <a:effectLst/>
            </a:endParaRPr>
          </a:p>
        </p:txBody>
      </p:sp>
      <p:cxnSp>
        <p:nvCxnSpPr>
          <p:cNvPr id="68" name="Gerade Verbindung 67"/>
          <p:cNvCxnSpPr/>
          <p:nvPr/>
        </p:nvCxnSpPr>
        <p:spPr bwMode="auto">
          <a:xfrm>
            <a:off x="2828086" y="4590883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 bwMode="auto">
          <a:xfrm>
            <a:off x="1341589" y="4591931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1415621" y="4421549"/>
            <a:ext cx="15121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700" dirty="0" smtClean="0"/>
              <a:t>CLK</a:t>
            </a:r>
            <a:r>
              <a:rPr lang="de-DE" sz="1600" dirty="0" smtClean="0"/>
              <a:t>            </a:t>
            </a:r>
            <a:r>
              <a:rPr lang="de-DE" sz="1700" dirty="0" smtClean="0"/>
              <a:t>Q</a:t>
            </a:r>
            <a:endParaRPr lang="de-DE" sz="1700" dirty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98411" y="3896121"/>
            <a:ext cx="11299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00" dirty="0" smtClean="0"/>
              <a:t>???</a:t>
            </a:r>
          </a:p>
          <a:p>
            <a:pPr algn="ctr"/>
            <a:r>
              <a:rPr lang="de-DE" sz="1700" dirty="0" smtClean="0"/>
              <a:t>R_TRIG</a:t>
            </a:r>
            <a:endParaRPr lang="de-DE" sz="1700" dirty="0"/>
          </a:p>
        </p:txBody>
      </p:sp>
      <p:cxnSp>
        <p:nvCxnSpPr>
          <p:cNvPr id="73" name="Gerade Verbindung 72"/>
          <p:cNvCxnSpPr/>
          <p:nvPr/>
        </p:nvCxnSpPr>
        <p:spPr bwMode="auto">
          <a:xfrm>
            <a:off x="2828086" y="5522795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341589" y="4828033"/>
            <a:ext cx="1586200" cy="1064037"/>
            <a:chOff x="1341589" y="4885183"/>
            <a:chExt cx="1586200" cy="1064037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341589" y="5175424"/>
              <a:ext cx="1586200" cy="773796"/>
              <a:chOff x="1341589" y="5175424"/>
              <a:chExt cx="1586200" cy="773796"/>
            </a:xfrm>
          </p:grpSpPr>
          <p:sp>
            <p:nvSpPr>
              <p:cNvPr id="71" name="Rechteck 70"/>
              <p:cNvSpPr/>
              <p:nvPr/>
            </p:nvSpPr>
            <p:spPr bwMode="auto">
              <a:xfrm>
                <a:off x="1494705" y="5175424"/>
                <a:ext cx="1333381" cy="5429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72000" tIns="45720" rIns="7200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 smtClean="0">
                  <a:ln>
                    <a:noFill/>
                  </a:ln>
                  <a:effectLst/>
                </a:endParaRPr>
              </a:p>
            </p:txBody>
          </p:sp>
          <p:cxnSp>
            <p:nvCxnSpPr>
              <p:cNvPr id="72" name="Gerade Verbindung 71"/>
              <p:cNvCxnSpPr/>
              <p:nvPr/>
            </p:nvCxnSpPr>
            <p:spPr bwMode="auto">
              <a:xfrm>
                <a:off x="1341589" y="5590518"/>
                <a:ext cx="149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feld 73"/>
              <p:cNvSpPr txBox="1"/>
              <p:nvPr/>
            </p:nvSpPr>
            <p:spPr>
              <a:xfrm>
                <a:off x="1415621" y="5410611"/>
                <a:ext cx="151216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700" dirty="0" smtClean="0"/>
                  <a:t>CLK            </a:t>
                </a:r>
                <a:r>
                  <a:rPr lang="de-DE" sz="1600" dirty="0" smtClean="0"/>
                  <a:t>Q</a:t>
                </a:r>
                <a:endParaRPr lang="de-DE" sz="1600" dirty="0"/>
              </a:p>
              <a:p>
                <a:endParaRPr lang="de-DE" dirty="0"/>
              </a:p>
            </p:txBody>
          </p:sp>
        </p:grpSp>
        <p:sp>
          <p:nvSpPr>
            <p:cNvPr id="75" name="Textfeld 74"/>
            <p:cNvSpPr txBox="1"/>
            <p:nvPr/>
          </p:nvSpPr>
          <p:spPr>
            <a:xfrm>
              <a:off x="1598411" y="4885183"/>
              <a:ext cx="11299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dirty="0" smtClean="0"/>
                <a:t>???</a:t>
              </a:r>
            </a:p>
            <a:p>
              <a:pPr algn="ctr"/>
              <a:r>
                <a:rPr lang="de-DE" sz="1700" dirty="0"/>
                <a:t>F</a:t>
              </a:r>
              <a:r>
                <a:rPr lang="de-DE" sz="1700" dirty="0" smtClean="0"/>
                <a:t>_TRIG</a:t>
              </a:r>
              <a:endParaRPr lang="de-DE" sz="17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1088732" y="1175608"/>
            <a:ext cx="1894364" cy="1116124"/>
            <a:chOff x="1088732" y="1232758"/>
            <a:chExt cx="1894364" cy="1116124"/>
          </a:xfrm>
        </p:grpSpPr>
        <p:sp>
          <p:nvSpPr>
            <p:cNvPr id="77" name="Rechteck 76"/>
            <p:cNvSpPr/>
            <p:nvPr/>
          </p:nvSpPr>
          <p:spPr bwMode="auto">
            <a:xfrm>
              <a:off x="1244552" y="1520790"/>
              <a:ext cx="1595254" cy="8280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72000" tIns="45720" rIns="7200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dirty="0" smtClean="0">
                <a:ln>
                  <a:noFill/>
                </a:ln>
                <a:effectLst/>
              </a:endParaRPr>
            </a:p>
          </p:txBody>
        </p:sp>
        <p:cxnSp>
          <p:nvCxnSpPr>
            <p:cNvPr id="78" name="Gerade Verbindung 77"/>
            <p:cNvCxnSpPr/>
            <p:nvPr/>
          </p:nvCxnSpPr>
          <p:spPr bwMode="auto">
            <a:xfrm>
              <a:off x="1088732" y="1916834"/>
              <a:ext cx="149555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 bwMode="auto">
            <a:xfrm>
              <a:off x="1088732" y="2186864"/>
              <a:ext cx="149555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 bwMode="auto">
            <a:xfrm>
              <a:off x="2833541" y="1934836"/>
              <a:ext cx="149555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/>
          </p:nvSpPr>
          <p:spPr>
            <a:xfrm>
              <a:off x="1614133" y="1232758"/>
              <a:ext cx="8142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dirty="0" smtClean="0"/>
                <a:t>???</a:t>
              </a:r>
            </a:p>
            <a:p>
              <a:pPr algn="ctr"/>
              <a:r>
                <a:rPr lang="de-DE" sz="1700" dirty="0" smtClean="0"/>
                <a:t>SR</a:t>
              </a:r>
              <a:endParaRPr lang="de-DE" sz="1700" dirty="0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3387857" y="2691562"/>
            <a:ext cx="21842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RS – </a:t>
            </a:r>
            <a:r>
              <a:rPr lang="de-DE" sz="1700" dirty="0" err="1" smtClean="0"/>
              <a:t>reset</a:t>
            </a:r>
            <a:r>
              <a:rPr lang="de-DE" sz="1700" dirty="0" smtClean="0"/>
              <a:t>/</a:t>
            </a:r>
            <a:r>
              <a:rPr lang="de-DE" sz="1700" dirty="0" err="1" smtClean="0"/>
              <a:t>set</a:t>
            </a:r>
            <a:endParaRPr lang="de-DE" sz="1700" dirty="0"/>
          </a:p>
          <a:p>
            <a:r>
              <a:rPr lang="de-DE" sz="1700" dirty="0" smtClean="0"/>
              <a:t>(</a:t>
            </a:r>
            <a:r>
              <a:rPr lang="de-DE" sz="1700" dirty="0" err="1" smtClean="0"/>
              <a:t>reset</a:t>
            </a:r>
            <a:r>
              <a:rPr lang="de-DE" sz="1700" dirty="0" smtClean="0"/>
              <a:t> </a:t>
            </a:r>
            <a:r>
              <a:rPr lang="de-DE" sz="1700" dirty="0" err="1" smtClean="0"/>
              <a:t>has</a:t>
            </a:r>
            <a:r>
              <a:rPr lang="de-DE" sz="1700" dirty="0" smtClean="0"/>
              <a:t> </a:t>
            </a:r>
            <a:r>
              <a:rPr lang="de-DE" sz="1700" dirty="0" err="1" smtClean="0"/>
              <a:t>priority</a:t>
            </a:r>
            <a:r>
              <a:rPr lang="de-DE" sz="1700" dirty="0" smtClean="0"/>
              <a:t>)</a:t>
            </a:r>
            <a:endParaRPr lang="de-DE" sz="1700" dirty="0"/>
          </a:p>
          <a:p>
            <a:endParaRPr lang="de-DE" sz="1800" dirty="0"/>
          </a:p>
        </p:txBody>
      </p:sp>
      <p:sp>
        <p:nvSpPr>
          <p:cNvPr id="31" name="Textfeld 30"/>
          <p:cNvSpPr txBox="1"/>
          <p:nvPr/>
        </p:nvSpPr>
        <p:spPr>
          <a:xfrm>
            <a:off x="3391870" y="4134113"/>
            <a:ext cx="34615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rising</a:t>
            </a:r>
            <a:r>
              <a:rPr lang="de-DE" sz="1700" dirty="0"/>
              <a:t> </a:t>
            </a:r>
            <a:r>
              <a:rPr lang="de-DE" sz="1700" dirty="0" err="1"/>
              <a:t>trigger</a:t>
            </a:r>
            <a:endParaRPr lang="de-DE" sz="1700" dirty="0"/>
          </a:p>
          <a:p>
            <a:r>
              <a:rPr lang="de-DE" sz="1700" dirty="0" smtClean="0"/>
              <a:t>(</a:t>
            </a:r>
            <a:r>
              <a:rPr lang="de-DE" sz="1700" dirty="0" err="1" smtClean="0"/>
              <a:t>recognize</a:t>
            </a:r>
            <a:r>
              <a:rPr lang="de-DE" sz="1700" dirty="0" smtClean="0"/>
              <a:t> </a:t>
            </a:r>
            <a:r>
              <a:rPr lang="de-DE" sz="1700" dirty="0" err="1" smtClean="0"/>
              <a:t>rising</a:t>
            </a:r>
            <a:r>
              <a:rPr lang="de-DE" sz="1700" dirty="0" smtClean="0"/>
              <a:t> </a:t>
            </a:r>
            <a:r>
              <a:rPr lang="de-DE" sz="1700" dirty="0" err="1" smtClean="0"/>
              <a:t>edge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32" name="Textfeld 31"/>
          <p:cNvSpPr txBox="1"/>
          <p:nvPr/>
        </p:nvSpPr>
        <p:spPr>
          <a:xfrm>
            <a:off x="3412566" y="5132077"/>
            <a:ext cx="33148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falling</a:t>
            </a:r>
            <a:r>
              <a:rPr lang="de-DE" sz="1700" dirty="0"/>
              <a:t> </a:t>
            </a:r>
            <a:r>
              <a:rPr lang="de-DE" sz="1700" dirty="0" err="1"/>
              <a:t>trigger</a:t>
            </a:r>
            <a:endParaRPr lang="de-DE" sz="1700" dirty="0"/>
          </a:p>
          <a:p>
            <a:r>
              <a:rPr lang="de-DE" sz="1700" dirty="0" smtClean="0"/>
              <a:t>(</a:t>
            </a:r>
            <a:r>
              <a:rPr lang="de-DE" sz="1700" dirty="0" err="1" smtClean="0"/>
              <a:t>recognize</a:t>
            </a:r>
            <a:r>
              <a:rPr lang="de-DE" sz="1700" dirty="0" smtClean="0"/>
              <a:t> </a:t>
            </a:r>
            <a:r>
              <a:rPr lang="de-DE" sz="1700" dirty="0" err="1" smtClean="0"/>
              <a:t>falling</a:t>
            </a:r>
            <a:r>
              <a:rPr lang="de-DE" sz="1700" dirty="0" smtClean="0"/>
              <a:t> </a:t>
            </a:r>
            <a:r>
              <a:rPr lang="de-DE" sz="1700" dirty="0" err="1" smtClean="0"/>
              <a:t>edge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33" name="Textfeld 32"/>
          <p:cNvSpPr txBox="1"/>
          <p:nvPr/>
        </p:nvSpPr>
        <p:spPr>
          <a:xfrm>
            <a:off x="3387857" y="1572667"/>
            <a:ext cx="24694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SR – </a:t>
            </a:r>
            <a:r>
              <a:rPr lang="de-DE" sz="1700" dirty="0" err="1" smtClean="0"/>
              <a:t>set</a:t>
            </a:r>
            <a:r>
              <a:rPr lang="de-DE" sz="1700" dirty="0" smtClean="0"/>
              <a:t>/</a:t>
            </a:r>
            <a:r>
              <a:rPr lang="de-DE" sz="1700" dirty="0" err="1" smtClean="0"/>
              <a:t>reset</a:t>
            </a:r>
            <a:endParaRPr lang="de-DE" sz="1700" dirty="0"/>
          </a:p>
          <a:p>
            <a:r>
              <a:rPr lang="de-DE" sz="1700" dirty="0" smtClean="0"/>
              <a:t>(</a:t>
            </a:r>
            <a:r>
              <a:rPr lang="de-DE" sz="1700" dirty="0" err="1" smtClean="0"/>
              <a:t>set</a:t>
            </a:r>
            <a:r>
              <a:rPr lang="de-DE" sz="1700" dirty="0" smtClean="0"/>
              <a:t> </a:t>
            </a:r>
            <a:r>
              <a:rPr lang="de-DE" sz="1700" dirty="0" err="1" smtClean="0"/>
              <a:t>has</a:t>
            </a:r>
            <a:r>
              <a:rPr lang="de-DE" sz="1700" dirty="0" smtClean="0"/>
              <a:t> </a:t>
            </a:r>
            <a:r>
              <a:rPr lang="de-DE" sz="1700" dirty="0" err="1" smtClean="0"/>
              <a:t>priority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091436" y="2435749"/>
            <a:ext cx="1889838" cy="1323438"/>
            <a:chOff x="1091436" y="2492899"/>
            <a:chExt cx="1889838" cy="132343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1091436" y="2492899"/>
              <a:ext cx="1889838" cy="1116124"/>
              <a:chOff x="1091436" y="2492899"/>
              <a:chExt cx="1889838" cy="1116124"/>
            </a:xfrm>
          </p:grpSpPr>
          <p:sp>
            <p:nvSpPr>
              <p:cNvPr id="59" name="Rechteck 58"/>
              <p:cNvSpPr/>
              <p:nvPr/>
            </p:nvSpPr>
            <p:spPr bwMode="auto">
              <a:xfrm>
                <a:off x="1244552" y="2780931"/>
                <a:ext cx="1595255" cy="8280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72000" tIns="45720" rIns="7200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 smtClean="0">
                  <a:ln>
                    <a:noFill/>
                  </a:ln>
                  <a:effectLst/>
                </a:endParaRPr>
              </a:p>
            </p:txBody>
          </p:sp>
          <p:cxnSp>
            <p:nvCxnSpPr>
              <p:cNvPr id="60" name="Gerade Verbindung 59"/>
              <p:cNvCxnSpPr/>
              <p:nvPr/>
            </p:nvCxnSpPr>
            <p:spPr bwMode="auto">
              <a:xfrm>
                <a:off x="1091436" y="3176975"/>
                <a:ext cx="149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auto">
              <a:xfrm>
                <a:off x="1091436" y="3447005"/>
                <a:ext cx="149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auto">
              <a:xfrm>
                <a:off x="2831719" y="3194977"/>
                <a:ext cx="1495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feld 6"/>
              <p:cNvSpPr txBox="1"/>
              <p:nvPr/>
            </p:nvSpPr>
            <p:spPr>
              <a:xfrm>
                <a:off x="1614134" y="2492899"/>
                <a:ext cx="81424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700" dirty="0" smtClean="0"/>
                  <a:t>???</a:t>
                </a:r>
              </a:p>
              <a:p>
                <a:pPr algn="ctr"/>
                <a:r>
                  <a:rPr lang="de-DE" sz="1700" dirty="0" smtClean="0"/>
                  <a:t>RS</a:t>
                </a:r>
                <a:endParaRPr lang="de-DE" sz="1700" dirty="0"/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1162703" y="3016118"/>
              <a:ext cx="181127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 smtClean="0"/>
                <a:t>SET              Q1</a:t>
              </a:r>
              <a:endParaRPr lang="de-DE" sz="1700" dirty="0"/>
            </a:p>
            <a:p>
              <a:pPr algn="l"/>
              <a:r>
                <a:rPr lang="de-DE" sz="1700" dirty="0" smtClean="0"/>
                <a:t>RESET1</a:t>
              </a:r>
              <a:endParaRPr lang="de-DE" sz="1700" dirty="0"/>
            </a:p>
            <a:p>
              <a:endParaRPr lang="de-DE" dirty="0"/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1165468" y="1698827"/>
            <a:ext cx="18112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smtClean="0"/>
              <a:t>SET1    	      Q1</a:t>
            </a:r>
            <a:endParaRPr lang="de-DE" sz="1700" dirty="0"/>
          </a:p>
          <a:p>
            <a:pPr algn="l"/>
            <a:r>
              <a:rPr lang="de-DE" sz="1700" dirty="0" smtClean="0"/>
              <a:t>RESET</a:t>
            </a:r>
            <a:endParaRPr lang="de-DE" sz="17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8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/>
              <a:t>B</a:t>
            </a:r>
            <a:r>
              <a:rPr lang="de-DE" dirty="0" smtClean="0"/>
              <a:t>locks (2)</a:t>
            </a:r>
            <a:endParaRPr lang="de-DE" dirty="0"/>
          </a:p>
        </p:txBody>
      </p:sp>
      <p:sp>
        <p:nvSpPr>
          <p:cNvPr id="77" name="Rechteck 76"/>
          <p:cNvSpPr/>
          <p:nvPr/>
        </p:nvSpPr>
        <p:spPr bwMode="auto">
          <a:xfrm>
            <a:off x="1244551" y="1520787"/>
            <a:ext cx="1595255" cy="10661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45720" rIns="7200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dirty="0" smtClean="0">
              <a:ln>
                <a:noFill/>
              </a:ln>
              <a:effectLst/>
            </a:endParaRPr>
          </a:p>
        </p:txBody>
      </p:sp>
      <p:cxnSp>
        <p:nvCxnSpPr>
          <p:cNvPr id="78" name="Gerade Verbindung 77"/>
          <p:cNvCxnSpPr/>
          <p:nvPr/>
        </p:nvCxnSpPr>
        <p:spPr bwMode="auto">
          <a:xfrm>
            <a:off x="1091435" y="1916832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 bwMode="auto">
          <a:xfrm>
            <a:off x="1091435" y="2186862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 bwMode="auto">
          <a:xfrm>
            <a:off x="2831718" y="1934834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1091435" y="2420888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 bwMode="auto">
          <a:xfrm>
            <a:off x="2843808" y="2168860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 bwMode="auto">
          <a:xfrm>
            <a:off x="1244551" y="2974883"/>
            <a:ext cx="1595255" cy="10661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45720" rIns="7200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dirty="0" smtClean="0">
              <a:ln>
                <a:noFill/>
              </a:ln>
              <a:effectLst/>
            </a:endParaRPr>
          </a:p>
        </p:txBody>
      </p:sp>
      <p:cxnSp>
        <p:nvCxnSpPr>
          <p:cNvPr id="35" name="Gerade Verbindung 34"/>
          <p:cNvCxnSpPr/>
          <p:nvPr/>
        </p:nvCxnSpPr>
        <p:spPr bwMode="auto">
          <a:xfrm>
            <a:off x="1092429" y="3370928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 bwMode="auto">
          <a:xfrm>
            <a:off x="1092429" y="3640958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 bwMode="auto">
          <a:xfrm>
            <a:off x="2832215" y="3388930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614133" y="2677327"/>
            <a:ext cx="8142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00" dirty="0" smtClean="0"/>
              <a:t>???</a:t>
            </a:r>
          </a:p>
          <a:p>
            <a:pPr algn="ctr"/>
            <a:r>
              <a:rPr lang="de-DE" sz="1700" dirty="0" smtClean="0"/>
              <a:t>CTD</a:t>
            </a:r>
            <a:endParaRPr lang="de-DE" sz="1700" dirty="0"/>
          </a:p>
        </p:txBody>
      </p:sp>
      <p:cxnSp>
        <p:nvCxnSpPr>
          <p:cNvPr id="40" name="Gerade Verbindung 39"/>
          <p:cNvCxnSpPr/>
          <p:nvPr/>
        </p:nvCxnSpPr>
        <p:spPr bwMode="auto">
          <a:xfrm>
            <a:off x="1092429" y="3874984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2843808" y="3622956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 bwMode="auto">
          <a:xfrm>
            <a:off x="1227934" y="4401108"/>
            <a:ext cx="1595254" cy="15135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45720" rIns="7200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dirty="0" smtClean="0">
              <a:ln>
                <a:noFill/>
              </a:ln>
              <a:effectLst/>
            </a:endParaRPr>
          </a:p>
        </p:txBody>
      </p:sp>
      <p:cxnSp>
        <p:nvCxnSpPr>
          <p:cNvPr id="45" name="Gerade Verbindung 44"/>
          <p:cNvCxnSpPr/>
          <p:nvPr/>
        </p:nvCxnSpPr>
        <p:spPr bwMode="auto">
          <a:xfrm>
            <a:off x="1074818" y="4797152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 bwMode="auto">
          <a:xfrm>
            <a:off x="1074818" y="5067182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auto">
          <a:xfrm>
            <a:off x="2819629" y="4815154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597516" y="4103554"/>
            <a:ext cx="8142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00" dirty="0" smtClean="0"/>
              <a:t>???</a:t>
            </a:r>
          </a:p>
          <a:p>
            <a:pPr algn="ctr"/>
            <a:r>
              <a:rPr lang="de-DE" sz="1700" dirty="0" smtClean="0"/>
              <a:t>CTUD</a:t>
            </a:r>
            <a:endParaRPr lang="de-DE" sz="1700" dirty="0"/>
          </a:p>
        </p:txBody>
      </p:sp>
      <p:cxnSp>
        <p:nvCxnSpPr>
          <p:cNvPr id="50" name="Gerade Verbindung 49"/>
          <p:cNvCxnSpPr/>
          <p:nvPr/>
        </p:nvCxnSpPr>
        <p:spPr bwMode="auto">
          <a:xfrm>
            <a:off x="1074818" y="5301208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 bwMode="auto">
          <a:xfrm>
            <a:off x="2827192" y="5049180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 bwMode="auto">
          <a:xfrm>
            <a:off x="1076773" y="5553236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 bwMode="auto">
          <a:xfrm>
            <a:off x="1072858" y="5805264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 bwMode="auto">
          <a:xfrm>
            <a:off x="2827192" y="5301208"/>
            <a:ext cx="149555" cy="0"/>
          </a:xfrm>
          <a:prstGeom prst="line">
            <a:avLst/>
          </a:prstGeom>
          <a:ln>
            <a:solidFill>
              <a:schemeClr val="tx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385845" y="3193467"/>
            <a:ext cx="237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count</a:t>
            </a:r>
            <a:r>
              <a:rPr lang="de-DE" sz="1700" dirty="0"/>
              <a:t> down</a:t>
            </a:r>
          </a:p>
          <a:p>
            <a:r>
              <a:rPr lang="de-DE" sz="1700" dirty="0" smtClean="0"/>
              <a:t>(</a:t>
            </a:r>
            <a:r>
              <a:rPr lang="de-DE" sz="1700" dirty="0" err="1"/>
              <a:t>b</a:t>
            </a:r>
            <a:r>
              <a:rPr lang="de-DE" sz="1700" dirty="0" err="1" smtClean="0"/>
              <a:t>ackward</a:t>
            </a:r>
            <a:r>
              <a:rPr lang="de-DE" sz="1700" dirty="0" smtClean="0"/>
              <a:t> </a:t>
            </a:r>
            <a:r>
              <a:rPr lang="de-DE" sz="1700" dirty="0" err="1" smtClean="0"/>
              <a:t>counter</a:t>
            </a:r>
            <a:r>
              <a:rPr lang="de-DE" sz="1700" dirty="0" smtClean="0"/>
              <a:t>)</a:t>
            </a:r>
            <a:endParaRPr lang="de-DE" sz="1700" dirty="0"/>
          </a:p>
          <a:p>
            <a:endParaRPr lang="de-DE" sz="1800" dirty="0"/>
          </a:p>
        </p:txBody>
      </p:sp>
      <p:sp>
        <p:nvSpPr>
          <p:cNvPr id="55" name="Textfeld 54"/>
          <p:cNvSpPr txBox="1"/>
          <p:nvPr/>
        </p:nvSpPr>
        <p:spPr>
          <a:xfrm>
            <a:off x="3389858" y="4626493"/>
            <a:ext cx="34615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count</a:t>
            </a:r>
            <a:r>
              <a:rPr lang="de-DE" sz="1700" dirty="0"/>
              <a:t> </a:t>
            </a:r>
            <a:r>
              <a:rPr lang="de-DE" sz="1700" dirty="0" err="1"/>
              <a:t>up</a:t>
            </a:r>
            <a:r>
              <a:rPr lang="de-DE" sz="1700" dirty="0"/>
              <a:t>/down</a:t>
            </a:r>
          </a:p>
          <a:p>
            <a:r>
              <a:rPr lang="de-DE" sz="1700" dirty="0" smtClean="0"/>
              <a:t>(</a:t>
            </a:r>
            <a:r>
              <a:rPr lang="de-DE" sz="1700" dirty="0" err="1" smtClean="0"/>
              <a:t>forward</a:t>
            </a:r>
            <a:r>
              <a:rPr lang="de-DE" sz="1700" dirty="0" smtClean="0"/>
              <a:t>/</a:t>
            </a:r>
            <a:r>
              <a:rPr lang="de-DE" sz="1700" dirty="0" err="1" smtClean="0"/>
              <a:t>backward</a:t>
            </a:r>
            <a:r>
              <a:rPr lang="de-DE" sz="1700" dirty="0" smtClean="0"/>
              <a:t> </a:t>
            </a:r>
            <a:r>
              <a:rPr lang="de-DE" sz="1700" dirty="0" err="1" smtClean="0"/>
              <a:t>counter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56" name="Textfeld 55"/>
          <p:cNvSpPr txBox="1"/>
          <p:nvPr/>
        </p:nvSpPr>
        <p:spPr>
          <a:xfrm>
            <a:off x="3385845" y="1754511"/>
            <a:ext cx="24694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count</a:t>
            </a:r>
            <a:r>
              <a:rPr lang="de-DE" sz="1700" dirty="0"/>
              <a:t> </a:t>
            </a:r>
            <a:r>
              <a:rPr lang="de-DE" sz="1700" dirty="0" err="1"/>
              <a:t>up</a:t>
            </a:r>
            <a:endParaRPr lang="de-DE" sz="1700" dirty="0"/>
          </a:p>
          <a:p>
            <a:r>
              <a:rPr lang="de-DE" sz="1700" dirty="0" smtClean="0"/>
              <a:t>(</a:t>
            </a:r>
            <a:r>
              <a:rPr lang="de-DE" sz="1700" dirty="0" err="1" smtClean="0"/>
              <a:t>forward</a:t>
            </a:r>
            <a:r>
              <a:rPr lang="de-DE" sz="1700" dirty="0" smtClean="0"/>
              <a:t> </a:t>
            </a:r>
            <a:r>
              <a:rPr lang="de-DE" sz="1700" dirty="0" err="1" smtClean="0"/>
              <a:t>counter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165467" y="1232756"/>
            <a:ext cx="1811279" cy="1371807"/>
            <a:chOff x="1165467" y="1289906"/>
            <a:chExt cx="1811279" cy="1371807"/>
          </a:xfrm>
        </p:grpSpPr>
        <p:sp>
          <p:nvSpPr>
            <p:cNvPr id="82" name="Textfeld 81"/>
            <p:cNvSpPr txBox="1"/>
            <p:nvPr/>
          </p:nvSpPr>
          <p:spPr>
            <a:xfrm>
              <a:off x="1614133" y="1289906"/>
              <a:ext cx="81424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dirty="0" smtClean="0"/>
                <a:t>???</a:t>
              </a:r>
            </a:p>
            <a:p>
              <a:pPr algn="ctr"/>
              <a:r>
                <a:rPr lang="de-DE" sz="1700" dirty="0" smtClean="0"/>
                <a:t>CTU</a:t>
              </a:r>
              <a:endParaRPr lang="de-DE" sz="17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1165467" y="1784550"/>
              <a:ext cx="181127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 smtClean="0"/>
                <a:t>CU                  Q </a:t>
              </a:r>
              <a:r>
                <a:rPr lang="de-DE" sz="1700" dirty="0"/>
                <a:t>RESET </a:t>
              </a:r>
              <a:r>
                <a:rPr lang="de-DE" sz="1700" dirty="0" smtClean="0"/>
                <a:t>        CV</a:t>
              </a:r>
              <a:endParaRPr lang="de-DE" sz="1700" dirty="0"/>
            </a:p>
            <a:p>
              <a:pPr algn="l"/>
              <a:r>
                <a:rPr lang="de-DE" sz="1700" dirty="0" smtClean="0"/>
                <a:t>PV</a:t>
              </a:r>
              <a:endParaRPr lang="de-DE" sz="1700" dirty="0"/>
            </a:p>
          </p:txBody>
        </p:sp>
      </p:grpSp>
      <p:sp>
        <p:nvSpPr>
          <p:cNvPr id="59" name="Textfeld 58"/>
          <p:cNvSpPr txBox="1"/>
          <p:nvPr/>
        </p:nvSpPr>
        <p:spPr>
          <a:xfrm>
            <a:off x="1165467" y="3191021"/>
            <a:ext cx="181127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700" dirty="0" smtClean="0"/>
              <a:t>CD                  Q</a:t>
            </a:r>
            <a:endParaRPr lang="de-DE" sz="1700" dirty="0"/>
          </a:p>
          <a:p>
            <a:pPr algn="l"/>
            <a:r>
              <a:rPr lang="de-DE" sz="1700" dirty="0" smtClean="0"/>
              <a:t>LOAD           CV</a:t>
            </a:r>
          </a:p>
          <a:p>
            <a:pPr algn="l"/>
            <a:r>
              <a:rPr lang="de-DE" sz="1700" dirty="0" smtClean="0"/>
              <a:t>PV</a:t>
            </a:r>
            <a:endParaRPr lang="de-DE" sz="1700" dirty="0"/>
          </a:p>
        </p:txBody>
      </p:sp>
      <p:sp>
        <p:nvSpPr>
          <p:cNvPr id="61" name="Textfeld 60"/>
          <p:cNvSpPr txBox="1"/>
          <p:nvPr/>
        </p:nvSpPr>
        <p:spPr>
          <a:xfrm>
            <a:off x="1165469" y="4583643"/>
            <a:ext cx="179466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700" dirty="0" smtClean="0"/>
              <a:t>CU               QU</a:t>
            </a:r>
            <a:endParaRPr lang="de-DE" sz="1700" dirty="0"/>
          </a:p>
          <a:p>
            <a:pPr algn="l"/>
            <a:r>
              <a:rPr lang="de-DE" sz="1700" dirty="0" smtClean="0"/>
              <a:t>CD               QD</a:t>
            </a:r>
          </a:p>
          <a:p>
            <a:pPr algn="l"/>
            <a:r>
              <a:rPr lang="de-DE" sz="1700" dirty="0" smtClean="0"/>
              <a:t>RESET        CV</a:t>
            </a:r>
          </a:p>
          <a:p>
            <a:pPr algn="l"/>
            <a:r>
              <a:rPr lang="de-DE" sz="1700" dirty="0" smtClean="0"/>
              <a:t>LOAD</a:t>
            </a:r>
          </a:p>
          <a:p>
            <a:pPr algn="l"/>
            <a:r>
              <a:rPr lang="de-DE" sz="1700" dirty="0" smtClean="0"/>
              <a:t>PV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371298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/>
              <a:t>B</a:t>
            </a:r>
            <a:r>
              <a:rPr lang="de-DE" dirty="0" smtClean="0"/>
              <a:t>locks (3)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098999" y="1143909"/>
            <a:ext cx="1129972" cy="1323438"/>
            <a:chOff x="1586626" y="1143907"/>
            <a:chExt cx="1224136" cy="1323438"/>
          </a:xfrm>
        </p:grpSpPr>
        <p:sp>
          <p:nvSpPr>
            <p:cNvPr id="55" name="Rechteck 54"/>
            <p:cNvSpPr/>
            <p:nvPr/>
          </p:nvSpPr>
          <p:spPr bwMode="auto">
            <a:xfrm>
              <a:off x="1748644" y="1431939"/>
              <a:ext cx="895435" cy="8280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72000" tIns="45720" rIns="7200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dirty="0" smtClean="0">
                <a:ln>
                  <a:noFill/>
                </a:ln>
                <a:effectLst/>
              </a:endParaRPr>
            </a:p>
          </p:txBody>
        </p:sp>
        <p:cxnSp>
          <p:nvCxnSpPr>
            <p:cNvPr id="56" name="Gerade Verbindung 55"/>
            <p:cNvCxnSpPr/>
            <p:nvPr/>
          </p:nvCxnSpPr>
          <p:spPr bwMode="auto">
            <a:xfrm>
              <a:off x="1586626" y="1827983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 bwMode="auto">
            <a:xfrm>
              <a:off x="1586626" y="2098013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 bwMode="auto">
            <a:xfrm>
              <a:off x="2648744" y="1845985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1713053" y="1667126"/>
              <a:ext cx="104370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700" dirty="0" smtClean="0"/>
                <a:t>IN      Q PT   ET</a:t>
              </a:r>
              <a:endParaRPr lang="de-DE" sz="1700" dirty="0"/>
            </a:p>
            <a:p>
              <a:endParaRPr lang="de-DE" dirty="0"/>
            </a:p>
          </p:txBody>
        </p:sp>
        <p:cxnSp>
          <p:nvCxnSpPr>
            <p:cNvPr id="61" name="Gerade Verbindung 60"/>
            <p:cNvCxnSpPr/>
            <p:nvPr/>
          </p:nvCxnSpPr>
          <p:spPr bwMode="auto">
            <a:xfrm>
              <a:off x="2648744" y="2096852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1748644" y="1143907"/>
              <a:ext cx="88209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dirty="0" smtClean="0"/>
                <a:t>???</a:t>
              </a:r>
            </a:p>
            <a:p>
              <a:pPr algn="ctr"/>
              <a:r>
                <a:rPr lang="de-DE" sz="1700" dirty="0" smtClean="0"/>
                <a:t>TP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072856" y="2548065"/>
            <a:ext cx="1139497" cy="1323438"/>
            <a:chOff x="1072856" y="2548065"/>
            <a:chExt cx="1139497" cy="1323438"/>
          </a:xfrm>
        </p:grpSpPr>
        <p:sp>
          <p:nvSpPr>
            <p:cNvPr id="70" name="Rechteck 69"/>
            <p:cNvSpPr/>
            <p:nvPr/>
          </p:nvSpPr>
          <p:spPr bwMode="auto">
            <a:xfrm>
              <a:off x="1231936" y="2836097"/>
              <a:ext cx="826556" cy="8280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72000" tIns="45720" rIns="7200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dirty="0" smtClean="0">
                <a:ln>
                  <a:noFill/>
                </a:ln>
                <a:effectLst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 bwMode="auto">
            <a:xfrm>
              <a:off x="1072856" y="3232141"/>
              <a:ext cx="149555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 bwMode="auto">
            <a:xfrm>
              <a:off x="1072856" y="3502171"/>
              <a:ext cx="149555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 bwMode="auto">
            <a:xfrm>
              <a:off x="2062798" y="3250143"/>
              <a:ext cx="149555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1199083" y="3071284"/>
              <a:ext cx="963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700" dirty="0" smtClean="0"/>
                <a:t>IN      Q</a:t>
              </a:r>
              <a:endParaRPr lang="de-DE" sz="1700" dirty="0"/>
            </a:p>
            <a:p>
              <a:pPr algn="l"/>
              <a:r>
                <a:rPr lang="de-DE" sz="1700" dirty="0" smtClean="0"/>
                <a:t>PT   ET</a:t>
              </a:r>
              <a:endParaRPr lang="de-DE" sz="1700" dirty="0"/>
            </a:p>
            <a:p>
              <a:endParaRPr lang="de-DE" dirty="0"/>
            </a:p>
          </p:txBody>
        </p:sp>
        <p:cxnSp>
          <p:nvCxnSpPr>
            <p:cNvPr id="75" name="Gerade Verbindung 74"/>
            <p:cNvCxnSpPr/>
            <p:nvPr/>
          </p:nvCxnSpPr>
          <p:spPr bwMode="auto">
            <a:xfrm>
              <a:off x="2062798" y="3501010"/>
              <a:ext cx="149555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>
            <a:xfrm>
              <a:off x="1231936" y="2548065"/>
              <a:ext cx="81424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dirty="0" smtClean="0"/>
                <a:t>???</a:t>
              </a:r>
            </a:p>
            <a:p>
              <a:pPr algn="ctr"/>
              <a:r>
                <a:rPr lang="de-DE" sz="1700" dirty="0" smtClean="0"/>
                <a:t>TON</a:t>
              </a: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1082381" y="3988225"/>
            <a:ext cx="1129972" cy="1323438"/>
            <a:chOff x="1586626" y="1143907"/>
            <a:chExt cx="1224136" cy="1323438"/>
          </a:xfrm>
        </p:grpSpPr>
        <p:sp>
          <p:nvSpPr>
            <p:cNvPr id="84" name="Rechteck 83"/>
            <p:cNvSpPr/>
            <p:nvPr/>
          </p:nvSpPr>
          <p:spPr bwMode="auto">
            <a:xfrm>
              <a:off x="1748644" y="1431939"/>
              <a:ext cx="895435" cy="8280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72000" tIns="45720" rIns="7200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dirty="0" smtClean="0">
                <a:ln>
                  <a:noFill/>
                </a:ln>
                <a:effectLst/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 bwMode="auto">
            <a:xfrm>
              <a:off x="1586626" y="1827983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 bwMode="auto">
            <a:xfrm>
              <a:off x="1586626" y="2098013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 bwMode="auto">
            <a:xfrm>
              <a:off x="2648744" y="1845985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>
            <a:xfrm>
              <a:off x="1713053" y="1667126"/>
              <a:ext cx="104370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700" dirty="0" smtClean="0"/>
                <a:t>IN      Q</a:t>
              </a:r>
              <a:endParaRPr lang="de-DE" sz="1700" dirty="0"/>
            </a:p>
            <a:p>
              <a:pPr algn="l"/>
              <a:r>
                <a:rPr lang="de-DE" sz="1700" dirty="0" smtClean="0"/>
                <a:t>PT    </a:t>
              </a:r>
              <a:r>
                <a:rPr lang="de-DE" sz="1600" dirty="0" smtClean="0"/>
                <a:t>ET</a:t>
              </a:r>
              <a:endParaRPr lang="de-DE" sz="1600" dirty="0"/>
            </a:p>
            <a:p>
              <a:endParaRPr lang="de-DE" dirty="0"/>
            </a:p>
          </p:txBody>
        </p:sp>
        <p:cxnSp>
          <p:nvCxnSpPr>
            <p:cNvPr id="89" name="Gerade Verbindung 88"/>
            <p:cNvCxnSpPr/>
            <p:nvPr/>
          </p:nvCxnSpPr>
          <p:spPr bwMode="auto">
            <a:xfrm>
              <a:off x="2648744" y="2096852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748644" y="1143907"/>
              <a:ext cx="88209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dirty="0" smtClean="0"/>
                <a:t>???</a:t>
              </a:r>
            </a:p>
            <a:p>
              <a:pPr algn="ctr"/>
              <a:r>
                <a:rPr lang="de-DE" sz="1600" dirty="0" smtClean="0"/>
                <a:t>TOF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2609466" y="2815746"/>
            <a:ext cx="304083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800" dirty="0"/>
          </a:p>
          <a:p>
            <a:r>
              <a:rPr lang="de-DE" sz="1700" dirty="0" err="1"/>
              <a:t>timer</a:t>
            </a:r>
            <a:r>
              <a:rPr lang="de-DE" sz="1700" dirty="0"/>
              <a:t> on</a:t>
            </a:r>
          </a:p>
          <a:p>
            <a:r>
              <a:rPr lang="de-DE" sz="1700" dirty="0" smtClean="0"/>
              <a:t>(</a:t>
            </a:r>
            <a:r>
              <a:rPr lang="de-DE" sz="1700" dirty="0" err="1"/>
              <a:t>t</a:t>
            </a:r>
            <a:r>
              <a:rPr lang="de-DE" sz="1700" dirty="0" err="1" smtClean="0"/>
              <a:t>imer</a:t>
            </a:r>
            <a:r>
              <a:rPr lang="de-DE" sz="1700" dirty="0" smtClean="0"/>
              <a:t> </a:t>
            </a:r>
            <a:r>
              <a:rPr lang="de-DE" sz="1700" dirty="0" err="1" smtClean="0"/>
              <a:t>delay</a:t>
            </a:r>
            <a:r>
              <a:rPr lang="de-DE" sz="1700" dirty="0" smtClean="0"/>
              <a:t>)</a:t>
            </a:r>
            <a:endParaRPr lang="de-DE" sz="1700" dirty="0"/>
          </a:p>
          <a:p>
            <a:endParaRPr lang="de-DE" sz="1700" dirty="0"/>
          </a:p>
        </p:txBody>
      </p:sp>
      <p:sp>
        <p:nvSpPr>
          <p:cNvPr id="29" name="Textfeld 28"/>
          <p:cNvSpPr txBox="1"/>
          <p:nvPr/>
        </p:nvSpPr>
        <p:spPr>
          <a:xfrm>
            <a:off x="2600834" y="3746902"/>
            <a:ext cx="34615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800" dirty="0"/>
          </a:p>
          <a:p>
            <a:endParaRPr lang="de-DE" sz="1700" dirty="0"/>
          </a:p>
          <a:p>
            <a:endParaRPr lang="de-DE" sz="1700" dirty="0"/>
          </a:p>
          <a:p>
            <a:r>
              <a:rPr lang="de-DE" sz="1700" dirty="0" err="1" smtClean="0"/>
              <a:t>timer</a:t>
            </a:r>
            <a:r>
              <a:rPr lang="de-DE" sz="1700" dirty="0" smtClean="0"/>
              <a:t> </a:t>
            </a:r>
            <a:r>
              <a:rPr lang="de-DE" sz="1700" dirty="0"/>
              <a:t>off</a:t>
            </a:r>
          </a:p>
          <a:p>
            <a:r>
              <a:rPr lang="de-DE" sz="1700" dirty="0" smtClean="0"/>
              <a:t>(off </a:t>
            </a:r>
            <a:r>
              <a:rPr lang="de-DE" sz="1700" dirty="0" err="1" smtClean="0"/>
              <a:t>delay</a:t>
            </a:r>
            <a:r>
              <a:rPr lang="de-DE" sz="1700" dirty="0" smtClean="0"/>
              <a:t>)</a:t>
            </a:r>
            <a:endParaRPr lang="de-DE" sz="17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00837" y="1669357"/>
            <a:ext cx="24694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timer</a:t>
            </a:r>
            <a:r>
              <a:rPr lang="de-DE" sz="1700" dirty="0"/>
              <a:t> pulse</a:t>
            </a:r>
          </a:p>
          <a:p>
            <a:r>
              <a:rPr lang="de-DE" sz="1700" dirty="0" smtClean="0"/>
              <a:t>(pulse </a:t>
            </a:r>
            <a:r>
              <a:rPr lang="de-DE" sz="1700" dirty="0" err="1" smtClean="0"/>
              <a:t>encoder</a:t>
            </a:r>
            <a:r>
              <a:rPr lang="de-DE" sz="1700" dirty="0" smtClean="0"/>
              <a:t>)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601145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Set/ </a:t>
            </a:r>
            <a:r>
              <a:rPr lang="de-DE" dirty="0" err="1" smtClean="0"/>
              <a:t>Reset</a:t>
            </a:r>
            <a:r>
              <a:rPr lang="de-DE" dirty="0" smtClean="0"/>
              <a:t> (</a:t>
            </a:r>
            <a:r>
              <a:rPr lang="de-DE" dirty="0" err="1"/>
              <a:t>v</a:t>
            </a:r>
            <a:r>
              <a:rPr lang="de-DE" dirty="0" err="1" smtClean="0"/>
              <a:t>ariants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3" name="Inhaltsplatzhalter 2"/>
          <p:cNvSpPr>
            <a:spLocks noGrp="1"/>
          </p:cNvSpPr>
          <p:nvPr>
            <p:ph idx="4294967295"/>
          </p:nvPr>
        </p:nvSpPr>
        <p:spPr>
          <a:xfrm>
            <a:off x="457200" y="1601788"/>
            <a:ext cx="4086225" cy="36083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1700" dirty="0"/>
              <a:t>A reset output is set to FALSE, if the associated gate returns TRUE. The output retains its value, even if the </a:t>
            </a:r>
            <a:r>
              <a:rPr lang="en-US" sz="1700" dirty="0" smtClean="0"/>
              <a:t>gate </a:t>
            </a:r>
            <a:r>
              <a:rPr lang="en-US" sz="1700" dirty="0"/>
              <a:t>jumps back to FALSE.</a:t>
            </a:r>
            <a:endParaRPr lang="de-DE" sz="1700" dirty="0"/>
          </a:p>
          <a:p>
            <a:pPr>
              <a:defRPr/>
            </a:pPr>
            <a:endParaRPr lang="de-DE" sz="1700" dirty="0"/>
          </a:p>
          <a:p>
            <a:pPr marL="0" indent="0">
              <a:buNone/>
              <a:defRPr/>
            </a:pPr>
            <a:r>
              <a:rPr lang="en-US" sz="1700" dirty="0"/>
              <a:t>A set output is set to TRUE, if the associated gate returns TRUE. The output retains this value, even if the </a:t>
            </a:r>
            <a:r>
              <a:rPr lang="en-US" sz="1700" dirty="0" smtClean="0"/>
              <a:t>gate </a:t>
            </a:r>
            <a:r>
              <a:rPr lang="en-US" sz="1700" dirty="0"/>
              <a:t>jumps back to FALSE.</a:t>
            </a:r>
            <a:endParaRPr lang="de-DE" sz="17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304063" y="1575470"/>
            <a:ext cx="1069827" cy="828092"/>
            <a:chOff x="1550622" y="1880828"/>
            <a:chExt cx="1158979" cy="828092"/>
          </a:xfrm>
        </p:grpSpPr>
        <p:sp>
          <p:nvSpPr>
            <p:cNvPr id="29" name="Rechteck 28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GT</a:t>
              </a:r>
            </a:p>
          </p:txBody>
        </p:sp>
        <p:cxnSp>
          <p:nvCxnSpPr>
            <p:cNvPr id="30" name="Gerade Verbindung 29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pieren 32"/>
          <p:cNvGrpSpPr/>
          <p:nvPr/>
        </p:nvGrpSpPr>
        <p:grpSpPr>
          <a:xfrm>
            <a:off x="6300901" y="3262548"/>
            <a:ext cx="1069827" cy="828092"/>
            <a:chOff x="1550622" y="1880828"/>
            <a:chExt cx="1158979" cy="828092"/>
          </a:xfrm>
        </p:grpSpPr>
        <p:sp>
          <p:nvSpPr>
            <p:cNvPr id="34" name="Rechteck 33"/>
            <p:cNvSpPr/>
            <p:nvPr/>
          </p:nvSpPr>
          <p:spPr bwMode="auto">
            <a:xfrm>
              <a:off x="1712640" y="1880828"/>
              <a:ext cx="828092" cy="8280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LT</a:t>
              </a:r>
            </a:p>
          </p:txBody>
        </p:sp>
        <p:cxnSp>
          <p:nvCxnSpPr>
            <p:cNvPr id="35" name="Gerade Verbindung 34"/>
            <p:cNvCxnSpPr/>
            <p:nvPr/>
          </p:nvCxnSpPr>
          <p:spPr bwMode="auto">
            <a:xfrm>
              <a:off x="1550622" y="2294874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 bwMode="auto">
            <a:xfrm>
              <a:off x="1550622" y="2564904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 bwMode="auto">
            <a:xfrm>
              <a:off x="2547583" y="2312876"/>
              <a:ext cx="162018" cy="0"/>
            </a:xfrm>
            <a:prstGeom prst="line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feld 37"/>
          <p:cNvSpPr txBox="1"/>
          <p:nvPr/>
        </p:nvSpPr>
        <p:spPr>
          <a:xfrm>
            <a:off x="4914901" y="1809669"/>
            <a:ext cx="17127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t</a:t>
            </a:r>
            <a:r>
              <a:rPr lang="de-DE" sz="1700" dirty="0" err="1" smtClean="0"/>
              <a:t>emperature</a:t>
            </a:r>
            <a:endParaRPr lang="de-DE" sz="1700" dirty="0" smtClean="0"/>
          </a:p>
          <a:p>
            <a:r>
              <a:rPr lang="de-DE" sz="1700" dirty="0"/>
              <a:t> </a:t>
            </a:r>
            <a:r>
              <a:rPr lang="de-DE" sz="1700" dirty="0" smtClean="0"/>
              <a:t>             23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4914900" y="3496340"/>
            <a:ext cx="17127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t</a:t>
            </a:r>
            <a:r>
              <a:rPr lang="de-DE" sz="1700" dirty="0" err="1" smtClean="0"/>
              <a:t>emperature</a:t>
            </a:r>
            <a:endParaRPr lang="de-DE" sz="1700" dirty="0" smtClean="0"/>
          </a:p>
          <a:p>
            <a:r>
              <a:rPr lang="de-DE" sz="1700" dirty="0" smtClean="0"/>
              <a:t>              20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33441" y="1850199"/>
            <a:ext cx="11248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700" dirty="0" err="1"/>
              <a:t>h</a:t>
            </a:r>
            <a:r>
              <a:rPr lang="de-DE" sz="1700" dirty="0" err="1" smtClean="0"/>
              <a:t>eater</a:t>
            </a:r>
            <a:endParaRPr lang="de-DE" sz="17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73889" y="1850198"/>
            <a:ext cx="24925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700" dirty="0"/>
              <a:t>R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7374389" y="3520091"/>
            <a:ext cx="249258" cy="3539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700" dirty="0" smtClean="0"/>
              <a:t>S</a:t>
            </a:r>
            <a:endParaRPr lang="de-DE" sz="1700" dirty="0"/>
          </a:p>
        </p:txBody>
      </p:sp>
      <p:sp>
        <p:nvSpPr>
          <p:cNvPr id="44" name="Textfeld 43"/>
          <p:cNvSpPr txBox="1"/>
          <p:nvPr/>
        </p:nvSpPr>
        <p:spPr>
          <a:xfrm>
            <a:off x="7633440" y="3520092"/>
            <a:ext cx="12629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700" dirty="0" err="1"/>
              <a:t>h</a:t>
            </a:r>
            <a:r>
              <a:rPr lang="de-DE" sz="1700" dirty="0" err="1" smtClean="0"/>
              <a:t>eater</a:t>
            </a:r>
            <a:endParaRPr lang="de-DE" sz="1700" dirty="0" smtClean="0"/>
          </a:p>
        </p:txBody>
      </p:sp>
    </p:spTree>
    <p:extLst>
      <p:ext uri="{BB962C8B-B14F-4D97-AF65-F5344CB8AC3E}">
        <p14:creationId xmlns:p14="http://schemas.microsoft.com/office/powerpoint/2010/main" val="192540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GO_slidemaster_2014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58AB2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4F9B22"/>
        </a:accent6>
        <a:hlink>
          <a:srgbClr val="3D7ABE"/>
        </a:hlink>
        <a:folHlink>
          <a:srgbClr val="7DAE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WAGO_slidemaster_2014</Template>
  <TotalTime>0</TotalTime>
  <Words>1307</Words>
  <Application>Microsoft Office PowerPoint</Application>
  <PresentationFormat>Bildschirmpräsentation (4:3)</PresentationFormat>
  <Paragraphs>308</Paragraphs>
  <Slides>17</Slides>
  <Notes>17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WAGO_slidemaster_2014</vt:lpstr>
      <vt:lpstr>CorelPhotoPaint.Image.9</vt:lpstr>
      <vt:lpstr>Appendix</vt:lpstr>
      <vt:lpstr>PowerPoint-Präsentation</vt:lpstr>
      <vt:lpstr>Logic functions</vt:lpstr>
      <vt:lpstr>Comparisons</vt:lpstr>
      <vt:lpstr>Basic calculating options</vt:lpstr>
      <vt:lpstr>Standard Function Blocks (1)</vt:lpstr>
      <vt:lpstr>Standard Function Blocks (2)</vt:lpstr>
      <vt:lpstr>Standard Function Blocks (3)</vt:lpstr>
      <vt:lpstr>Set/ Reset (variants)</vt:lpstr>
      <vt:lpstr>Type conversions</vt:lpstr>
      <vt:lpstr>Variables and power off</vt:lpstr>
      <vt:lpstr>Variables and power off</vt:lpstr>
      <vt:lpstr>Project structures</vt:lpstr>
      <vt:lpstr>Adding libraries</vt:lpstr>
      <vt:lpstr>Help sources</vt:lpstr>
      <vt:lpstr>Literature</vt:lpstr>
      <vt:lpstr>PowerPoint-Präsentation</vt:lpstr>
    </vt:vector>
  </TitlesOfParts>
  <Company>Wago Kontakttechnik GmbH &amp; Co.KG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Hamann, Viktoria</dc:creator>
  <cp:lastModifiedBy>Hamann, Viktoria</cp:lastModifiedBy>
  <cp:revision>174</cp:revision>
  <cp:lastPrinted>2014-08-18T08:10:17Z</cp:lastPrinted>
  <dcterms:created xsi:type="dcterms:W3CDTF">2014-07-09T08:06:28Z</dcterms:created>
  <dcterms:modified xsi:type="dcterms:W3CDTF">2015-09-01T06:48:50Z</dcterms:modified>
</cp:coreProperties>
</file>