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Thin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Thin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Thin-bold.fntdata"/><Relationship Id="rId18" Type="http://schemas.openxmlformats.org/officeDocument/2006/relationships/font" Target="fonts/RobotoThin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584bcf196_6_35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</p:spPr>
        <p:txBody>
          <a:bodyPr anchorCtr="0" anchor="t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0584bcf196_6_35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0597c0f477_0_4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0597c0f477_0_4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384515e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d384515e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584bcf196_6_44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</p:spPr>
        <p:txBody>
          <a:bodyPr anchorCtr="0" anchor="t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0584bcf196_6_44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597c0f477_0_1466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</p:spPr>
        <p:txBody>
          <a:bodyPr anchorCtr="0" anchor="t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0597c0f477_0_1466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597c0f477_0_1520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</p:spPr>
        <p:txBody>
          <a:bodyPr anchorCtr="0" anchor="t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0597c0f477_0_1520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597c0f477_0_1533:notes"/>
          <p:cNvSpPr txBox="1"/>
          <p:nvPr>
            <p:ph idx="1" type="body"/>
          </p:nvPr>
        </p:nvSpPr>
        <p:spPr>
          <a:xfrm>
            <a:off x="685785" y="4343383"/>
            <a:ext cx="5486400" cy="4114800"/>
          </a:xfrm>
          <a:prstGeom prst="rect">
            <a:avLst/>
          </a:prstGeom>
        </p:spPr>
        <p:txBody>
          <a:bodyPr anchorCtr="0" anchor="t" bIns="171200" lIns="171200" spcFirstLastPara="1" rIns="171200" wrap="square" tIns="1712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0597c0f477_0_1533:notes"/>
          <p:cNvSpPr/>
          <p:nvPr>
            <p:ph idx="2" type="sldImg"/>
          </p:nvPr>
        </p:nvSpPr>
        <p:spPr>
          <a:xfrm>
            <a:off x="378387" y="685783"/>
            <a:ext cx="610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597c0f477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597c0f477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597c0f477_0_3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597c0f477_0_3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597c0f477_0_3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597c0f477_0_3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597c0f477_0_3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597c0f477_0_3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510099" y="320198"/>
            <a:ext cx="8123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500">
                <a:solidFill>
                  <a:srgbClr val="00688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8949" y="1203329"/>
            <a:ext cx="77622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433043" y="4908970"/>
            <a:ext cx="26742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6F809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0" type="dt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58368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6433043" y="4908970"/>
            <a:ext cx="26742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6F809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58368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510099" y="320198"/>
            <a:ext cx="8123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500">
                <a:solidFill>
                  <a:srgbClr val="00688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457200" y="1183004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body"/>
          </p:nvPr>
        </p:nvSpPr>
        <p:spPr>
          <a:xfrm>
            <a:off x="4709159" y="1183004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6433043" y="4908970"/>
            <a:ext cx="26742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6F809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8368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1836103" y="320198"/>
            <a:ext cx="5471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500">
                <a:solidFill>
                  <a:srgbClr val="00688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6433043" y="4908970"/>
            <a:ext cx="26742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6F809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58368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510099" y="320198"/>
            <a:ext cx="8123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500">
                <a:solidFill>
                  <a:srgbClr val="00688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6433043" y="4908970"/>
            <a:ext cx="26742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6F809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8368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" y="49"/>
            <a:ext cx="2414066" cy="254253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510099" y="320198"/>
            <a:ext cx="81237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1" i="0" sz="2500" u="none" cap="none" strike="noStrike">
                <a:solidFill>
                  <a:srgbClr val="00688A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88949" y="1203329"/>
            <a:ext cx="77622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33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433043" y="4908970"/>
            <a:ext cx="2674200" cy="1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0" i="0" sz="1100">
                <a:solidFill>
                  <a:srgbClr val="6F809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33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33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58368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33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33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33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33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33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33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33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33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33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CA"/>
              <a:t>‹#›</a:t>
            </a:fld>
            <a:endParaRPr sz="25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coursera.org/specializations/machine-learning-introduction" TargetMode="External"/><Relationship Id="rId4" Type="http://schemas.openxmlformats.org/officeDocument/2006/relationships/hyperlink" Target="https://www.deeplearningbook.org/" TargetMode="External"/><Relationship Id="rId5" Type="http://schemas.openxmlformats.org/officeDocument/2006/relationships/hyperlink" Target="https://www.coursera.org/projects/deep-learning-with-pytorch-gradca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Waguy02/NetFlow-Attack-detec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1644155" y="728658"/>
            <a:ext cx="58518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1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2- L’Apprentissage Automatique   en pratique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2625812" y="1517209"/>
            <a:ext cx="3889200" cy="11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775">
            <a:spAutoFit/>
          </a:bodyPr>
          <a:lstStyle/>
          <a:p>
            <a:pPr indent="0" lvl="0" marL="54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C4C4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546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2000">
                <a:solidFill>
                  <a:srgbClr val="4C4C4C"/>
                </a:solidFill>
                <a:latin typeface="Georgia"/>
                <a:ea typeface="Georgia"/>
                <a:cs typeface="Georgia"/>
                <a:sym typeface="Georgia"/>
              </a:rPr>
              <a:t>Guy Stéphane Waffo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939800" marR="127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500">
                <a:solidFill>
                  <a:srgbClr val="6F8090"/>
                </a:solidFill>
                <a:latin typeface="Georgia"/>
                <a:ea typeface="Georgia"/>
                <a:cs typeface="Georgia"/>
                <a:sym typeface="Georgia"/>
              </a:rPr>
              <a:t>       Epita - Cyber 3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2825" y="3428660"/>
            <a:ext cx="5778351" cy="28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325" y="3456850"/>
            <a:ext cx="1630100" cy="16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510099" y="320198"/>
            <a:ext cx="81237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Liens utiles</a:t>
            </a:r>
            <a:endParaRPr/>
          </a:p>
        </p:txBody>
      </p:sp>
      <p:sp>
        <p:nvSpPr>
          <p:cNvPr id="302" name="Google Shape;302;p28"/>
          <p:cNvSpPr txBox="1"/>
          <p:nvPr>
            <p:ph idx="1" type="body"/>
          </p:nvPr>
        </p:nvSpPr>
        <p:spPr>
          <a:xfrm>
            <a:off x="688949" y="1203329"/>
            <a:ext cx="7762200" cy="153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u="sng">
                <a:solidFill>
                  <a:schemeClr val="hlink"/>
                </a:solidFill>
                <a:hlinkClick r:id="rId3"/>
              </a:rPr>
              <a:t>https://www.coursera.org/specializations/machine-learning-introduction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u="sng">
                <a:solidFill>
                  <a:schemeClr val="hlink"/>
                </a:solidFill>
                <a:hlinkClick r:id="rId4"/>
              </a:rPr>
              <a:t>https://www.deeplearningbook.org/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u="sng">
                <a:solidFill>
                  <a:schemeClr val="hlink"/>
                </a:solidFill>
                <a:hlinkClick r:id="rId5"/>
              </a:rPr>
              <a:t>https://www.coursera.org/projects/deep-learning-with-pytorch-gradcam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510099" y="320198"/>
            <a:ext cx="81237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Atelier Pratique </a:t>
            </a:r>
            <a:endParaRPr/>
          </a:p>
        </p:txBody>
      </p:sp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688949" y="1203329"/>
            <a:ext cx="77622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2200" u="sng">
                <a:solidFill>
                  <a:schemeClr val="hlink"/>
                </a:solidFill>
                <a:hlinkClick r:id="rId3"/>
              </a:rPr>
              <a:t>https://github.com/Waguy02/NetFlow-Attack-detection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179855" y="-21668"/>
            <a:ext cx="143700" cy="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100">
                <a:solidFill>
                  <a:srgbClr val="1A208D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744424" y="331623"/>
            <a:ext cx="8123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1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 </a:t>
            </a:r>
            <a:r>
              <a:rPr lang="fr-CA"/>
              <a:t>Phases d’un projet de Machine Learning</a:t>
            </a:r>
            <a:endParaRPr/>
          </a:p>
        </p:txBody>
      </p:sp>
      <p:grpSp>
        <p:nvGrpSpPr>
          <p:cNvPr id="99" name="Google Shape;99;p20"/>
          <p:cNvGrpSpPr/>
          <p:nvPr/>
        </p:nvGrpSpPr>
        <p:grpSpPr>
          <a:xfrm>
            <a:off x="363524" y="1258050"/>
            <a:ext cx="2726286" cy="2547000"/>
            <a:chOff x="363524" y="1258050"/>
            <a:chExt cx="2726286" cy="2547000"/>
          </a:xfrm>
        </p:grpSpPr>
        <p:sp>
          <p:nvSpPr>
            <p:cNvPr id="100" name="Google Shape;100;p20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CA" sz="1200">
                  <a:solidFill>
                    <a:srgbClr val="155B5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155B5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20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CA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Data Engineering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20"/>
            <p:cNvSpPr txBox="1"/>
            <p:nvPr/>
          </p:nvSpPr>
          <p:spPr>
            <a:xfrm rot="-2700000">
              <a:off x="1029496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-CA" sz="800">
                  <a:latin typeface="Roboto"/>
                  <a:ea typeface="Roboto"/>
                  <a:cs typeface="Roboto"/>
                  <a:sym typeface="Roboto"/>
                </a:rPr>
                <a:t>Collection et prétraitement des données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4" name="Google Shape;104;p20"/>
          <p:cNvGrpSpPr/>
          <p:nvPr/>
        </p:nvGrpSpPr>
        <p:grpSpPr>
          <a:xfrm>
            <a:off x="2273746" y="1258050"/>
            <a:ext cx="2726286" cy="2547000"/>
            <a:chOff x="2273746" y="1258050"/>
            <a:chExt cx="2726286" cy="2547000"/>
          </a:xfrm>
        </p:grpSpPr>
        <p:sp>
          <p:nvSpPr>
            <p:cNvPr id="105" name="Google Shape;105;p20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0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CA" sz="1200">
                  <a:solidFill>
                    <a:srgbClr val="1B786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200">
                <a:solidFill>
                  <a:srgbClr val="1B786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20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CA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Modélisation	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20"/>
            <p:cNvSpPr txBox="1"/>
            <p:nvPr/>
          </p:nvSpPr>
          <p:spPr>
            <a:xfrm rot="-2700000">
              <a:off x="293971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-CA" sz="800">
                  <a:latin typeface="Roboto"/>
                  <a:ea typeface="Roboto"/>
                  <a:cs typeface="Roboto"/>
                  <a:sym typeface="Roboto"/>
                </a:rPr>
                <a:t>Formulations d’hypothèses , choix de modèle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" name="Google Shape;109;p20"/>
          <p:cNvGrpSpPr/>
          <p:nvPr/>
        </p:nvGrpSpPr>
        <p:grpSpPr>
          <a:xfrm>
            <a:off x="4193764" y="1258050"/>
            <a:ext cx="2726286" cy="2547000"/>
            <a:chOff x="4193764" y="1258050"/>
            <a:chExt cx="2726286" cy="2547000"/>
          </a:xfrm>
        </p:grpSpPr>
        <p:sp>
          <p:nvSpPr>
            <p:cNvPr id="110" name="Google Shape;110;p20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CA" sz="12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2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20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CA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Optimisation et Validation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20"/>
            <p:cNvSpPr txBox="1"/>
            <p:nvPr/>
          </p:nvSpPr>
          <p:spPr>
            <a:xfrm rot="-2700000">
              <a:off x="4859736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-CA" sz="800">
                  <a:latin typeface="Roboto"/>
                  <a:ea typeface="Roboto"/>
                  <a:cs typeface="Roboto"/>
                  <a:sym typeface="Roboto"/>
                </a:rPr>
                <a:t>Entraînement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20"/>
          <p:cNvGrpSpPr/>
          <p:nvPr/>
        </p:nvGrpSpPr>
        <p:grpSpPr>
          <a:xfrm>
            <a:off x="6103986" y="1258050"/>
            <a:ext cx="2726286" cy="2547000"/>
            <a:chOff x="6103986" y="1258050"/>
            <a:chExt cx="2726286" cy="2547000"/>
          </a:xfrm>
        </p:grpSpPr>
        <p:sp>
          <p:nvSpPr>
            <p:cNvPr id="115" name="Google Shape;115;p20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CA" sz="1200">
                  <a:solidFill>
                    <a:srgbClr val="1F887E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1200">
                <a:solidFill>
                  <a:srgbClr val="1F887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20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-CA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Déploiement</a:t>
              </a:r>
              <a:endParaRPr b="1"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20"/>
            <p:cNvSpPr txBox="1"/>
            <p:nvPr/>
          </p:nvSpPr>
          <p:spPr>
            <a:xfrm rot="-2700000">
              <a:off x="6769958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fr-CA" sz="800">
                  <a:latin typeface="Roboto"/>
                  <a:ea typeface="Roboto"/>
                  <a:cs typeface="Roboto"/>
                  <a:sym typeface="Roboto"/>
                </a:rPr>
                <a:t>Mise en production du moèle pour utilisateurs finaux</a:t>
              </a:r>
              <a:endParaRPr b="1" sz="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179855" y="-21668"/>
            <a:ext cx="1437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100">
                <a:solidFill>
                  <a:srgbClr val="1A208D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510099" y="320198"/>
            <a:ext cx="8123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1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 Phases d’un projet de Machine Learning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690849" y="1002404"/>
            <a:ext cx="77622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/>
              <a:t>Data Engineering</a:t>
            </a:r>
            <a:endParaRPr b="1"/>
          </a:p>
        </p:txBody>
      </p:sp>
      <p:sp>
        <p:nvSpPr>
          <p:cNvPr id="126" name="Google Shape;126;p21"/>
          <p:cNvSpPr txBox="1"/>
          <p:nvPr/>
        </p:nvSpPr>
        <p:spPr>
          <a:xfrm>
            <a:off x="567950" y="1434300"/>
            <a:ext cx="6961500" cy="3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b="1" lang="fr-CA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Collecte des données	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❏"/>
            </a:pPr>
            <a:r>
              <a:rPr b="1" lang="fr-CA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Exploration des données 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❏"/>
            </a:pPr>
            <a:r>
              <a:rPr b="1" lang="fr-CA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Nettoyage des données  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❏"/>
            </a:pPr>
            <a:r>
              <a:rPr b="1" lang="fr-CA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Transformations des données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b="1" lang="fr-CA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  <a:br>
              <a:rPr b="1" lang="fr-CA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fr-CA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br>
              <a:rPr b="1" lang="fr-CA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1293450" y="1780275"/>
            <a:ext cx="7575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Identification des sources de données, collecte des données brutes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244950" y="2452675"/>
            <a:ext cx="7575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Analyse exploratoire (statistiques descriptives, visualisations, etc.).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244950" y="3099650"/>
            <a:ext cx="7575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Traitement des valeurs manquantes, gestion des anomalies, suppression des doublons.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1244950" y="3746625"/>
            <a:ext cx="7575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Normalisation, encodage des variables catégorielles, etc.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196425" y="4444450"/>
            <a:ext cx="7575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Création et sélection des caractéristiques pertinentes (extraction de nouvelles variables, réduction de dimension))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179855" y="-21668"/>
            <a:ext cx="1437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100">
                <a:solidFill>
                  <a:srgbClr val="1A208D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510099" y="320198"/>
            <a:ext cx="8123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1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 Phases d’un projet de Machine Learning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690849" y="1002404"/>
            <a:ext cx="77622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/>
              <a:t>Modélisation</a:t>
            </a:r>
            <a:endParaRPr b="1"/>
          </a:p>
        </p:txBody>
      </p:sp>
      <p:sp>
        <p:nvSpPr>
          <p:cNvPr id="139" name="Google Shape;139;p22"/>
          <p:cNvSpPr txBox="1"/>
          <p:nvPr/>
        </p:nvSpPr>
        <p:spPr>
          <a:xfrm>
            <a:off x="567950" y="1434300"/>
            <a:ext cx="6961500" cy="3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b="1" lang="fr-CA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Séparation des données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❏"/>
            </a:pPr>
            <a:r>
              <a:rPr b="1" lang="fr-CA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Formulations d’hypothèses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b="1" lang="fr-CA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Choix d’un modèle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293450" y="1780275"/>
            <a:ext cx="7575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Division des données en ensembles d'entraînement, de validation, et de test.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1244950" y="2452675"/>
            <a:ext cx="7575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Apprentissage Supervisé/Non Supervisé, Classification/ Régression?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1244950" y="3099650"/>
            <a:ext cx="75753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Toujours commencer par le modèle le plus simple (</a:t>
            </a:r>
            <a:r>
              <a:rPr b="1"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Cf. Rasoir d’Ockam)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Définir par la même occasion les métriques pertinentes pour évaluer le modèle pendant et après son entraînement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1244950" y="3746625"/>
            <a:ext cx="7575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179855" y="-21668"/>
            <a:ext cx="143700" cy="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9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100">
                <a:solidFill>
                  <a:srgbClr val="1A208D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510099" y="320198"/>
            <a:ext cx="81237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1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 Phases d’un projet de Machine Learning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690849" y="1002404"/>
            <a:ext cx="77622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/>
              <a:t>Optimisation du modèle</a:t>
            </a:r>
            <a:endParaRPr b="1"/>
          </a:p>
        </p:txBody>
      </p:sp>
      <p:sp>
        <p:nvSpPr>
          <p:cNvPr id="151" name="Google Shape;151;p23"/>
          <p:cNvSpPr txBox="1"/>
          <p:nvPr/>
        </p:nvSpPr>
        <p:spPr>
          <a:xfrm>
            <a:off x="567950" y="1434300"/>
            <a:ext cx="6961500" cy="3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b="1" lang="fr-CA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Hyperparameters tuning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❏"/>
            </a:pPr>
            <a:r>
              <a:rPr b="1" lang="fr-CA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❏"/>
            </a:pPr>
            <a:r>
              <a:rPr b="1" lang="fr-CA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Régularisation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1293450" y="1856475"/>
            <a:ext cx="7575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Recherche </a:t>
            </a: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d'hyper paramètres</a:t>
            </a: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optimaux (Grid Search, Random Search, Bayesian Optimization)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1200300" y="2824250"/>
            <a:ext cx="7575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Evaluer la performance du modèle sur un sous ensemble de l’ensemble d’entraînement</a:t>
            </a: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(dit jeu de validation).  Privilégier la validation croisée (K-fold)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1244950" y="3929525"/>
            <a:ext cx="75753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1152075" y="3895450"/>
            <a:ext cx="75753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Réduction de la complexité du model et limitation du surapprentissage(Overfitting)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Dropout, L2/L1 Regularisation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510099" y="320198"/>
            <a:ext cx="81237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Cadre technique	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688949" y="1203329"/>
            <a:ext cx="77622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/>
              <a:t>Data Engineering</a:t>
            </a:r>
            <a:endParaRPr/>
          </a:p>
        </p:txBody>
      </p:sp>
      <p:grpSp>
        <p:nvGrpSpPr>
          <p:cNvPr id="162" name="Google Shape;162;p24"/>
          <p:cNvGrpSpPr/>
          <p:nvPr/>
        </p:nvGrpSpPr>
        <p:grpSpPr>
          <a:xfrm>
            <a:off x="510073" y="3031361"/>
            <a:ext cx="5056533" cy="643500"/>
            <a:chOff x="1593000" y="2322568"/>
            <a:chExt cx="5957975" cy="643500"/>
          </a:xfrm>
        </p:grpSpPr>
        <p:sp>
          <p:nvSpPr>
            <p:cNvPr id="163" name="Google Shape;163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Nettoyage et Transformation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2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Pandas, Dask, Airflow (ETL Pipelines)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0" name="Google Shape;170;p24"/>
          <p:cNvGrpSpPr/>
          <p:nvPr/>
        </p:nvGrpSpPr>
        <p:grpSpPr>
          <a:xfrm>
            <a:off x="510073" y="2376501"/>
            <a:ext cx="5056533" cy="643500"/>
            <a:chOff x="1593000" y="2322568"/>
            <a:chExt cx="5957975" cy="643500"/>
          </a:xfrm>
        </p:grpSpPr>
        <p:sp>
          <p:nvSpPr>
            <p:cNvPr id="171" name="Google Shape;171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Extraction de données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CA" sz="12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Python (Pandas, Numpy), Apache Spark, Hadoop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8" name="Google Shape;178;p24"/>
          <p:cNvGrpSpPr/>
          <p:nvPr/>
        </p:nvGrpSpPr>
        <p:grpSpPr>
          <a:xfrm>
            <a:off x="510073" y="4341124"/>
            <a:ext cx="5056533" cy="643500"/>
            <a:chOff x="1593000" y="2322568"/>
            <a:chExt cx="5957975" cy="643500"/>
          </a:xfrm>
        </p:grpSpPr>
        <p:sp>
          <p:nvSpPr>
            <p:cNvPr id="179" name="Google Shape;179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Stockage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05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CA" sz="12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HDFS, AWS S3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p24"/>
          <p:cNvGrpSpPr/>
          <p:nvPr/>
        </p:nvGrpSpPr>
        <p:grpSpPr>
          <a:xfrm>
            <a:off x="510073" y="3686256"/>
            <a:ext cx="5056533" cy="643500"/>
            <a:chOff x="1593000" y="2322568"/>
            <a:chExt cx="5957975" cy="643500"/>
          </a:xfrm>
        </p:grpSpPr>
        <p:sp>
          <p:nvSpPr>
            <p:cNvPr id="187" name="Google Shape;187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Feature Engineering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04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-CA" sz="12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Pandas, Scikit-learn, FeatureTools</a:t>
              </a:r>
              <a:endParaRPr b="1"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4" name="Google Shape;194;p24"/>
          <p:cNvGrpSpPr/>
          <p:nvPr/>
        </p:nvGrpSpPr>
        <p:grpSpPr>
          <a:xfrm>
            <a:off x="510073" y="1721624"/>
            <a:ext cx="5056533" cy="643500"/>
            <a:chOff x="1593000" y="2322568"/>
            <a:chExt cx="5957975" cy="643500"/>
          </a:xfrm>
        </p:grpSpPr>
        <p:sp>
          <p:nvSpPr>
            <p:cNvPr id="195" name="Google Shape;195;p24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Base de données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2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SQL,  NosQL (MongoDB, Cassandra)</a:t>
              </a:r>
              <a:endParaRPr sz="12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125" y="2653625"/>
            <a:ext cx="3376174" cy="18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510099" y="320198"/>
            <a:ext cx="81237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Cadre technique	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510099" y="1203329"/>
            <a:ext cx="77622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/>
              <a:t>Modélisation </a:t>
            </a:r>
            <a:endParaRPr/>
          </a:p>
        </p:txBody>
      </p:sp>
      <p:grpSp>
        <p:nvGrpSpPr>
          <p:cNvPr id="209" name="Google Shape;209;p25"/>
          <p:cNvGrpSpPr/>
          <p:nvPr/>
        </p:nvGrpSpPr>
        <p:grpSpPr>
          <a:xfrm>
            <a:off x="480298" y="3319086"/>
            <a:ext cx="5056533" cy="643500"/>
            <a:chOff x="1593000" y="2322568"/>
            <a:chExt cx="5957975" cy="643500"/>
          </a:xfrm>
        </p:grpSpPr>
        <p:sp>
          <p:nvSpPr>
            <p:cNvPr id="210" name="Google Shape;210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Outils de </a:t>
              </a:r>
              <a:r>
                <a:rPr lang="fr-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visualisation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2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Tensorboard, Wandb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5"/>
          <p:cNvGrpSpPr/>
          <p:nvPr/>
        </p:nvGrpSpPr>
        <p:grpSpPr>
          <a:xfrm>
            <a:off x="480298" y="2664226"/>
            <a:ext cx="5056533" cy="643500"/>
            <a:chOff x="1593000" y="2322568"/>
            <a:chExt cx="5957975" cy="643500"/>
          </a:xfrm>
        </p:grpSpPr>
        <p:sp>
          <p:nvSpPr>
            <p:cNvPr id="218" name="Google Shape;218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Frameworks ML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2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Scikit-learn, TensorFlow, PyTorch, XGBoost, LightGBM.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25"/>
          <p:cNvGrpSpPr/>
          <p:nvPr/>
        </p:nvGrpSpPr>
        <p:grpSpPr>
          <a:xfrm>
            <a:off x="480298" y="2009349"/>
            <a:ext cx="5056533" cy="643500"/>
            <a:chOff x="1593000" y="2322568"/>
            <a:chExt cx="5957975" cy="643500"/>
          </a:xfrm>
        </p:grpSpPr>
        <p:sp>
          <p:nvSpPr>
            <p:cNvPr id="226" name="Google Shape;226;p25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IDE 	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2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Jupyter Notebooks, VS Code, Pycharm, etc</a:t>
              </a:r>
              <a:endParaRPr sz="12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33" name="Google Shape;2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908" y="1551908"/>
            <a:ext cx="1869367" cy="9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7400" y="2982213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510099" y="320198"/>
            <a:ext cx="81237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Cadre technique	</a:t>
            </a:r>
            <a:endParaRPr/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510099" y="1195879"/>
            <a:ext cx="77622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/>
              <a:t>Optimisation </a:t>
            </a:r>
            <a:endParaRPr/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750" y="3360200"/>
            <a:ext cx="2857500" cy="16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6"/>
          <p:cNvGrpSpPr/>
          <p:nvPr/>
        </p:nvGrpSpPr>
        <p:grpSpPr>
          <a:xfrm>
            <a:off x="1093413" y="3195304"/>
            <a:ext cx="5957975" cy="643500"/>
            <a:chOff x="1593000" y="2322568"/>
            <a:chExt cx="5957975" cy="643500"/>
          </a:xfrm>
        </p:grpSpPr>
        <p:sp>
          <p:nvSpPr>
            <p:cNvPr id="243" name="Google Shape;243;p2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Optimisation de modèles	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( Keras/Tensorflow/Torch) Optimizers</a:t>
              </a:r>
              <a:endParaRPr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0" name="Google Shape;250;p26"/>
          <p:cNvGrpSpPr/>
          <p:nvPr/>
        </p:nvGrpSpPr>
        <p:grpSpPr>
          <a:xfrm>
            <a:off x="1093413" y="2540186"/>
            <a:ext cx="5957975" cy="643500"/>
            <a:chOff x="1593000" y="2322568"/>
            <a:chExt cx="5957975" cy="643500"/>
          </a:xfrm>
        </p:grpSpPr>
        <p:sp>
          <p:nvSpPr>
            <p:cNvPr id="251" name="Google Shape;251;p2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Réduction de dimension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532838" y="2323757"/>
              <a:ext cx="27465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PCA (Scikit-learn), UMAP, t-SNE.</a:t>
              </a:r>
              <a:endParaRPr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8" name="Google Shape;258;p26"/>
          <p:cNvGrpSpPr/>
          <p:nvPr/>
        </p:nvGrpSpPr>
        <p:grpSpPr>
          <a:xfrm>
            <a:off x="1093413" y="1885059"/>
            <a:ext cx="5957975" cy="643500"/>
            <a:chOff x="1593000" y="2322568"/>
            <a:chExt cx="5957975" cy="643500"/>
          </a:xfrm>
        </p:grpSpPr>
        <p:sp>
          <p:nvSpPr>
            <p:cNvPr id="259" name="Google Shape;259;p2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Tuning </a:t>
              </a:r>
              <a:r>
                <a:rPr lang="fr-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d'hyper paramètres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GridSearchCV, RandomizedSearchCV (Scikit-learn), Hyperopt, Optuna.</a:t>
              </a:r>
              <a:endParaRPr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510099" y="320198"/>
            <a:ext cx="8123700" cy="38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CA"/>
              <a:t>Cadre technique	</a:t>
            </a:r>
            <a:endParaRPr/>
          </a:p>
        </p:txBody>
      </p:sp>
      <p:sp>
        <p:nvSpPr>
          <p:cNvPr id="271" name="Google Shape;271;p27"/>
          <p:cNvSpPr txBox="1"/>
          <p:nvPr>
            <p:ph idx="1" type="body"/>
          </p:nvPr>
        </p:nvSpPr>
        <p:spPr>
          <a:xfrm>
            <a:off x="510099" y="1195879"/>
            <a:ext cx="77622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CA"/>
              <a:t>Déploiement</a:t>
            </a: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750" y="3360200"/>
            <a:ext cx="2857500" cy="1600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27"/>
          <p:cNvGrpSpPr/>
          <p:nvPr/>
        </p:nvGrpSpPr>
        <p:grpSpPr>
          <a:xfrm>
            <a:off x="1093413" y="3195304"/>
            <a:ext cx="5957975" cy="643500"/>
            <a:chOff x="1593000" y="2322568"/>
            <a:chExt cx="5957975" cy="643500"/>
          </a:xfrm>
        </p:grpSpPr>
        <p:sp>
          <p:nvSpPr>
            <p:cNvPr id="274" name="Google Shape;274;p2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Cloud	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2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80" name="Google Shape;280;p2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AWS(SageMaker, EC2), AzureML,</a:t>
              </a:r>
              <a:endParaRPr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HuggingFace Spaces</a:t>
              </a:r>
              <a:endParaRPr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1" name="Google Shape;281;p27"/>
          <p:cNvGrpSpPr/>
          <p:nvPr/>
        </p:nvGrpSpPr>
        <p:grpSpPr>
          <a:xfrm>
            <a:off x="1093413" y="2540186"/>
            <a:ext cx="5957975" cy="643500"/>
            <a:chOff x="1593000" y="2322568"/>
            <a:chExt cx="5957975" cy="643500"/>
          </a:xfrm>
        </p:grpSpPr>
        <p:sp>
          <p:nvSpPr>
            <p:cNvPr id="282" name="Google Shape;282;p2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Conteneurisation	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88" name="Google Shape;288;p27"/>
            <p:cNvSpPr/>
            <p:nvPr/>
          </p:nvSpPr>
          <p:spPr>
            <a:xfrm>
              <a:off x="4532838" y="2323757"/>
              <a:ext cx="27465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         Docker, Kubernetes</a:t>
              </a:r>
              <a:endParaRPr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9" name="Google Shape;289;p27"/>
          <p:cNvGrpSpPr/>
          <p:nvPr/>
        </p:nvGrpSpPr>
        <p:grpSpPr>
          <a:xfrm>
            <a:off x="1093413" y="1885059"/>
            <a:ext cx="5957975" cy="643500"/>
            <a:chOff x="1593000" y="2322568"/>
            <a:chExt cx="5957975" cy="643500"/>
          </a:xfrm>
        </p:grpSpPr>
        <p:sp>
          <p:nvSpPr>
            <p:cNvPr id="290" name="Google Shape;290;p2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7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API 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2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7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296" name="Google Shape;296;p2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A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FastAPI (Python), Flask(Python),  Tensorflow Serving, TorchServe</a:t>
              </a:r>
              <a:endParaRPr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