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85" r:id="rId3"/>
    <p:sldId id="286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17" userDrawn="1">
          <p15:clr>
            <a:srgbClr val="A4A3A4"/>
          </p15:clr>
        </p15:guide>
        <p15:guide id="3" orient="horz" pos="29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9E20"/>
    <a:srgbClr val="666869"/>
    <a:srgbClr val="FFC000"/>
    <a:srgbClr val="F7F5F5"/>
    <a:srgbClr val="D0D8DD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956" autoAdjust="0"/>
  </p:normalViewPr>
  <p:slideViewPr>
    <p:cSldViewPr snapToGrid="0" showGuides="1">
      <p:cViewPr varScale="1">
        <p:scale>
          <a:sx n="78" d="100"/>
          <a:sy n="78" d="100"/>
        </p:scale>
        <p:origin x="806" y="72"/>
      </p:cViewPr>
      <p:guideLst>
        <p:guide pos="3817"/>
        <p:guide orient="horz" pos="29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20EC2-441B-4B2A-A6EF-FB0CC639690F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97409-E100-43D4-8B6A-F412D08F46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27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5C1E2-34AF-4EDA-9B44-9C8F89345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7F5F5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811DBCF-BA76-4926-82D5-D0A6F32E9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2D3A70-D718-4B56-80DB-2E67815A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7B0-F70F-42B6-8A3B-7997902F616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B273403-5F33-4462-A9C6-688D0034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524BF0-AE11-40EF-8819-F46AB775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EE51-7C05-487F-8BB0-B1675C0AC89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58EDED4-3114-4FFB-B933-7F8AC21EAA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97402" y="572665"/>
            <a:ext cx="8192643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4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154500-4906-4F60-9476-912118BD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8ADFD7-99DB-4373-A653-41B0594EB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6C3F1E-08A1-4179-81E8-BB363BDF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7B0-F70F-42B6-8A3B-7997902F616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71DF13-0FCA-48D2-8F19-ED9E5DE1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1325A8-9D26-4AF8-ADEF-AB12D458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EE51-7C05-487F-8BB0-B1675C0AC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77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CA57631-51D4-4730-BF1F-40EA752BE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DEA7C8-2B40-4D16-B9B0-7896A63E8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FDD028-C56A-4385-B06F-814B0CFE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7B0-F70F-42B6-8A3B-7997902F616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4C8AC6-3240-43F1-8791-51781CEE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A27892-CB5D-4197-BDEB-A2AC759F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EE51-7C05-487F-8BB0-B1675C0AC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459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53C440-1DA4-4ACD-9710-1AB1CC98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D98C0A-AAFD-49C3-BD3D-5F6C5EC58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76D7BA-051D-4150-BE89-FA9B7361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7B0-F70F-42B6-8A3B-7997902F616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B0FECE-ABB6-46F9-A395-52AE4D2C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2CF27-5A06-4CC7-ABB8-B6A7164D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EE51-7C05-487F-8BB0-B1675C0AC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57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20B019-DBF9-400C-BFD7-DADABCDB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D589F6-4F96-4710-A131-1181E6050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EC24BB-E56F-49EB-A9DD-FBA40F9F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7B0-F70F-42B6-8A3B-7997902F616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F1D8E7-7156-41D9-8850-622E6437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E52A2B-A880-48E2-ADE4-6FEDEA85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EE51-7C05-487F-8BB0-B1675C0AC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26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FA237-4E8A-471A-9462-F45A62BA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EF5A3-9D32-4099-AB03-B342D995C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EB4CF3-B8CB-45D9-84A0-B3628EB39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5F78070-D2FF-46B9-A15D-2598B9E6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7B0-F70F-42B6-8A3B-7997902F616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5F98CC-A574-47C0-A317-60EFA810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AD29C9-BE99-40E1-9166-BEF0D15E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EE51-7C05-487F-8BB0-B1675C0AC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762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DEEF8-77F6-4FCC-89AF-DF2B04E7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493E05-9CC1-45AF-92CA-562BB75E4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F15C6F3-2314-480A-ABAA-326E77E92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BCC0BE8-7C91-4D73-91FE-70993A77A3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73CEB54-31B2-41DB-AFD6-860C5F9A4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4F0E2D5-A36D-43E3-A2DA-AA9C0A49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7B0-F70F-42B6-8A3B-7997902F616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05646C6-B406-46B5-A636-2FBD893A6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510EE0-04B5-44E7-AC71-48EC7256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EE51-7C05-487F-8BB0-B1675C0AC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32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5C7A2-C949-465A-9A0E-27249017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AA55FA-D79A-4311-9AF5-E24B1102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7B0-F70F-42B6-8A3B-7997902F616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938883-3DA1-4E6C-B075-9B1AFE38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0D728C-B44B-4B60-BCBB-788F6D1C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EE51-7C05-487F-8BB0-B1675C0AC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79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rgbClr val="F7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164932E7-9D36-488C-8278-C0786B5B6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471"/>
            <a:ext cx="10515600" cy="1325563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E59E20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2AA6E56-5D83-4AFA-833E-CD0B8957F984}"/>
              </a:ext>
            </a:extLst>
          </p:cNvPr>
          <p:cNvCxnSpPr/>
          <p:nvPr userDrawn="1"/>
        </p:nvCxnSpPr>
        <p:spPr>
          <a:xfrm>
            <a:off x="1076960" y="1083390"/>
            <a:ext cx="10038080" cy="0"/>
          </a:xfrm>
          <a:prstGeom prst="line">
            <a:avLst/>
          </a:prstGeom>
          <a:ln w="28575">
            <a:solidFill>
              <a:srgbClr val="E59E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8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7337E-6713-4E95-BCE9-58B52E89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36413C-DF32-4866-9BC7-9DA0E534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B30718-6074-4ED8-96D5-CE1882166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A2D63C-B596-41FA-B1DC-19D6F495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7B0-F70F-42B6-8A3B-7997902F616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453F12-5F5B-45BC-AC4B-C591CB66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F5E2DE-12D8-416B-8663-142C4DED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EE51-7C05-487F-8BB0-B1675C0AC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54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6F946C-F758-45D2-B55A-3D854991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657826A-B3A0-4AB4-AF69-45178F1EC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EA53C1-DB7C-403E-87D1-2F6138222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30B0F6-3ACA-4FF6-8C1A-74484EF5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477B0-F70F-42B6-8A3B-7997902F616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CC0372-2D18-456F-8876-C012292A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0F3620-E12C-488B-8998-8A09BFA8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8EE51-7C05-487F-8BB0-B1675C0AC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05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F55D28-4A8C-4F2C-AEBF-699B16701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C94EE9A-402E-4916-9D92-BEF98798D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8B47BF-89B3-41CF-8FA0-CF7C70EAD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77B0-F70F-42B6-8A3B-7997902F6161}" type="datetimeFigureOut">
              <a:rPr lang="zh-TW" altLang="en-US" smtClean="0"/>
              <a:t>2022/5/19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70E6C6-967F-403B-A64A-CF0596112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ABA3EC-0586-43E7-AD58-21F64BFFA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8EE51-7C05-487F-8BB0-B1675C0AC8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860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8CC07-1A28-4CFD-90F6-FA6A5744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 descr="Five Ways To Attract More Customers And Retain Them | Caph IQ">
            <a:extLst>
              <a:ext uri="{FF2B5EF4-FFF2-40B4-BE49-F238E27FC236}">
                <a16:creationId xmlns:a16="http://schemas.microsoft.com/office/drawing/2014/main" id="{2AA4DE4B-3253-4E6A-9DDF-B60B9C9A1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7361" y="0"/>
            <a:ext cx="13138821" cy="685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CA42443-BBF8-4649-AEE5-F7CA077A8F12}"/>
              </a:ext>
            </a:extLst>
          </p:cNvPr>
          <p:cNvSpPr/>
          <p:nvPr/>
        </p:nvSpPr>
        <p:spPr>
          <a:xfrm>
            <a:off x="-467361" y="0"/>
            <a:ext cx="13248641" cy="6858000"/>
          </a:xfrm>
          <a:prstGeom prst="rect">
            <a:avLst/>
          </a:prstGeom>
          <a:solidFill>
            <a:srgbClr val="D0D8DD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D0D8DD"/>
              </a:solidFill>
            </a:endParaRPr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CA9E12C3-0730-4994-9186-F5EBBE2F997E}"/>
              </a:ext>
            </a:extLst>
          </p:cNvPr>
          <p:cNvSpPr/>
          <p:nvPr/>
        </p:nvSpPr>
        <p:spPr>
          <a:xfrm>
            <a:off x="-2201380" y="13354"/>
            <a:ext cx="11551920" cy="6858000"/>
          </a:xfrm>
          <a:prstGeom prst="parallelogram">
            <a:avLst/>
          </a:prstGeom>
          <a:solidFill>
            <a:srgbClr val="F7F5F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8447FA0-A879-4602-A952-4761AA80A30E}"/>
              </a:ext>
            </a:extLst>
          </p:cNvPr>
          <p:cNvSpPr txBox="1"/>
          <p:nvPr/>
        </p:nvSpPr>
        <p:spPr>
          <a:xfrm>
            <a:off x="1215309" y="3673300"/>
            <a:ext cx="4926957" cy="459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666869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08156223</a:t>
            </a:r>
            <a:r>
              <a:rPr lang="zh-TW" altLang="en-US" dirty="0">
                <a:solidFill>
                  <a:srgbClr val="666869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張越嘉</a:t>
            </a:r>
            <a:endParaRPr lang="en-US" altLang="zh-TW" dirty="0">
              <a:solidFill>
                <a:srgbClr val="666869"/>
              </a:solidFill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0C81E4B-967A-4DE0-9669-62E8536BF642}"/>
              </a:ext>
            </a:extLst>
          </p:cNvPr>
          <p:cNvSpPr txBox="1"/>
          <p:nvPr/>
        </p:nvSpPr>
        <p:spPr>
          <a:xfrm>
            <a:off x="1141581" y="2028049"/>
            <a:ext cx="7736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err="1">
                <a:solidFill>
                  <a:srgbClr val="666869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Binance</a:t>
            </a:r>
            <a:r>
              <a:rPr lang="zh-TW" altLang="en-US" sz="4000" dirty="0">
                <a:solidFill>
                  <a:srgbClr val="666869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幣安</a:t>
            </a:r>
            <a:r>
              <a:rPr lang="en-US" altLang="zh-TW" sz="4000" dirty="0">
                <a:solidFill>
                  <a:srgbClr val="666869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NFT-</a:t>
            </a:r>
            <a:r>
              <a:rPr lang="zh-TW" altLang="en-US" sz="4000" dirty="0">
                <a:solidFill>
                  <a:srgbClr val="666869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盲盒、拍賣會</a:t>
            </a:r>
            <a:endParaRPr lang="zh-TW" altLang="en-US" sz="4000" dirty="0">
              <a:solidFill>
                <a:srgbClr val="E59E20"/>
              </a:solidFill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610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9DD56-6F99-4696-D7B0-CC0290F0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59"/>
            <a:ext cx="10515600" cy="1325563"/>
          </a:xfrm>
        </p:spPr>
        <p:txBody>
          <a:bodyPr/>
          <a:lstStyle/>
          <a:p>
            <a:r>
              <a:rPr lang="en-US" altLang="zh-TW" dirty="0" err="1"/>
              <a:t>Binance</a:t>
            </a:r>
            <a:r>
              <a:rPr lang="zh-TW" altLang="en-US" dirty="0"/>
              <a:t>幣安</a:t>
            </a:r>
            <a:r>
              <a:rPr lang="en-US" altLang="zh-TW" dirty="0"/>
              <a:t>-NFT</a:t>
            </a:r>
            <a:r>
              <a:rPr lang="zh-TW" altLang="en-US" dirty="0"/>
              <a:t>盲盒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A818556-952D-8D84-6F8F-08AAC0F65CCE}"/>
              </a:ext>
            </a:extLst>
          </p:cNvPr>
          <p:cNvSpPr txBox="1">
            <a:spLocks/>
          </p:cNvSpPr>
          <p:nvPr/>
        </p:nvSpPr>
        <p:spPr>
          <a:xfrm>
            <a:off x="838200" y="1409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E59E20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96C9EDB-4F4C-1792-674C-83D514D221CA}"/>
              </a:ext>
            </a:extLst>
          </p:cNvPr>
          <p:cNvSpPr txBox="1"/>
          <p:nvPr/>
        </p:nvSpPr>
        <p:spPr>
          <a:xfrm>
            <a:off x="3962399" y="1334587"/>
            <a:ext cx="7143750" cy="499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zh-TW" altLang="en-US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總共有</a:t>
            </a:r>
            <a:r>
              <a:rPr lang="en-US" altLang="zh-TW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16</a:t>
            </a:r>
            <a:r>
              <a:rPr lang="zh-TW" altLang="en-US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個盲盒，其中只有</a:t>
            </a:r>
            <a:r>
              <a:rPr lang="en-US" altLang="zh-TW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3</a:t>
            </a:r>
            <a:r>
              <a:rPr lang="zh-TW" altLang="en-US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個有</a:t>
            </a:r>
            <a:r>
              <a:rPr lang="en-US" altLang="zh-TW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NFT</a:t>
            </a:r>
            <a:endParaRPr lang="zh-TW" altLang="en-US" sz="2000" b="0" i="0" dirty="0">
              <a:solidFill>
                <a:srgbClr val="3D3D3D"/>
              </a:solidFill>
              <a:effectLst/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0824245-C187-CF90-8CD6-9BB2854AA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289" y="1956494"/>
            <a:ext cx="8555421" cy="467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34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9DD56-6F99-4696-D7B0-CC0290F0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59"/>
            <a:ext cx="10515600" cy="1325563"/>
          </a:xfrm>
        </p:spPr>
        <p:txBody>
          <a:bodyPr/>
          <a:lstStyle/>
          <a:p>
            <a:r>
              <a:rPr lang="en-US" altLang="zh-TW" dirty="0" err="1"/>
              <a:t>Binance</a:t>
            </a:r>
            <a:r>
              <a:rPr lang="zh-TW" altLang="en-US" dirty="0"/>
              <a:t>幣安</a:t>
            </a:r>
            <a:r>
              <a:rPr lang="en-US" altLang="zh-TW" dirty="0"/>
              <a:t>-</a:t>
            </a:r>
            <a:r>
              <a:rPr lang="zh-TW" altLang="en-US" dirty="0"/>
              <a:t>拍賣會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A818556-952D-8D84-6F8F-08AAC0F65CCE}"/>
              </a:ext>
            </a:extLst>
          </p:cNvPr>
          <p:cNvSpPr txBox="1">
            <a:spLocks/>
          </p:cNvSpPr>
          <p:nvPr/>
        </p:nvSpPr>
        <p:spPr>
          <a:xfrm>
            <a:off x="838200" y="1409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E59E20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  <a:cs typeface="+mj-cs"/>
              </a:defRPr>
            </a:lvl1pPr>
          </a:lstStyle>
          <a:p>
            <a:endParaRPr lang="zh-TW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DBA8134-BC30-16A4-7C3E-7AAEA9A0B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63" y="1584496"/>
            <a:ext cx="5961421" cy="343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7C30B0AF-38FA-5F3D-C35D-A8F684697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054" y="1584496"/>
            <a:ext cx="5668946" cy="344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43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9DD56-6F99-4696-D7B0-CC0290F0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59"/>
            <a:ext cx="10515600" cy="1325563"/>
          </a:xfrm>
        </p:spPr>
        <p:txBody>
          <a:bodyPr/>
          <a:lstStyle/>
          <a:p>
            <a:r>
              <a:rPr lang="en-US" altLang="zh-TW" dirty="0" err="1"/>
              <a:t>Binance</a:t>
            </a:r>
            <a:r>
              <a:rPr lang="zh-TW" altLang="en-US" dirty="0"/>
              <a:t>幣安</a:t>
            </a:r>
            <a:r>
              <a:rPr lang="en-US" altLang="zh-TW" dirty="0"/>
              <a:t>-</a:t>
            </a:r>
            <a:r>
              <a:rPr lang="zh-TW" altLang="en-US" dirty="0"/>
              <a:t>拍賣會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A818556-952D-8D84-6F8F-08AAC0F65CCE}"/>
              </a:ext>
            </a:extLst>
          </p:cNvPr>
          <p:cNvSpPr txBox="1">
            <a:spLocks/>
          </p:cNvSpPr>
          <p:nvPr/>
        </p:nvSpPr>
        <p:spPr>
          <a:xfrm>
            <a:off x="838200" y="1373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E59E20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7F493C4-06CC-1EE4-C026-E1F06B06CBF5}"/>
              </a:ext>
            </a:extLst>
          </p:cNvPr>
          <p:cNvSpPr txBox="1"/>
          <p:nvPr/>
        </p:nvSpPr>
        <p:spPr>
          <a:xfrm>
            <a:off x="1038225" y="12818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安迪沃荷</a:t>
            </a:r>
            <a:r>
              <a:rPr lang="en-US" altLang="zh-TW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-</a:t>
            </a:r>
            <a:r>
              <a:rPr lang="zh-TW" altLang="en-US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三幅自畫像</a:t>
            </a:r>
            <a:r>
              <a:rPr lang="en-US" altLang="zh-TW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(8400</a:t>
            </a:r>
            <a:r>
              <a:rPr lang="zh-TW" altLang="en-US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萬台幣</a:t>
            </a:r>
            <a:r>
              <a:rPr lang="en-US" altLang="zh-TW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)</a:t>
            </a:r>
            <a:endParaRPr lang="zh-TW" altLang="en-US" b="0" i="0" dirty="0">
              <a:solidFill>
                <a:srgbClr val="3D3D3D"/>
              </a:solidFill>
              <a:effectLst/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AC3737E8-74FD-8C24-BE69-0D91FAF7D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33550"/>
            <a:ext cx="97536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269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D8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y it pays to profile your customers | Marketing Donut">
            <a:extLst>
              <a:ext uri="{FF2B5EF4-FFF2-40B4-BE49-F238E27FC236}">
                <a16:creationId xmlns:a16="http://schemas.microsoft.com/office/drawing/2014/main" id="{5D6A72F3-3437-4126-A9D3-EBD12CDC0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666"/>
            <a:ext cx="12192000" cy="739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ECE02E0-2614-4BEE-B508-3A81089ED69C}"/>
              </a:ext>
            </a:extLst>
          </p:cNvPr>
          <p:cNvSpPr/>
          <p:nvPr/>
        </p:nvSpPr>
        <p:spPr>
          <a:xfrm>
            <a:off x="-501332" y="-503053"/>
            <a:ext cx="13121640" cy="7330440"/>
          </a:xfrm>
          <a:prstGeom prst="rect">
            <a:avLst/>
          </a:prstGeom>
          <a:solidFill>
            <a:srgbClr val="D0D8DD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8490E4-673E-4B8C-A7F3-F708760DD519}"/>
              </a:ext>
            </a:extLst>
          </p:cNvPr>
          <p:cNvSpPr/>
          <p:nvPr/>
        </p:nvSpPr>
        <p:spPr>
          <a:xfrm>
            <a:off x="-1781908" y="2227618"/>
            <a:ext cx="15755816" cy="1869098"/>
          </a:xfrm>
          <a:prstGeom prst="rect">
            <a:avLst/>
          </a:prstGeom>
          <a:solidFill>
            <a:srgbClr val="F7F5F5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F88A3EA-39D5-4245-8220-F0DBA6B6E7D3}"/>
              </a:ext>
            </a:extLst>
          </p:cNvPr>
          <p:cNvSpPr txBox="1"/>
          <p:nvPr/>
        </p:nvSpPr>
        <p:spPr>
          <a:xfrm>
            <a:off x="4163690" y="2723222"/>
            <a:ext cx="38646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6000" dirty="0">
                <a:solidFill>
                  <a:srgbClr val="666869"/>
                </a:solidFill>
                <a:latin typeface="Ink Free" panose="03080402000500000000" pitchFamily="66" charset="0"/>
                <a:ea typeface="Noto Sans TC Medium" panose="020B0600000000000000" pitchFamily="34" charset="-120"/>
              </a:rPr>
              <a:t>THANKS</a:t>
            </a:r>
            <a:r>
              <a:rPr lang="zh-TW" altLang="en-US" sz="6000" dirty="0">
                <a:solidFill>
                  <a:srgbClr val="666869"/>
                </a:solidFill>
                <a:latin typeface="Ink Free" panose="03080402000500000000" pitchFamily="66" charset="0"/>
                <a:ea typeface="Noto Sans TC Medium" panose="020B0600000000000000" pitchFamily="34" charset="-120"/>
              </a:rPr>
              <a:t>！</a:t>
            </a:r>
            <a:endParaRPr lang="zh-TW" altLang="en-US" sz="6000" i="0" dirty="0">
              <a:solidFill>
                <a:srgbClr val="666869"/>
              </a:solidFill>
              <a:effectLst/>
              <a:latin typeface="Ink Free" panose="03080402000500000000" pitchFamily="66" charset="0"/>
              <a:ea typeface="Noto Sans TC Medium" panose="020B06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9955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9DD56-6F99-4696-D7B0-CC0290F0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Binance</a:t>
            </a:r>
            <a:r>
              <a:rPr lang="zh-TW" altLang="en-US" dirty="0"/>
              <a:t>幣安</a:t>
            </a:r>
            <a:r>
              <a:rPr lang="en-US" altLang="zh-TW" dirty="0"/>
              <a:t>-</a:t>
            </a:r>
            <a:r>
              <a:rPr lang="zh-TW" altLang="en-US" dirty="0"/>
              <a:t>簡介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C6B3ED-A45C-BF70-FE65-E554404349DF}"/>
              </a:ext>
            </a:extLst>
          </p:cNvPr>
          <p:cNvSpPr txBox="1"/>
          <p:nvPr/>
        </p:nvSpPr>
        <p:spPr>
          <a:xfrm>
            <a:off x="6059488" y="970612"/>
            <a:ext cx="5184068" cy="5567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TW" altLang="en-US" sz="2400" b="0" i="0" dirty="0">
                <a:solidFill>
                  <a:srgbClr val="222222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幣安（</a:t>
            </a:r>
            <a:r>
              <a:rPr lang="en-US" altLang="zh-TW" sz="2400" b="0" i="0" dirty="0" err="1">
                <a:solidFill>
                  <a:srgbClr val="222222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Binance</a:t>
            </a:r>
            <a:r>
              <a:rPr lang="zh-TW" altLang="en-US" sz="2400" b="0" i="0" dirty="0">
                <a:solidFill>
                  <a:srgbClr val="222222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）是一間加密貨幣交易所，根據 </a:t>
            </a:r>
            <a:r>
              <a:rPr lang="en-US" altLang="zh-TW" sz="2400" b="0" i="0" dirty="0" err="1">
                <a:solidFill>
                  <a:srgbClr val="222222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CoinMarketCap</a:t>
            </a:r>
            <a:r>
              <a:rPr lang="en-US" altLang="zh-TW" sz="2400" b="0" i="0" dirty="0">
                <a:solidFill>
                  <a:srgbClr val="222222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 </a:t>
            </a:r>
            <a:r>
              <a:rPr lang="zh-TW" altLang="en-US" sz="2400" b="0" i="0" dirty="0">
                <a:solidFill>
                  <a:srgbClr val="222222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的統計，也是目前全世界最大的加密貨幣交易所。</a:t>
            </a:r>
          </a:p>
          <a:p>
            <a:pPr algn="l">
              <a:lnSpc>
                <a:spcPct val="150000"/>
              </a:lnSpc>
            </a:pPr>
            <a:r>
              <a:rPr lang="zh-TW" altLang="en-US" sz="2400" b="0" i="0" dirty="0">
                <a:solidFill>
                  <a:srgbClr val="222222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所謂的交易所，可以想像成像股票券商一樣，你只要把錢存入幣安，就可以在裡面交易各種加密貨幣，當然在幣安中，也有挖新幣、期貨、定存等等各式商品，想要踏入加密貨幣的世界，申請一個交易所帳號是必要的。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936CD79-86D8-41BE-2671-96EFA00AB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9" y="1278194"/>
            <a:ext cx="5488585" cy="308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80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9DD56-6F99-4696-D7B0-CC0290F0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946"/>
            <a:ext cx="10515600" cy="1325563"/>
          </a:xfrm>
        </p:spPr>
        <p:txBody>
          <a:bodyPr/>
          <a:lstStyle/>
          <a:p>
            <a:r>
              <a:rPr lang="en-US" altLang="zh-TW" dirty="0" err="1"/>
              <a:t>Binance</a:t>
            </a:r>
            <a:r>
              <a:rPr lang="zh-TW" altLang="en-US" dirty="0"/>
              <a:t>幣安</a:t>
            </a:r>
            <a:r>
              <a:rPr lang="en-US" altLang="zh-TW" dirty="0"/>
              <a:t>-</a:t>
            </a:r>
            <a:r>
              <a:rPr lang="zh-TW" altLang="en-US" dirty="0"/>
              <a:t>簡介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A818556-952D-8D84-6F8F-08AAC0F65CCE}"/>
              </a:ext>
            </a:extLst>
          </p:cNvPr>
          <p:cNvSpPr txBox="1">
            <a:spLocks/>
          </p:cNvSpPr>
          <p:nvPr/>
        </p:nvSpPr>
        <p:spPr>
          <a:xfrm>
            <a:off x="838200" y="1409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E59E20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  <a:cs typeface="+mj-cs"/>
              </a:defRPr>
            </a:lvl1pPr>
          </a:lstStyle>
          <a:p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8E73360-6E27-74F8-1388-A7EC8217E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31794"/>
            <a:ext cx="97536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A6AF946-9398-A260-A3B3-40A8B24FDF8E}"/>
              </a:ext>
            </a:extLst>
          </p:cNvPr>
          <p:cNvSpPr txBox="1"/>
          <p:nvPr/>
        </p:nvSpPr>
        <p:spPr>
          <a:xfrm>
            <a:off x="1219200" y="197628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在交易所排名榜單中，幣安的交易量排名第一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5821072-7B2A-880E-84F9-43E0EE54F24D}"/>
              </a:ext>
            </a:extLst>
          </p:cNvPr>
          <p:cNvSpPr/>
          <p:nvPr/>
        </p:nvSpPr>
        <p:spPr>
          <a:xfrm>
            <a:off x="1563329" y="2802194"/>
            <a:ext cx="973394" cy="4129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974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9DD56-6F99-4696-D7B0-CC0290F0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946"/>
            <a:ext cx="10515600" cy="1325563"/>
          </a:xfrm>
        </p:spPr>
        <p:txBody>
          <a:bodyPr/>
          <a:lstStyle/>
          <a:p>
            <a:r>
              <a:rPr lang="en-US" altLang="zh-TW" dirty="0" err="1"/>
              <a:t>Binance</a:t>
            </a:r>
            <a:r>
              <a:rPr lang="zh-TW" altLang="en-US" dirty="0"/>
              <a:t>幣安</a:t>
            </a:r>
            <a:r>
              <a:rPr lang="en-US" altLang="zh-TW" dirty="0"/>
              <a:t>-</a:t>
            </a:r>
            <a:r>
              <a:rPr lang="zh-TW" altLang="en-US" dirty="0"/>
              <a:t>簡介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A818556-952D-8D84-6F8F-08AAC0F65CCE}"/>
              </a:ext>
            </a:extLst>
          </p:cNvPr>
          <p:cNvSpPr txBox="1">
            <a:spLocks/>
          </p:cNvSpPr>
          <p:nvPr/>
        </p:nvSpPr>
        <p:spPr>
          <a:xfrm>
            <a:off x="838200" y="1409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E59E20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6AF946-9398-A260-A3B3-40A8B24FDF8E}"/>
              </a:ext>
            </a:extLst>
          </p:cNvPr>
          <p:cNvSpPr txBox="1"/>
          <p:nvPr/>
        </p:nvSpPr>
        <p:spPr>
          <a:xfrm>
            <a:off x="1219200" y="1976284"/>
            <a:ext cx="775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在其發行的平台幣：幣安幣</a:t>
            </a:r>
            <a:r>
              <a:rPr lang="en-US" altLang="zh-TW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(BNB)</a:t>
            </a:r>
            <a:r>
              <a:rPr lang="zh-TW" altLang="en-US" dirty="0"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，市值與比特幣、乙太幣，排名在前三名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58861D-C623-69B5-3606-BF11BF1BE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714" y="2576513"/>
            <a:ext cx="97536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85821072-7B2A-880E-84F9-43E0EE54F24D}"/>
              </a:ext>
            </a:extLst>
          </p:cNvPr>
          <p:cNvSpPr/>
          <p:nvPr/>
        </p:nvSpPr>
        <p:spPr>
          <a:xfrm>
            <a:off x="1639529" y="4121487"/>
            <a:ext cx="973394" cy="41295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895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9DD56-6F99-4696-D7B0-CC0290F0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946"/>
            <a:ext cx="10515600" cy="1325563"/>
          </a:xfrm>
        </p:spPr>
        <p:txBody>
          <a:bodyPr/>
          <a:lstStyle/>
          <a:p>
            <a:r>
              <a:rPr lang="zh-TW" altLang="en-US" dirty="0"/>
              <a:t>註冊</a:t>
            </a:r>
            <a:r>
              <a:rPr lang="en-US" altLang="zh-TW" dirty="0" err="1"/>
              <a:t>Binance</a:t>
            </a:r>
            <a:r>
              <a:rPr lang="zh-TW" altLang="en-US" dirty="0"/>
              <a:t>幣安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A818556-952D-8D84-6F8F-08AAC0F65CCE}"/>
              </a:ext>
            </a:extLst>
          </p:cNvPr>
          <p:cNvSpPr txBox="1">
            <a:spLocks/>
          </p:cNvSpPr>
          <p:nvPr/>
        </p:nvSpPr>
        <p:spPr>
          <a:xfrm>
            <a:off x="838200" y="1409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E59E20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  <a:cs typeface="+mj-cs"/>
              </a:defRPr>
            </a:lvl1pPr>
          </a:lstStyle>
          <a:p>
            <a:endParaRPr lang="zh-TW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1F2BC3-B425-14B7-A200-DB6FD2797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752" y="1314109"/>
            <a:ext cx="2624437" cy="545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2F7F988-D809-1839-428F-CABDC3070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270" y="1201697"/>
            <a:ext cx="2624436" cy="5570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AC8F1F2C-9EB6-75BB-5B3A-555BCE9E4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787" y="1360595"/>
            <a:ext cx="2624436" cy="54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9DD56-6F99-4696-D7B0-CC0290F0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946"/>
            <a:ext cx="10515600" cy="1325563"/>
          </a:xfrm>
        </p:spPr>
        <p:txBody>
          <a:bodyPr/>
          <a:lstStyle/>
          <a:p>
            <a:r>
              <a:rPr lang="zh-TW" altLang="en-US" dirty="0"/>
              <a:t>註冊</a:t>
            </a:r>
            <a:r>
              <a:rPr lang="en-US" altLang="zh-TW" dirty="0" err="1"/>
              <a:t>Binance</a:t>
            </a:r>
            <a:r>
              <a:rPr lang="zh-TW" altLang="en-US" dirty="0"/>
              <a:t>幣安</a:t>
            </a:r>
            <a:r>
              <a:rPr lang="en-US" altLang="zh-TW" dirty="0"/>
              <a:t>-KYC</a:t>
            </a:r>
            <a:r>
              <a:rPr lang="zh-TW" altLang="en-US" dirty="0"/>
              <a:t>的重要性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A818556-952D-8D84-6F8F-08AAC0F65CCE}"/>
              </a:ext>
            </a:extLst>
          </p:cNvPr>
          <p:cNvSpPr txBox="1">
            <a:spLocks/>
          </p:cNvSpPr>
          <p:nvPr/>
        </p:nvSpPr>
        <p:spPr>
          <a:xfrm>
            <a:off x="838200" y="1409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E59E20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  <a:cs typeface="+mj-cs"/>
              </a:defRPr>
            </a:lvl1pPr>
          </a:lstStyle>
          <a:p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29025D3-1470-15D8-A022-460008636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706" y="1181100"/>
            <a:ext cx="2621624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9327BE8-EF6B-94A4-834F-78B316E4FE88}"/>
              </a:ext>
            </a:extLst>
          </p:cNvPr>
          <p:cNvSpPr txBox="1"/>
          <p:nvPr/>
        </p:nvSpPr>
        <p:spPr>
          <a:xfrm>
            <a:off x="4994787" y="2094271"/>
            <a:ext cx="62139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zh-TW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KYC</a:t>
            </a:r>
            <a:r>
              <a:rPr lang="zh-TW" altLang="en-US" sz="2000" dirty="0">
                <a:solidFill>
                  <a:srgbClr val="3D3D3D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的意思是</a:t>
            </a:r>
            <a:r>
              <a:rPr lang="en-US" altLang="zh-TW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Know Your Customer</a:t>
            </a:r>
            <a:r>
              <a:rPr lang="zh-TW" altLang="en-US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，也就是所謂的實名認證。因為現在許多交易所開始受到各個國家的監管，為提供更好的服務、更好的環境給用戶，</a:t>
            </a:r>
            <a:r>
              <a:rPr lang="en-US" altLang="zh-TW" sz="2000" b="0" i="0" dirty="0" err="1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Binance</a:t>
            </a:r>
            <a:r>
              <a:rPr lang="zh-TW" altLang="en-US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現在必須用戶都得通過中級驗證，才能進行加密貨幣的存款、提款和交易。需要通過</a:t>
            </a:r>
            <a:r>
              <a:rPr lang="en-US" altLang="zh-TW" sz="2000" dirty="0">
                <a:solidFill>
                  <a:srgbClr val="3D3D3D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KYC</a:t>
            </a:r>
            <a:r>
              <a:rPr lang="zh-TW" altLang="en-US" sz="2000" dirty="0">
                <a:solidFill>
                  <a:srgbClr val="3D3D3D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才能使用全部功能。</a:t>
            </a:r>
            <a:endParaRPr lang="en-US" altLang="zh-TW" sz="2000" b="0" i="0" dirty="0">
              <a:solidFill>
                <a:srgbClr val="3D3D3D"/>
              </a:solidFill>
              <a:effectLst/>
              <a:latin typeface="Noto Sans TC Medium" panose="020B0600000000000000" pitchFamily="34" charset="-120"/>
              <a:ea typeface="Noto Sans TC Medium" panose="020B0600000000000000" pitchFamily="34" charset="-120"/>
            </a:endParaRPr>
          </a:p>
          <a:p>
            <a:pPr algn="l" fontAlgn="base"/>
            <a:endParaRPr lang="zh-TW" altLang="en-US" b="0" i="0" dirty="0">
              <a:solidFill>
                <a:srgbClr val="3D3D3D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19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9DD56-6F99-4696-D7B0-CC0290F0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946"/>
            <a:ext cx="10515600" cy="1325563"/>
          </a:xfrm>
        </p:spPr>
        <p:txBody>
          <a:bodyPr/>
          <a:lstStyle/>
          <a:p>
            <a:r>
              <a:rPr lang="en-US" altLang="zh-TW" dirty="0" err="1"/>
              <a:t>Binance</a:t>
            </a:r>
            <a:r>
              <a:rPr lang="zh-TW" altLang="en-US" dirty="0"/>
              <a:t>幣安</a:t>
            </a:r>
            <a:r>
              <a:rPr lang="en-US" altLang="zh-TW" dirty="0"/>
              <a:t>-</a:t>
            </a:r>
            <a:r>
              <a:rPr lang="zh-TW" altLang="en-US" dirty="0"/>
              <a:t>買幣安幣</a:t>
            </a:r>
            <a:r>
              <a:rPr lang="en-US" altLang="zh-TW" dirty="0"/>
              <a:t>(</a:t>
            </a:r>
            <a:r>
              <a:rPr lang="zh-TW" altLang="en-US" dirty="0"/>
              <a:t>信用卡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A818556-952D-8D84-6F8F-08AAC0F65CCE}"/>
              </a:ext>
            </a:extLst>
          </p:cNvPr>
          <p:cNvSpPr txBox="1">
            <a:spLocks/>
          </p:cNvSpPr>
          <p:nvPr/>
        </p:nvSpPr>
        <p:spPr>
          <a:xfrm>
            <a:off x="838200" y="1409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E59E20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  <a:cs typeface="+mj-cs"/>
              </a:defRPr>
            </a:lvl1pPr>
          </a:lstStyle>
          <a:p>
            <a:endParaRPr lang="zh-TW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EC9EC13-FB5C-D716-280C-911BC5641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894" y="1170039"/>
            <a:ext cx="3167063" cy="568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777EA5C4-E93F-955C-822E-ECDE5A30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1297858"/>
            <a:ext cx="3167063" cy="556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20AB778D-CB85-FBEE-FDBB-35B59FCE4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456" y="1297858"/>
            <a:ext cx="3816247" cy="568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61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9DD56-6F99-4696-D7B0-CC0290F0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946"/>
            <a:ext cx="10515600" cy="1325563"/>
          </a:xfrm>
        </p:spPr>
        <p:txBody>
          <a:bodyPr/>
          <a:lstStyle/>
          <a:p>
            <a:r>
              <a:rPr lang="en-US" altLang="zh-TW" dirty="0" err="1"/>
              <a:t>Binance</a:t>
            </a:r>
            <a:r>
              <a:rPr lang="zh-TW" altLang="en-US" dirty="0"/>
              <a:t>幣安</a:t>
            </a:r>
            <a:r>
              <a:rPr lang="en-US" altLang="zh-TW" dirty="0"/>
              <a:t>-</a:t>
            </a:r>
            <a:r>
              <a:rPr lang="zh-TW" altLang="en-US" dirty="0"/>
              <a:t>買幣安幣</a:t>
            </a:r>
            <a:r>
              <a:rPr lang="en-US" altLang="zh-TW" dirty="0"/>
              <a:t>(C2C)</a:t>
            </a:r>
            <a:endParaRPr lang="zh-TW" altLang="en-US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A818556-952D-8D84-6F8F-08AAC0F65CCE}"/>
              </a:ext>
            </a:extLst>
          </p:cNvPr>
          <p:cNvSpPr txBox="1">
            <a:spLocks/>
          </p:cNvSpPr>
          <p:nvPr/>
        </p:nvSpPr>
        <p:spPr>
          <a:xfrm>
            <a:off x="838200" y="1409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E59E20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  <a:cs typeface="+mj-cs"/>
              </a:defRPr>
            </a:lvl1pPr>
          </a:lstStyle>
          <a:p>
            <a:endParaRPr lang="zh-TW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0F25F19-D703-172F-A5E1-51A04CFE2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953" y="1120877"/>
            <a:ext cx="3167063" cy="573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D0094DCE-88C4-ADB4-A56E-A86D410CF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243" y="1120876"/>
            <a:ext cx="3167063" cy="573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73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F9DD56-6F99-4696-D7B0-CC0290F0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946"/>
            <a:ext cx="10515600" cy="1325563"/>
          </a:xfrm>
        </p:spPr>
        <p:txBody>
          <a:bodyPr/>
          <a:lstStyle/>
          <a:p>
            <a:r>
              <a:rPr lang="en-US" altLang="zh-TW" dirty="0" err="1"/>
              <a:t>Binance</a:t>
            </a:r>
            <a:r>
              <a:rPr lang="zh-TW" altLang="en-US" dirty="0"/>
              <a:t>幣安</a:t>
            </a:r>
            <a:r>
              <a:rPr lang="en-US" altLang="zh-TW" dirty="0"/>
              <a:t>-NFT</a:t>
            </a:r>
            <a:r>
              <a:rPr lang="zh-TW" altLang="en-US" dirty="0"/>
              <a:t>平台介紹</a:t>
            </a: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9A818556-952D-8D84-6F8F-08AAC0F65CCE}"/>
              </a:ext>
            </a:extLst>
          </p:cNvPr>
          <p:cNvSpPr txBox="1">
            <a:spLocks/>
          </p:cNvSpPr>
          <p:nvPr/>
        </p:nvSpPr>
        <p:spPr>
          <a:xfrm>
            <a:off x="838200" y="1409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E59E20"/>
                </a:solidFill>
                <a:latin typeface="Noto Sans TC Medium" panose="020B0600000000000000" pitchFamily="34" charset="-120"/>
                <a:ea typeface="Noto Sans TC Medium" panose="020B0600000000000000" pitchFamily="34" charset="-120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96C9EDB-4F4C-1792-674C-83D514D221CA}"/>
              </a:ext>
            </a:extLst>
          </p:cNvPr>
          <p:cNvSpPr txBox="1"/>
          <p:nvPr/>
        </p:nvSpPr>
        <p:spPr>
          <a:xfrm>
            <a:off x="2524125" y="1466509"/>
            <a:ext cx="7143750" cy="2808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zh-TW" altLang="en-US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幣安推出的</a:t>
            </a:r>
            <a:r>
              <a:rPr lang="en-US" altLang="zh-TW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NFT</a:t>
            </a:r>
            <a:r>
              <a:rPr lang="zh-TW" altLang="en-US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平台，如同傳統拍賣會一樣，聚集了許多買家、賣家以及</a:t>
            </a:r>
            <a:r>
              <a:rPr lang="en-US" altLang="zh-TW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NFT</a:t>
            </a:r>
            <a:r>
              <a:rPr lang="zh-TW" altLang="en-US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創作家。</a:t>
            </a:r>
          </a:p>
          <a:p>
            <a:pPr algn="l" fontAlgn="base">
              <a:lnSpc>
                <a:spcPct val="150000"/>
              </a:lnSpc>
            </a:pPr>
            <a:r>
              <a:rPr lang="zh-TW" altLang="en-US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買家可以在</a:t>
            </a:r>
            <a:r>
              <a:rPr lang="en-US" altLang="zh-TW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NFT</a:t>
            </a:r>
            <a:r>
              <a:rPr lang="zh-TW" altLang="en-US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平台上出價購買或是定價購買，賣家也可以設定要定價或是拍價出售商品。</a:t>
            </a:r>
          </a:p>
          <a:p>
            <a:pPr algn="l" fontAlgn="base">
              <a:lnSpc>
                <a:spcPct val="150000"/>
              </a:lnSpc>
            </a:pPr>
            <a:r>
              <a:rPr lang="zh-TW" altLang="en-US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目前幣安</a:t>
            </a:r>
            <a:r>
              <a:rPr lang="en-US" altLang="zh-TW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NFT</a:t>
            </a:r>
            <a:r>
              <a:rPr lang="zh-TW" altLang="en-US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上聚集了</a:t>
            </a:r>
            <a:r>
              <a:rPr lang="en-US" altLang="zh-TW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100</a:t>
            </a:r>
            <a:r>
              <a:rPr lang="zh-TW" altLang="en-US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位以上的創作者，包含歌手（炎亞綸、吳卓源）、藝術家</a:t>
            </a:r>
            <a:r>
              <a:rPr lang="en-US" altLang="zh-TW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……</a:t>
            </a:r>
            <a:r>
              <a:rPr lang="zh-TW" altLang="en-US" sz="2000" b="0" i="0" dirty="0">
                <a:solidFill>
                  <a:srgbClr val="3D3D3D"/>
                </a:solidFill>
                <a:effectLst/>
                <a:latin typeface="Noto Sans TC Medium" panose="020B0600000000000000" pitchFamily="34" charset="-120"/>
                <a:ea typeface="Noto Sans TC Medium" panose="020B0600000000000000" pitchFamily="34" charset="-120"/>
              </a:rPr>
              <a:t>等等</a:t>
            </a:r>
          </a:p>
        </p:txBody>
      </p:sp>
    </p:spTree>
    <p:extLst>
      <p:ext uri="{BB962C8B-B14F-4D97-AF65-F5344CB8AC3E}">
        <p14:creationId xmlns:p14="http://schemas.microsoft.com/office/powerpoint/2010/main" val="3379531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4241</TotalTime>
  <Words>399</Words>
  <Application>Microsoft Office PowerPoint</Application>
  <PresentationFormat>寬螢幕</PresentationFormat>
  <Paragraphs>24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Noto Sans TC Medium</vt:lpstr>
      <vt:lpstr>Arial</vt:lpstr>
      <vt:lpstr>Calibri</vt:lpstr>
      <vt:lpstr>Calibri Light</vt:lpstr>
      <vt:lpstr>Ink Free</vt:lpstr>
      <vt:lpstr>Open Sans</vt:lpstr>
      <vt:lpstr>Office 佈景主題</vt:lpstr>
      <vt:lpstr>PowerPoint 簡報</vt:lpstr>
      <vt:lpstr>Binance幣安-簡介</vt:lpstr>
      <vt:lpstr>Binance幣安-簡介</vt:lpstr>
      <vt:lpstr>Binance幣安-簡介</vt:lpstr>
      <vt:lpstr>註冊Binance幣安</vt:lpstr>
      <vt:lpstr>註冊Binance幣安-KYC的重要性</vt:lpstr>
      <vt:lpstr>Binance幣安-買幣安幣(信用卡)</vt:lpstr>
      <vt:lpstr>Binance幣安-買幣安幣(C2C)</vt:lpstr>
      <vt:lpstr>Binance幣安-NFT平台介紹</vt:lpstr>
      <vt:lpstr>Binance幣安-NFT盲盒</vt:lpstr>
      <vt:lpstr>Binance幣安-拍賣會</vt:lpstr>
      <vt:lpstr>Binance幣安-拍賣會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張越嘉</dc:creator>
  <cp:lastModifiedBy>張越嘉</cp:lastModifiedBy>
  <cp:revision>51</cp:revision>
  <dcterms:created xsi:type="dcterms:W3CDTF">2021-11-28T14:55:39Z</dcterms:created>
  <dcterms:modified xsi:type="dcterms:W3CDTF">2022-05-19T14:00:59Z</dcterms:modified>
</cp:coreProperties>
</file>