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8" r:id="rId2"/>
    <p:sldId id="306" r:id="rId3"/>
    <p:sldId id="305" r:id="rId4"/>
    <p:sldId id="289" r:id="rId5"/>
    <p:sldId id="284" r:id="rId6"/>
    <p:sldId id="285" r:id="rId7"/>
    <p:sldId id="286" r:id="rId8"/>
    <p:sldId id="287" r:id="rId9"/>
    <p:sldId id="307" r:id="rId10"/>
    <p:sldId id="304" r:id="rId11"/>
    <p:sldId id="283" r:id="rId12"/>
    <p:sldId id="297" r:id="rId13"/>
    <p:sldId id="298" r:id="rId14"/>
    <p:sldId id="299" r:id="rId15"/>
    <p:sldId id="313" r:id="rId16"/>
    <p:sldId id="281" r:id="rId17"/>
    <p:sldId id="308" r:id="rId18"/>
    <p:sldId id="309" r:id="rId19"/>
    <p:sldId id="288" r:id="rId20"/>
    <p:sldId id="310" r:id="rId21"/>
    <p:sldId id="311" r:id="rId22"/>
    <p:sldId id="312" r:id="rId23"/>
    <p:sldId id="295" r:id="rId24"/>
    <p:sldId id="300" r:id="rId25"/>
    <p:sldId id="301" r:id="rId26"/>
    <p:sldId id="302" r:id="rId27"/>
    <p:sldId id="303" r:id="rId28"/>
    <p:sldId id="271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189B8-3209-4BC3-B042-84DB38C85A5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F42E5-84F8-4695-9D03-6665D6946E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801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046505-C3E8-4673-B5FB-C16B24933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209396-AE84-46E1-B4E2-4104D5A12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71F7E7-D15E-4ECA-B6A4-F314E5D5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D50E-F3DE-4DCB-8124-CBF8E7548D31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6F3A1A-E329-4BA4-98A6-60A31B3D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ECB206-4862-456F-BB15-6C080E97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B182-D9D5-4F6B-9EC9-AB0AC9491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02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EC2F1F-A0D5-4770-B963-CB5D81AA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3909281-10D3-49AA-A3A8-D463E027B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45FA8B-8C93-4880-92C6-E519237A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D50E-F3DE-4DCB-8124-CBF8E7548D31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9C65E1-1242-4A34-AAFD-B308E38B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F7D7C6-E82A-4D6F-AF11-A8F3D314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B182-D9D5-4F6B-9EC9-AB0AC9491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4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B224775-681D-4A43-9CAE-BA0CFD3BA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EAC3A50-E9DD-4E8C-97EA-2C63A051F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E8E906-CB15-44BD-8A81-87E159A1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D50E-F3DE-4DCB-8124-CBF8E7548D31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849065-3EC6-4443-A3A6-EB361AC6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D7BB35-49CB-476F-B3DC-373530EE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B182-D9D5-4F6B-9EC9-AB0AC9491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387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rgbClr val="F7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64932E7-9D36-488C-8278-C0786B5B6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471"/>
            <a:ext cx="10515600" cy="1325563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E59E20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E2AA6E56-5D83-4AFA-833E-CD0B8957F984}"/>
              </a:ext>
            </a:extLst>
          </p:cNvPr>
          <p:cNvCxnSpPr/>
          <p:nvPr userDrawn="1"/>
        </p:nvCxnSpPr>
        <p:spPr>
          <a:xfrm>
            <a:off x="1076960" y="1083390"/>
            <a:ext cx="10038080" cy="0"/>
          </a:xfrm>
          <a:prstGeom prst="line">
            <a:avLst/>
          </a:prstGeom>
          <a:ln w="28575">
            <a:solidFill>
              <a:srgbClr val="E59E2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61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DCCD5-784E-40AD-B083-8C8B8938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A30CEF-EDA5-48DE-B8E5-883B82D46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F87CB0-415D-4187-8337-D6FFEBDF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D50E-F3DE-4DCB-8124-CBF8E7548D31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046EFE-EF3E-4478-8C10-A2F2645B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F9BA48-79A5-4129-BD0C-50CBD885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B182-D9D5-4F6B-9EC9-AB0AC9491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57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51B21C-33C5-4F96-A773-4FA99A916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0E87CA-B238-4C64-BE38-37C047F41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634A6F-572F-4986-B658-E31236B49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D50E-F3DE-4DCB-8124-CBF8E7548D31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D9D18F-83B4-4B4E-942A-4C98BCD7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E3A4DB-FE31-4D23-8E02-BD3D8FC3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B182-D9D5-4F6B-9EC9-AB0AC9491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8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8D1DE1-C45E-43D4-B8EE-538AB907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62A7C2-6369-431D-A012-87ABB3463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13DB3C-73FF-4FB4-9489-EBE1735D3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E27CE5-208E-465E-AC78-111EBE8E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D50E-F3DE-4DCB-8124-CBF8E7548D31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1D65C3-B6F4-4DB0-8D25-D7488238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F4E4A6-23AF-4C26-9B99-7D017FFA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B182-D9D5-4F6B-9EC9-AB0AC9491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83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7377B-0C5D-478F-B22D-80213693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C3355A-10B8-4913-9716-8B6917E0A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9BF00D-5EFF-4D04-AC66-0CA93AEC5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B60C2AF-A924-43B7-8017-790107C1D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F7A74A6-4E97-45F1-B5DD-A545A69A0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D105601-759E-4AFE-A827-F9B851525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D50E-F3DE-4DCB-8124-CBF8E7548D31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432C66A-B26D-4AA2-886B-2ED8DBC2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8981ADF-ED43-4F00-A37B-7229E868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B182-D9D5-4F6B-9EC9-AB0AC9491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13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2A4511-0A65-44E3-BA7A-507BE2BE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33C02FB-93C0-4182-B59F-9BA872A2D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D50E-F3DE-4DCB-8124-CBF8E7548D31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95B8DD3-AC22-4845-B7A6-D03A57839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B3E31E-30EC-4DA7-8025-158AAC4E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B182-D9D5-4F6B-9EC9-AB0AC9491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44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344426-2B18-42B0-A164-7186FCFF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D50E-F3DE-4DCB-8124-CBF8E7548D31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B53692C-E800-4620-8AE3-0FF4047A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5C6111-7647-40E0-A5D9-B52CB4D9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B182-D9D5-4F6B-9EC9-AB0AC9491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19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8A40E4-C541-41C7-90C1-0301BDB4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6B5384-93A5-4035-A7A5-51A9AA9A7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7A328E-2CF8-4675-A950-31E88925D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98F47C-059A-4079-9DAB-75E83D93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D50E-F3DE-4DCB-8124-CBF8E7548D31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41CF88-4981-4F77-B978-F63165DD7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D45291-3A24-481E-A222-1F7942A6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B182-D9D5-4F6B-9EC9-AB0AC9491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90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AFC4F-56EE-4CE8-BF91-F5B489558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F681BA2-8CBE-43D9-8059-EB3419331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685CB1B-5FB0-472F-A5B6-0A115AF4C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D29A8D-10F7-41A0-929E-5404A786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D50E-F3DE-4DCB-8124-CBF8E7548D31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F99B7C-9048-47C6-9E4B-0C8B1575E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A9F23E-A38B-46B6-B7D4-8C593B1F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B182-D9D5-4F6B-9EC9-AB0AC9491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5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4A12994-8CDD-4395-B95D-7214F20B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5ABAA7-9DED-40EB-BEC9-65C3D8C78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19B676-6C43-4790-BFBC-DE6BAF328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4D50E-F3DE-4DCB-8124-CBF8E7548D31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12AFDD-CE1B-401B-92F7-FF5E8D794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9E4240-D8C2-43EA-B7D7-A9C1673A0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B182-D9D5-4F6B-9EC9-AB0AC9491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21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ea.io/collection/yiwu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mask.io/download.html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98CC07-1A28-4CFD-90F6-FA6A5744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Five Ways To Attract More Customers And Retain Them | Caph IQ">
            <a:extLst>
              <a:ext uri="{FF2B5EF4-FFF2-40B4-BE49-F238E27FC236}">
                <a16:creationId xmlns:a16="http://schemas.microsoft.com/office/drawing/2014/main" id="{2AA4DE4B-3253-4E6A-9DDF-B60B9C9A1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7361" y="0"/>
            <a:ext cx="13138821" cy="685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CA42443-BBF8-4649-AEE5-F7CA077A8F12}"/>
              </a:ext>
            </a:extLst>
          </p:cNvPr>
          <p:cNvSpPr/>
          <p:nvPr/>
        </p:nvSpPr>
        <p:spPr>
          <a:xfrm>
            <a:off x="-467361" y="0"/>
            <a:ext cx="13248641" cy="6858000"/>
          </a:xfrm>
          <a:prstGeom prst="rect">
            <a:avLst/>
          </a:prstGeom>
          <a:solidFill>
            <a:srgbClr val="D0D8DD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D0D8DD"/>
              </a:solidFill>
            </a:endParaRPr>
          </a:p>
        </p:txBody>
      </p:sp>
      <p:sp>
        <p:nvSpPr>
          <p:cNvPr id="4" name="平行四邊形 3">
            <a:extLst>
              <a:ext uri="{FF2B5EF4-FFF2-40B4-BE49-F238E27FC236}">
                <a16:creationId xmlns:a16="http://schemas.microsoft.com/office/drawing/2014/main" id="{CA9E12C3-0730-4994-9186-F5EBBE2F997E}"/>
              </a:ext>
            </a:extLst>
          </p:cNvPr>
          <p:cNvSpPr/>
          <p:nvPr/>
        </p:nvSpPr>
        <p:spPr>
          <a:xfrm>
            <a:off x="-2183436" y="-6310"/>
            <a:ext cx="11551920" cy="6858000"/>
          </a:xfrm>
          <a:prstGeom prst="parallelogram">
            <a:avLst/>
          </a:prstGeom>
          <a:solidFill>
            <a:srgbClr val="F7F5F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8447FA0-A879-4602-A952-4761AA80A30E}"/>
              </a:ext>
            </a:extLst>
          </p:cNvPr>
          <p:cNvSpPr txBox="1"/>
          <p:nvPr/>
        </p:nvSpPr>
        <p:spPr>
          <a:xfrm>
            <a:off x="1129045" y="2392936"/>
            <a:ext cx="4926957" cy="1703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666869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08156220</a:t>
            </a:r>
            <a:r>
              <a:rPr lang="zh-TW" altLang="en-US" dirty="0">
                <a:solidFill>
                  <a:srgbClr val="666869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孫濰</a:t>
            </a:r>
            <a:endParaRPr lang="en-US" altLang="zh-TW" dirty="0">
              <a:solidFill>
                <a:srgbClr val="666869"/>
              </a:solidFill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666869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08156223</a:t>
            </a:r>
            <a:r>
              <a:rPr lang="zh-TW" altLang="en-US" dirty="0">
                <a:solidFill>
                  <a:srgbClr val="666869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張越嘉</a:t>
            </a:r>
            <a:endParaRPr lang="en-US" altLang="zh-TW" dirty="0">
              <a:solidFill>
                <a:srgbClr val="666869"/>
              </a:solidFill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666869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08156231</a:t>
            </a:r>
            <a:r>
              <a:rPr lang="zh-TW" altLang="en-US" dirty="0">
                <a:solidFill>
                  <a:srgbClr val="666869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陳宣築</a:t>
            </a:r>
            <a:endParaRPr lang="en-US" altLang="zh-TW" dirty="0">
              <a:solidFill>
                <a:srgbClr val="666869"/>
              </a:solidFill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666869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08156243</a:t>
            </a:r>
            <a:r>
              <a:rPr lang="zh-TW" altLang="en-US" dirty="0">
                <a:solidFill>
                  <a:srgbClr val="666869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蕭伯彥</a:t>
            </a:r>
            <a:endParaRPr lang="en-US" altLang="zh-TW" dirty="0">
              <a:solidFill>
                <a:srgbClr val="666869"/>
              </a:solidFill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0C81E4B-967A-4DE0-9669-62E8536BF642}"/>
              </a:ext>
            </a:extLst>
          </p:cNvPr>
          <p:cNvSpPr txBox="1"/>
          <p:nvPr/>
        </p:nvSpPr>
        <p:spPr>
          <a:xfrm>
            <a:off x="1129045" y="1593423"/>
            <a:ext cx="4781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E59E20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NFT</a:t>
            </a:r>
            <a:r>
              <a:rPr lang="zh-TW" altLang="en-US" sz="4000" dirty="0">
                <a:solidFill>
                  <a:srgbClr val="E59E20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作品製作</a:t>
            </a:r>
          </a:p>
        </p:txBody>
      </p:sp>
    </p:spTree>
    <p:extLst>
      <p:ext uri="{BB962C8B-B14F-4D97-AF65-F5344CB8AC3E}">
        <p14:creationId xmlns:p14="http://schemas.microsoft.com/office/powerpoint/2010/main" val="826103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A050CAA3-4597-4D14-B098-2BCD95FC7E41}"/>
              </a:ext>
            </a:extLst>
          </p:cNvPr>
          <p:cNvGrpSpPr/>
          <p:nvPr/>
        </p:nvGrpSpPr>
        <p:grpSpPr>
          <a:xfrm>
            <a:off x="0" y="2721077"/>
            <a:ext cx="12329651" cy="1415845"/>
            <a:chOff x="1123349" y="1513175"/>
            <a:chExt cx="4100814" cy="59425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940F373-C6E4-4F54-9EC5-0A8D1E9B98E5}"/>
                </a:ext>
              </a:extLst>
            </p:cNvPr>
            <p:cNvSpPr/>
            <p:nvPr/>
          </p:nvSpPr>
          <p:spPr>
            <a:xfrm>
              <a:off x="1123349" y="1513175"/>
              <a:ext cx="4100814" cy="5942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DB6F2FE-3CDA-4C26-8CD8-F6D53D99BAA9}"/>
                </a:ext>
              </a:extLst>
            </p:cNvPr>
            <p:cNvSpPr txBox="1"/>
            <p:nvPr/>
          </p:nvSpPr>
          <p:spPr>
            <a:xfrm>
              <a:off x="1177381" y="1599394"/>
              <a:ext cx="3946968" cy="38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5400" dirty="0">
                  <a:solidFill>
                    <a:srgbClr val="F7F5F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NFT</a:t>
              </a:r>
              <a:r>
                <a:rPr lang="zh-TW" altLang="en-US" sz="5400" dirty="0">
                  <a:solidFill>
                    <a:srgbClr val="F7F5F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作品上架出售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9525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E0DC5-6EED-4595-8DB9-9461755E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</a:t>
            </a:r>
            <a:r>
              <a:rPr lang="en-US" altLang="zh-TW" dirty="0"/>
              <a:t>Sell</a:t>
            </a:r>
            <a:endParaRPr lang="zh-TW" altLang="en-US" dirty="0"/>
          </a:p>
        </p:txBody>
      </p:sp>
      <p:pic>
        <p:nvPicPr>
          <p:cNvPr id="1026" name="Picture 2" descr="NFT作品">
            <a:extLst>
              <a:ext uri="{FF2B5EF4-FFF2-40B4-BE49-F238E27FC236}">
                <a16:creationId xmlns:a16="http://schemas.microsoft.com/office/drawing/2014/main" id="{D562EFC3-899F-CD26-B6CE-F60046AE3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2" y="1717666"/>
            <a:ext cx="8101781" cy="398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9758A191-5C65-E886-04E7-3B66CDB23B04}"/>
              </a:ext>
            </a:extLst>
          </p:cNvPr>
          <p:cNvSpPr/>
          <p:nvPr/>
        </p:nvSpPr>
        <p:spPr>
          <a:xfrm flipV="1">
            <a:off x="8412781" y="1888435"/>
            <a:ext cx="850490" cy="596347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980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E0DC5-6EED-4595-8DB9-9461755E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決定價格及出售期限</a:t>
            </a:r>
          </a:p>
        </p:txBody>
      </p:sp>
      <p:pic>
        <p:nvPicPr>
          <p:cNvPr id="2050" name="Picture 2" descr="NFT作品">
            <a:extLst>
              <a:ext uri="{FF2B5EF4-FFF2-40B4-BE49-F238E27FC236}">
                <a16:creationId xmlns:a16="http://schemas.microsoft.com/office/drawing/2014/main" id="{98CCF34A-DA1E-BB8F-745C-F0A773856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968" y="1594021"/>
            <a:ext cx="8001594" cy="467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F164FBC3-80B0-6214-CC4B-5ADD84C2E8A6}"/>
              </a:ext>
            </a:extLst>
          </p:cNvPr>
          <p:cNvSpPr/>
          <p:nvPr/>
        </p:nvSpPr>
        <p:spPr>
          <a:xfrm>
            <a:off x="2371436" y="5605774"/>
            <a:ext cx="1199535" cy="648929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95295F9-F1F4-AB88-419E-44AE12406FFE}"/>
              </a:ext>
            </a:extLst>
          </p:cNvPr>
          <p:cNvSpPr/>
          <p:nvPr/>
        </p:nvSpPr>
        <p:spPr>
          <a:xfrm>
            <a:off x="2281984" y="4164600"/>
            <a:ext cx="1199535" cy="648929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13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E0DC5-6EED-4595-8DB9-9461755E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按下</a:t>
            </a:r>
            <a:r>
              <a:rPr lang="en-US" altLang="zh-TW" dirty="0"/>
              <a:t>complete listing</a:t>
            </a:r>
            <a:r>
              <a:rPr lang="zh-TW" altLang="en-US" dirty="0"/>
              <a:t>後簽名</a:t>
            </a:r>
          </a:p>
        </p:txBody>
      </p:sp>
      <p:pic>
        <p:nvPicPr>
          <p:cNvPr id="3074" name="Picture 2" descr="NFT作品">
            <a:extLst>
              <a:ext uri="{FF2B5EF4-FFF2-40B4-BE49-F238E27FC236}">
                <a16:creationId xmlns:a16="http://schemas.microsoft.com/office/drawing/2014/main" id="{2D46C40E-D337-2036-14CC-60F09066B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706" y="1653037"/>
            <a:ext cx="5970587" cy="476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977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E0DC5-6EED-4595-8DB9-9461755E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簽署完成即可上架銷售</a:t>
            </a:r>
          </a:p>
        </p:txBody>
      </p:sp>
      <p:pic>
        <p:nvPicPr>
          <p:cNvPr id="4098" name="Picture 2" descr="NFT作品">
            <a:extLst>
              <a:ext uri="{FF2B5EF4-FFF2-40B4-BE49-F238E27FC236}">
                <a16:creationId xmlns:a16="http://schemas.microsoft.com/office/drawing/2014/main" id="{B69232B8-AB28-2997-22D6-91387F183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055" y="1808480"/>
            <a:ext cx="7374704" cy="400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96343AF-9B12-5748-DD4D-9BB1323A247D}"/>
              </a:ext>
            </a:extLst>
          </p:cNvPr>
          <p:cNvSpPr txBox="1"/>
          <p:nvPr/>
        </p:nvSpPr>
        <p:spPr>
          <a:xfrm>
            <a:off x="4321036" y="1439148"/>
            <a:ext cx="3729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https://opensea.io/collection/yiwu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0818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A050CAA3-4597-4D14-B098-2BCD95FC7E41}"/>
              </a:ext>
            </a:extLst>
          </p:cNvPr>
          <p:cNvGrpSpPr/>
          <p:nvPr/>
        </p:nvGrpSpPr>
        <p:grpSpPr>
          <a:xfrm>
            <a:off x="0" y="2721077"/>
            <a:ext cx="12329651" cy="1415845"/>
            <a:chOff x="1123349" y="1513175"/>
            <a:chExt cx="4100814" cy="59425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940F373-C6E4-4F54-9EC5-0A8D1E9B98E5}"/>
                </a:ext>
              </a:extLst>
            </p:cNvPr>
            <p:cNvSpPr/>
            <p:nvPr/>
          </p:nvSpPr>
          <p:spPr>
            <a:xfrm>
              <a:off x="1123349" y="1513175"/>
              <a:ext cx="4100814" cy="5942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DB6F2FE-3CDA-4C26-8CD8-F6D53D99BAA9}"/>
                </a:ext>
              </a:extLst>
            </p:cNvPr>
            <p:cNvSpPr txBox="1"/>
            <p:nvPr/>
          </p:nvSpPr>
          <p:spPr>
            <a:xfrm>
              <a:off x="1177381" y="1599394"/>
              <a:ext cx="3946968" cy="38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5400" dirty="0">
                  <a:solidFill>
                    <a:srgbClr val="F7F5F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Max</a:t>
              </a:r>
              <a:r>
                <a:rPr lang="zh-TW" altLang="en-US" sz="5400" dirty="0">
                  <a:solidFill>
                    <a:srgbClr val="F7F5F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交易所操作步驟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1750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E0DC5-6EED-4595-8DB9-9461755E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1</a:t>
            </a:r>
            <a:r>
              <a:rPr lang="zh-TW" altLang="en-US" dirty="0"/>
              <a:t>：建立帳號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D9B024B-0EF7-E902-B0D8-0AD62B4FD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664" y="2003108"/>
            <a:ext cx="3539648" cy="472874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71988A4-62F7-046C-3615-B884571C7B23}"/>
              </a:ext>
            </a:extLst>
          </p:cNvPr>
          <p:cNvSpPr txBox="1"/>
          <p:nvPr/>
        </p:nvSpPr>
        <p:spPr>
          <a:xfrm>
            <a:off x="1342232" y="1290935"/>
            <a:ext cx="94273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輸入</a:t>
            </a:r>
            <a:r>
              <a:rPr lang="en-US" altLang="zh-TW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email</a:t>
            </a:r>
            <a:r>
              <a:rPr lang="zh-TW" altLang="en-US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，並設定密碼</a:t>
            </a:r>
            <a:r>
              <a:rPr lang="en-US" altLang="zh-TW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(</a:t>
            </a:r>
            <a:r>
              <a:rPr lang="zh-TW" altLang="en-US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密碼至少</a:t>
            </a:r>
            <a:r>
              <a:rPr lang="en-US" altLang="zh-TW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8</a:t>
            </a:r>
            <a:r>
              <a:rPr lang="zh-TW" altLang="en-US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碼，須有數字及英文字母，英文字母須有大小寫</a:t>
            </a:r>
            <a:r>
              <a:rPr lang="en-US" altLang="zh-TW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)</a:t>
            </a:r>
            <a:r>
              <a:rPr lang="zh-TW" altLang="en-US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，填寫完於下方打勾，就可以註冊帳號了。</a:t>
            </a:r>
            <a:endParaRPr lang="en-US" altLang="zh-TW" sz="2000" dirty="0">
              <a:solidFill>
                <a:srgbClr val="333333"/>
              </a:solidFill>
              <a:ea typeface="Noto Sans TC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3848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E0DC5-6EED-4595-8DB9-9461755E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2</a:t>
            </a:r>
            <a:r>
              <a:rPr lang="zh-TW" altLang="en-US" dirty="0"/>
              <a:t>：啟用帳號</a:t>
            </a:r>
            <a:r>
              <a:rPr lang="en-US" altLang="zh-TW" dirty="0"/>
              <a:t>E-Mail</a:t>
            </a:r>
            <a:r>
              <a:rPr lang="zh-TW" altLang="en-US" dirty="0"/>
              <a:t>驗證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71988A4-62F7-046C-3615-B884571C7B23}"/>
              </a:ext>
            </a:extLst>
          </p:cNvPr>
          <p:cNvSpPr txBox="1"/>
          <p:nvPr/>
        </p:nvSpPr>
        <p:spPr>
          <a:xfrm>
            <a:off x="356712" y="2062480"/>
            <a:ext cx="52719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註冊完畢後，會看到這個訊息，提示要去註冊信箱收驗證信。</a:t>
            </a:r>
            <a:endParaRPr lang="en-US" altLang="zh-TW" sz="2000" dirty="0">
              <a:solidFill>
                <a:srgbClr val="333333"/>
              </a:solidFill>
              <a:ea typeface="Noto Sans TC Medium" panose="020B0600000000000000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982B6D1-03BC-EBF0-99CE-4A2A82E6E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" y="3280350"/>
            <a:ext cx="5125812" cy="191141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C97D5D5-4F39-34F6-72D0-4CBC79E025F3}"/>
              </a:ext>
            </a:extLst>
          </p:cNvPr>
          <p:cNvSpPr txBox="1"/>
          <p:nvPr/>
        </p:nvSpPr>
        <p:spPr>
          <a:xfrm>
            <a:off x="6605112" y="2072640"/>
            <a:ext cx="48452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到 </a:t>
            </a:r>
            <a:r>
              <a:rPr lang="en-US" altLang="zh-TW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email </a:t>
            </a:r>
            <a:r>
              <a:rPr lang="zh-TW" altLang="en-US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信箱收信 </a:t>
            </a:r>
            <a:r>
              <a:rPr lang="en-US" altLang="zh-TW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(</a:t>
            </a:r>
            <a:r>
              <a:rPr lang="zh-TW" altLang="en-US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信件標題 </a:t>
            </a:r>
            <a:r>
              <a:rPr lang="en-US" altLang="zh-TW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: [MAX </a:t>
            </a:r>
            <a:r>
              <a:rPr lang="zh-TW" altLang="en-US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交易所</a:t>
            </a:r>
            <a:r>
              <a:rPr lang="en-US" altLang="zh-TW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] </a:t>
            </a:r>
            <a:r>
              <a:rPr lang="zh-TW" altLang="en-US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帳號啟用</a:t>
            </a:r>
            <a:r>
              <a:rPr lang="en-US" altLang="zh-TW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)</a:t>
            </a:r>
            <a:r>
              <a:rPr lang="zh-TW" altLang="en-US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，點擊信裡的連結。</a:t>
            </a:r>
            <a:endParaRPr lang="en-US" altLang="zh-TW" sz="2000" dirty="0">
              <a:solidFill>
                <a:srgbClr val="333333"/>
              </a:solidFill>
              <a:ea typeface="Noto Sans TC Medium" panose="020B0600000000000000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54A215-3545-B325-1C07-74D39541A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00" y="3243416"/>
            <a:ext cx="5019056" cy="2049943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B9DDA070-F22C-3275-488E-4C33028CE476}"/>
              </a:ext>
            </a:extLst>
          </p:cNvPr>
          <p:cNvSpPr/>
          <p:nvPr/>
        </p:nvSpPr>
        <p:spPr>
          <a:xfrm>
            <a:off x="5531168" y="3688080"/>
            <a:ext cx="1056640" cy="69088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090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E0DC5-6EED-4595-8DB9-9461755E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3</a:t>
            </a:r>
            <a:r>
              <a:rPr lang="zh-TW" altLang="en-US" dirty="0"/>
              <a:t>：</a:t>
            </a:r>
            <a:r>
              <a:rPr lang="en-US" altLang="zh-TW" dirty="0"/>
              <a:t>Lv1 </a:t>
            </a:r>
            <a:r>
              <a:rPr lang="zh-TW" altLang="en-US" dirty="0"/>
              <a:t>的帳號驗證設定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71988A4-62F7-046C-3615-B884571C7B23}"/>
              </a:ext>
            </a:extLst>
          </p:cNvPr>
          <p:cNvSpPr txBox="1"/>
          <p:nvPr/>
        </p:nvSpPr>
        <p:spPr>
          <a:xfrm>
            <a:off x="1350884" y="1260455"/>
            <a:ext cx="94288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啟用帳號完成後，再來就是 </a:t>
            </a:r>
            <a:r>
              <a:rPr lang="en-US" altLang="zh-TW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Lv1 </a:t>
            </a:r>
            <a:r>
              <a:rPr lang="zh-TW" altLang="en-US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的帳號驗證設定。</a:t>
            </a:r>
            <a:r>
              <a:rPr lang="en-US" altLang="zh-TW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(</a:t>
            </a:r>
            <a:r>
              <a:rPr lang="zh-TW" altLang="en-US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手機號碼、基本資料驗證、台灣國籍或是 </a:t>
            </a:r>
            <a:r>
              <a:rPr lang="en-US" altLang="zh-TW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ARC </a:t>
            </a:r>
            <a:r>
              <a:rPr lang="zh-TW" altLang="en-US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身分驗證</a:t>
            </a:r>
            <a:r>
              <a:rPr lang="en-US" altLang="zh-TW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)</a:t>
            </a:r>
            <a:r>
              <a:rPr lang="zh-TW" altLang="en-US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。</a:t>
            </a:r>
            <a:endParaRPr lang="en-US" altLang="zh-TW" sz="2000" dirty="0">
              <a:solidFill>
                <a:srgbClr val="333333"/>
              </a:solidFill>
              <a:ea typeface="Noto Sans TC Medium" panose="020B0600000000000000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B5B7B00-E774-5A87-17F8-B8E8452E3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984" y="2113874"/>
            <a:ext cx="7553007" cy="457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03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E0DC5-6EED-4595-8DB9-9461755E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4</a:t>
            </a:r>
            <a:r>
              <a:rPr lang="zh-TW" altLang="en-US" dirty="0"/>
              <a:t>：手機號碼設定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71988A4-62F7-046C-3615-B884571C7B23}"/>
              </a:ext>
            </a:extLst>
          </p:cNvPr>
          <p:cNvSpPr txBox="1"/>
          <p:nvPr/>
        </p:nvSpPr>
        <p:spPr>
          <a:xfrm>
            <a:off x="1393032" y="1240135"/>
            <a:ext cx="93359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輸入手機號碼後，點擊「獲取驗證碼」，手機會收到一封簡訊驗証碼。將簡訊驗證碼填入，然後點擊「綁定手機號碼」。</a:t>
            </a:r>
            <a:endParaRPr lang="en-US" altLang="zh-TW" sz="2000" dirty="0">
              <a:solidFill>
                <a:srgbClr val="333333"/>
              </a:solidFill>
              <a:ea typeface="Noto Sans TC Medium" panose="020B0600000000000000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7544A9F-4F24-B349-8F2D-4AE51D8B2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038" y="2038985"/>
            <a:ext cx="72009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6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A050CAA3-4597-4D14-B098-2BCD95FC7E41}"/>
              </a:ext>
            </a:extLst>
          </p:cNvPr>
          <p:cNvGrpSpPr/>
          <p:nvPr/>
        </p:nvGrpSpPr>
        <p:grpSpPr>
          <a:xfrm>
            <a:off x="0" y="2721077"/>
            <a:ext cx="12329651" cy="1415845"/>
            <a:chOff x="1123349" y="1513175"/>
            <a:chExt cx="4100814" cy="59425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940F373-C6E4-4F54-9EC5-0A8D1E9B98E5}"/>
                </a:ext>
              </a:extLst>
            </p:cNvPr>
            <p:cNvSpPr/>
            <p:nvPr/>
          </p:nvSpPr>
          <p:spPr>
            <a:xfrm>
              <a:off x="1123349" y="1513175"/>
              <a:ext cx="4100814" cy="5942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DB6F2FE-3CDA-4C26-8CD8-F6D53D99BAA9}"/>
                </a:ext>
              </a:extLst>
            </p:cNvPr>
            <p:cNvSpPr txBox="1"/>
            <p:nvPr/>
          </p:nvSpPr>
          <p:spPr>
            <a:xfrm>
              <a:off x="1177381" y="1599394"/>
              <a:ext cx="3946968" cy="38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5400" dirty="0">
                  <a:solidFill>
                    <a:srgbClr val="F7F5F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NFT</a:t>
              </a:r>
              <a:r>
                <a:rPr lang="zh-TW" altLang="en-US" sz="5400" dirty="0">
                  <a:solidFill>
                    <a:srgbClr val="F7F5F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製作步驟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107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E0DC5-6EED-4595-8DB9-9461755E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5</a:t>
            </a:r>
            <a:r>
              <a:rPr lang="zh-TW" altLang="en-US" dirty="0"/>
              <a:t>：基本資料驗證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71988A4-62F7-046C-3615-B884571C7B23}"/>
              </a:ext>
            </a:extLst>
          </p:cNvPr>
          <p:cNvSpPr txBox="1"/>
          <p:nvPr/>
        </p:nvSpPr>
        <p:spPr>
          <a:xfrm>
            <a:off x="2337912" y="1290320"/>
            <a:ext cx="7446168" cy="410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回到帳號設定頁面，點擊基本資料驗證設定，完成基本資料填寫。</a:t>
            </a:r>
            <a:endParaRPr lang="en-US" altLang="zh-TW" sz="2000" dirty="0">
              <a:solidFill>
                <a:srgbClr val="333333"/>
              </a:solidFill>
              <a:ea typeface="Noto Sans TC Medium" panose="020B0600000000000000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CC1840C-30A9-BDCF-6479-FF1B9847B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483" y="1786325"/>
            <a:ext cx="4928010" cy="486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75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E0DC5-6EED-4595-8DB9-9461755E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6</a:t>
            </a:r>
            <a:r>
              <a:rPr lang="zh-TW" altLang="en-US" dirty="0"/>
              <a:t>：身分驗證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71988A4-62F7-046C-3615-B884571C7B23}"/>
              </a:ext>
            </a:extLst>
          </p:cNvPr>
          <p:cNvSpPr txBox="1"/>
          <p:nvPr/>
        </p:nvSpPr>
        <p:spPr>
          <a:xfrm>
            <a:off x="2856072" y="1310640"/>
            <a:ext cx="6399688" cy="40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回到帳號設定頁面，點擊台灣國籍或</a:t>
            </a:r>
            <a:r>
              <a:rPr lang="en-US" altLang="zh-TW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ARC </a:t>
            </a:r>
            <a:r>
              <a:rPr lang="zh-TW" altLang="en-US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身分驗證設定。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BC532D8-F5B6-6359-5BE6-1D7F771FB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922" y="1808480"/>
            <a:ext cx="5401132" cy="485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14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E0DC5-6EED-4595-8DB9-9461755E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7</a:t>
            </a:r>
            <a:r>
              <a:rPr lang="zh-TW" altLang="en-US" dirty="0"/>
              <a:t>：銀行帳戶驗證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71988A4-62F7-046C-3615-B884571C7B23}"/>
              </a:ext>
            </a:extLst>
          </p:cNvPr>
          <p:cNvSpPr txBox="1"/>
          <p:nvPr/>
        </p:nvSpPr>
        <p:spPr>
          <a:xfrm>
            <a:off x="234792" y="1483360"/>
            <a:ext cx="55056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Lv1</a:t>
            </a:r>
            <a:r>
              <a:rPr lang="zh-TW" altLang="en-US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完成後，接著</a:t>
            </a:r>
            <a:r>
              <a:rPr lang="en-US" altLang="zh-TW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Lv2 </a:t>
            </a:r>
            <a:r>
              <a:rPr lang="zh-TW" altLang="en-US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的帳號驗證 </a:t>
            </a:r>
            <a:r>
              <a:rPr lang="en-US" altLang="zh-TW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(</a:t>
            </a:r>
            <a:r>
              <a:rPr lang="zh-TW" altLang="en-US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台灣手機號碼、銀行帳號驗證</a:t>
            </a:r>
            <a:r>
              <a:rPr lang="en-US" altLang="zh-TW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)</a:t>
            </a:r>
            <a:r>
              <a:rPr lang="zh-TW" altLang="en-US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。</a:t>
            </a:r>
            <a:r>
              <a:rPr lang="en-US" altLang="zh-TW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Lv1 </a:t>
            </a:r>
            <a:r>
              <a:rPr lang="zh-TW" altLang="en-US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的帳戶僅能幣幣交易，如果想要台幣交易，必須升到 </a:t>
            </a:r>
            <a:r>
              <a:rPr lang="en-US" altLang="zh-TW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Lv.2</a:t>
            </a:r>
            <a:r>
              <a:rPr lang="zh-TW" altLang="en-US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，只要再綁定銀行帳號就可以了。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C97D5D5-4F39-34F6-72D0-4CBC79E025F3}"/>
              </a:ext>
            </a:extLst>
          </p:cNvPr>
          <p:cNvSpPr txBox="1"/>
          <p:nvPr/>
        </p:nvSpPr>
        <p:spPr>
          <a:xfrm>
            <a:off x="6950552" y="1818640"/>
            <a:ext cx="48452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完成 </a:t>
            </a:r>
            <a:r>
              <a:rPr lang="en-US" altLang="zh-TW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Lv. 2 </a:t>
            </a:r>
            <a:r>
              <a:rPr lang="zh-TW" altLang="en-US" sz="2000" dirty="0">
                <a:solidFill>
                  <a:srgbClr val="333333"/>
                </a:solidFill>
                <a:ea typeface="Noto Sans TC Medium" panose="020B0600000000000000" pitchFamily="34" charset="-120"/>
              </a:rPr>
              <a:t>的審核後，點選上方的「交易」就可以開始使用台幣交易虛擬貨幣了。</a:t>
            </a:r>
            <a:endParaRPr lang="en-US" altLang="zh-TW" sz="2000" dirty="0">
              <a:solidFill>
                <a:srgbClr val="333333"/>
              </a:solidFill>
              <a:ea typeface="Noto Sans TC Medium" panose="020B0600000000000000" pitchFamily="34" charset="-120"/>
            </a:endParaRP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B9DDA070-F22C-3275-488E-4C33028CE476}"/>
              </a:ext>
            </a:extLst>
          </p:cNvPr>
          <p:cNvSpPr/>
          <p:nvPr/>
        </p:nvSpPr>
        <p:spPr>
          <a:xfrm>
            <a:off x="5531168" y="4124960"/>
            <a:ext cx="1056640" cy="69088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59BBB7-0627-F16F-E76A-7A8706AC8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20" y="2906631"/>
            <a:ext cx="5163760" cy="334089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7B7C804-D24E-B822-8DCF-BA9FCBE4B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0" y="3182118"/>
            <a:ext cx="5374640" cy="282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08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A050CAA3-4597-4D14-B098-2BCD95FC7E41}"/>
              </a:ext>
            </a:extLst>
          </p:cNvPr>
          <p:cNvGrpSpPr/>
          <p:nvPr/>
        </p:nvGrpSpPr>
        <p:grpSpPr>
          <a:xfrm>
            <a:off x="0" y="2721077"/>
            <a:ext cx="12329651" cy="1415845"/>
            <a:chOff x="1123349" y="1513175"/>
            <a:chExt cx="4100814" cy="59425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940F373-C6E4-4F54-9EC5-0A8D1E9B98E5}"/>
                </a:ext>
              </a:extLst>
            </p:cNvPr>
            <p:cNvSpPr/>
            <p:nvPr/>
          </p:nvSpPr>
          <p:spPr>
            <a:xfrm>
              <a:off x="1123349" y="1513175"/>
              <a:ext cx="4100814" cy="5942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DB6F2FE-3CDA-4C26-8CD8-F6D53D99BAA9}"/>
                </a:ext>
              </a:extLst>
            </p:cNvPr>
            <p:cNvSpPr txBox="1"/>
            <p:nvPr/>
          </p:nvSpPr>
          <p:spPr>
            <a:xfrm>
              <a:off x="1177381" y="1599394"/>
              <a:ext cx="3946968" cy="38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5400" dirty="0">
                  <a:solidFill>
                    <a:srgbClr val="F7F5F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MetaMask</a:t>
              </a:r>
              <a:r>
                <a:rPr lang="zh-TW" altLang="en-US" sz="5400" dirty="0">
                  <a:solidFill>
                    <a:srgbClr val="F7F5F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錢包申請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6817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E0DC5-6EED-4595-8DB9-9461755E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前往</a:t>
            </a:r>
            <a:r>
              <a:rPr lang="en-US" altLang="zh-TW" dirty="0"/>
              <a:t>MetaMask</a:t>
            </a:r>
            <a:r>
              <a:rPr lang="zh-TW" altLang="en-US" dirty="0"/>
              <a:t>下載頁面</a:t>
            </a:r>
          </a:p>
        </p:txBody>
      </p:sp>
      <p:pic>
        <p:nvPicPr>
          <p:cNvPr id="5122" name="Picture 2" descr="MetaMask錢包">
            <a:extLst>
              <a:ext uri="{FF2B5EF4-FFF2-40B4-BE49-F238E27FC236}">
                <a16:creationId xmlns:a16="http://schemas.microsoft.com/office/drawing/2014/main" id="{30669E41-9563-380E-3AD7-EE08805E6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896" y="1921388"/>
            <a:ext cx="6535159" cy="458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F04131F-42DE-F200-7A81-0810E3ECBBCF}"/>
              </a:ext>
            </a:extLst>
          </p:cNvPr>
          <p:cNvSpPr txBox="1"/>
          <p:nvPr/>
        </p:nvSpPr>
        <p:spPr>
          <a:xfrm>
            <a:off x="4267200" y="1424236"/>
            <a:ext cx="3077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3A3A3A"/>
                </a:solidFill>
                <a:effectLst/>
                <a:latin typeface="Helvetica" panose="020B0604020202020204" pitchFamily="34" charset="0"/>
              </a:rPr>
              <a:t>首先前往</a:t>
            </a:r>
            <a:r>
              <a:rPr lang="en-US" altLang="zh-TW" b="0" i="0" dirty="0">
                <a:solidFill>
                  <a:srgbClr val="3A3A3A"/>
                </a:solidFill>
                <a:effectLst/>
                <a:latin typeface="Helvetica" panose="020B0604020202020204" pitchFamily="34" charset="0"/>
              </a:rPr>
              <a:t>MetaMask</a:t>
            </a:r>
            <a:r>
              <a:rPr lang="zh-TW" altLang="en-US" b="1" i="0" u="none" strike="noStrike" dirty="0">
                <a:solidFill>
                  <a:srgbClr val="3A3A3A"/>
                </a:solidFill>
                <a:effectLst/>
                <a:latin typeface="Helvetica" panose="020B0604020202020204" pitchFamily="34" charset="0"/>
                <a:hlinkClick r:id="rId3"/>
              </a:rPr>
              <a:t>下載頁面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1C1D3B3B-2DB8-4FFB-43B3-053B0D4DDD24}"/>
              </a:ext>
            </a:extLst>
          </p:cNvPr>
          <p:cNvSpPr/>
          <p:nvPr/>
        </p:nvSpPr>
        <p:spPr>
          <a:xfrm>
            <a:off x="7710352" y="1866493"/>
            <a:ext cx="1001029" cy="521109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277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E0DC5-6EED-4595-8DB9-9461755E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創建錢包</a:t>
            </a:r>
          </a:p>
        </p:txBody>
      </p:sp>
      <p:pic>
        <p:nvPicPr>
          <p:cNvPr id="6146" name="Picture 2" descr="MetaMask錢包">
            <a:extLst>
              <a:ext uri="{FF2B5EF4-FFF2-40B4-BE49-F238E27FC236}">
                <a16:creationId xmlns:a16="http://schemas.microsoft.com/office/drawing/2014/main" id="{BA3BD718-78CE-FB19-C9DC-171E3054B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729" y="1578394"/>
            <a:ext cx="8760542" cy="459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732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E0DC5-6EED-4595-8DB9-9461755E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助憶詞備份</a:t>
            </a:r>
          </a:p>
        </p:txBody>
      </p:sp>
      <p:pic>
        <p:nvPicPr>
          <p:cNvPr id="7170" name="Picture 2" descr="MetaMask錢包">
            <a:extLst>
              <a:ext uri="{FF2B5EF4-FFF2-40B4-BE49-F238E27FC236}">
                <a16:creationId xmlns:a16="http://schemas.microsoft.com/office/drawing/2014/main" id="{D31B3293-08DF-EA49-C50F-86A4DD6D4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17" y="1476034"/>
            <a:ext cx="5608996" cy="478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MetaMask錢包">
            <a:extLst>
              <a:ext uri="{FF2B5EF4-FFF2-40B4-BE49-F238E27FC236}">
                <a16:creationId xmlns:a16="http://schemas.microsoft.com/office/drawing/2014/main" id="{C567577B-0990-FC14-3B0A-AD0B777F1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325" y="1476034"/>
            <a:ext cx="5335230" cy="478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E242C904-3914-2A0F-54F8-22243AC25013}"/>
              </a:ext>
            </a:extLst>
          </p:cNvPr>
          <p:cNvSpPr/>
          <p:nvPr/>
        </p:nvSpPr>
        <p:spPr>
          <a:xfrm>
            <a:off x="1083410" y="3942735"/>
            <a:ext cx="1944925" cy="1178675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DFE4DF0-B0FB-BDC8-0EB1-4612587CE655}"/>
              </a:ext>
            </a:extLst>
          </p:cNvPr>
          <p:cNvSpPr/>
          <p:nvPr/>
        </p:nvSpPr>
        <p:spPr>
          <a:xfrm>
            <a:off x="7061424" y="5341001"/>
            <a:ext cx="1335326" cy="521108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691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E0DC5-6EED-4595-8DB9-9461755E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開始使用錢包</a:t>
            </a:r>
          </a:p>
        </p:txBody>
      </p:sp>
      <p:pic>
        <p:nvPicPr>
          <p:cNvPr id="8194" name="Picture 2" descr="MetaMask錢包">
            <a:extLst>
              <a:ext uri="{FF2B5EF4-FFF2-40B4-BE49-F238E27FC236}">
                <a16:creationId xmlns:a16="http://schemas.microsoft.com/office/drawing/2014/main" id="{28877EA9-7A22-A278-06CA-ADC118B10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307" y="1351469"/>
            <a:ext cx="7363132" cy="524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289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y it pays to profile your customers | Marketing Donut">
            <a:extLst>
              <a:ext uri="{FF2B5EF4-FFF2-40B4-BE49-F238E27FC236}">
                <a16:creationId xmlns:a16="http://schemas.microsoft.com/office/drawing/2014/main" id="{5D6A72F3-3437-4126-A9D3-EBD12CDC0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3666"/>
            <a:ext cx="12192000" cy="739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ECE02E0-2614-4BEE-B508-3A81089ED69C}"/>
              </a:ext>
            </a:extLst>
          </p:cNvPr>
          <p:cNvSpPr/>
          <p:nvPr/>
        </p:nvSpPr>
        <p:spPr>
          <a:xfrm>
            <a:off x="-501332" y="-503053"/>
            <a:ext cx="13121640" cy="7330440"/>
          </a:xfrm>
          <a:prstGeom prst="rect">
            <a:avLst/>
          </a:prstGeom>
          <a:solidFill>
            <a:srgbClr val="D0D8DD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8490E4-673E-4B8C-A7F3-F708760DD519}"/>
              </a:ext>
            </a:extLst>
          </p:cNvPr>
          <p:cNvSpPr/>
          <p:nvPr/>
        </p:nvSpPr>
        <p:spPr>
          <a:xfrm>
            <a:off x="-1781908" y="2227618"/>
            <a:ext cx="15755816" cy="1869098"/>
          </a:xfrm>
          <a:prstGeom prst="rect">
            <a:avLst/>
          </a:prstGeom>
          <a:solidFill>
            <a:srgbClr val="F7F5F5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F88A3EA-39D5-4245-8220-F0DBA6B6E7D3}"/>
              </a:ext>
            </a:extLst>
          </p:cNvPr>
          <p:cNvSpPr txBox="1"/>
          <p:nvPr/>
        </p:nvSpPr>
        <p:spPr>
          <a:xfrm>
            <a:off x="4163690" y="2723222"/>
            <a:ext cx="3864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6000" dirty="0">
                <a:solidFill>
                  <a:srgbClr val="666869"/>
                </a:solidFill>
                <a:latin typeface="Ink Free" panose="03080402000500000000" pitchFamily="66" charset="0"/>
                <a:ea typeface="Noto Sans TC Medium" panose="020B0600000000000000" pitchFamily="34" charset="-120"/>
              </a:rPr>
              <a:t>THANKS</a:t>
            </a:r>
            <a:r>
              <a:rPr lang="zh-TW" altLang="en-US" sz="6000" dirty="0">
                <a:solidFill>
                  <a:srgbClr val="666869"/>
                </a:solidFill>
                <a:latin typeface="Ink Free" panose="03080402000500000000" pitchFamily="66" charset="0"/>
                <a:ea typeface="Noto Sans TC Medium" panose="020B0600000000000000" pitchFamily="34" charset="-120"/>
              </a:rPr>
              <a:t>！</a:t>
            </a:r>
            <a:endParaRPr lang="zh-TW" altLang="en-US" sz="6000" i="0" dirty="0">
              <a:solidFill>
                <a:srgbClr val="666869"/>
              </a:solidFill>
              <a:effectLst/>
              <a:latin typeface="Ink Free" panose="03080402000500000000" pitchFamily="66" charset="0"/>
              <a:ea typeface="Noto Sans TC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955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E0DC5-6EED-4595-8DB9-9461755E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NFT</a:t>
            </a:r>
            <a:r>
              <a:rPr lang="zh-TW" altLang="en-US" dirty="0"/>
              <a:t>製作步驟</a:t>
            </a:r>
            <a:r>
              <a:rPr lang="en-US" altLang="zh-TW" dirty="0"/>
              <a:t>1-</a:t>
            </a:r>
            <a:r>
              <a:rPr lang="zh-TW" altLang="en-US" dirty="0"/>
              <a:t>虛擬貨幣交易所開戶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AC31C3F-A241-45D6-80B7-2DA1B2BA2236}"/>
              </a:ext>
            </a:extLst>
          </p:cNvPr>
          <p:cNvSpPr txBox="1"/>
          <p:nvPr/>
        </p:nvSpPr>
        <p:spPr>
          <a:xfrm>
            <a:off x="1022556" y="1308886"/>
            <a:ext cx="96356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zh-TW" altLang="en-US" sz="2400" b="0" i="0" dirty="0"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  自己製作的</a:t>
            </a:r>
            <a:r>
              <a:rPr lang="en-US" altLang="zh-TW" sz="2400" b="0" i="0" dirty="0"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NFT</a:t>
            </a:r>
            <a:r>
              <a:rPr lang="zh-TW" altLang="en-US" sz="2400" b="0" i="0" dirty="0"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作品，第一次於</a:t>
            </a:r>
            <a:r>
              <a:rPr lang="en-US" altLang="zh-TW" sz="2400" b="0" i="0" dirty="0" err="1"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OpenSea</a:t>
            </a:r>
            <a:r>
              <a:rPr lang="zh-TW" altLang="en-US" sz="2400" b="0" i="0" dirty="0"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平台上架時，需要負擔一筆用於初始化的費用和 </a:t>
            </a:r>
            <a:r>
              <a:rPr lang="en-US" altLang="zh-TW" sz="2400" b="0" i="0" dirty="0"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Gas Fee</a:t>
            </a:r>
            <a:r>
              <a:rPr lang="zh-TW" altLang="en-US" sz="2400" b="0" i="0" dirty="0"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。之後你創建 </a:t>
            </a:r>
            <a:r>
              <a:rPr lang="en-US" altLang="zh-TW" sz="2400" b="0" i="0" dirty="0"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NFT</a:t>
            </a:r>
            <a:r>
              <a:rPr lang="zh-TW" altLang="en-US" sz="2400" b="0" i="0" dirty="0"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或是賣出作品時就</a:t>
            </a:r>
            <a:r>
              <a:rPr lang="zh-TW" altLang="en-US" sz="2400" i="0" dirty="0"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無須再付</a:t>
            </a:r>
            <a:r>
              <a:rPr lang="en-US" altLang="zh-TW" sz="2400" i="0" dirty="0"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Gas Fee</a:t>
            </a:r>
            <a:r>
              <a:rPr lang="zh-TW" altLang="en-US" sz="2400" i="0" dirty="0"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，</a:t>
            </a:r>
            <a:r>
              <a:rPr lang="zh-TW" altLang="en-US" sz="2400" b="0" i="0" dirty="0"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待賣出作品的時候，</a:t>
            </a:r>
            <a:r>
              <a:rPr lang="en-US" altLang="zh-TW" sz="2400" b="0" i="0" dirty="0" err="1"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OpenSea</a:t>
            </a:r>
            <a:r>
              <a:rPr lang="zh-TW" altLang="en-US" sz="2400" b="0" i="0" dirty="0"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才會收取銷售額的 </a:t>
            </a:r>
            <a:r>
              <a:rPr lang="en-US" altLang="zh-TW" sz="2400" b="0" i="0" dirty="0"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2.5%</a:t>
            </a:r>
            <a:r>
              <a:rPr lang="zh-TW" altLang="en-US" sz="2400" b="0" i="0" dirty="0"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作為手續費。</a:t>
            </a:r>
          </a:p>
          <a:p>
            <a:pPr algn="l" fontAlgn="base"/>
            <a:r>
              <a:rPr lang="zh-TW" altLang="en-US" sz="2400" b="0" i="0" dirty="0"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  在</a:t>
            </a:r>
            <a:r>
              <a:rPr lang="en-US" altLang="zh-TW" sz="2400" b="0" i="0" dirty="0" err="1"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OpenSea</a:t>
            </a:r>
            <a:r>
              <a:rPr lang="zh-TW" altLang="en-US" sz="2400" b="0" i="0" dirty="0"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上買賣</a:t>
            </a:r>
            <a:r>
              <a:rPr lang="en-US" altLang="zh-TW" sz="2400" b="0" i="0" dirty="0"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NFT</a:t>
            </a:r>
            <a:r>
              <a:rPr lang="zh-TW" altLang="en-US" sz="2400" b="0" i="0" dirty="0"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或是支付交易手續費（</a:t>
            </a:r>
            <a:r>
              <a:rPr lang="en-US" altLang="zh-TW" sz="2400" b="0" i="0" dirty="0"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Gas Fee</a:t>
            </a:r>
            <a:r>
              <a:rPr lang="zh-TW" altLang="en-US" sz="2400" b="0" i="0" dirty="0"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）等都需要用到以太幣</a:t>
            </a:r>
            <a:r>
              <a:rPr lang="en-US" altLang="zh-TW" sz="2400" b="0" i="0" dirty="0"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(ETH)</a:t>
            </a:r>
            <a:r>
              <a:rPr lang="zh-TW" altLang="en-US" sz="2400" b="0" i="0" dirty="0"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，所以你必須要先到加密貨幣交易所購買以太幣</a:t>
            </a:r>
            <a:r>
              <a:rPr lang="en-US" altLang="zh-TW" sz="2400" b="0" i="0" dirty="0"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(ETH)</a:t>
            </a:r>
            <a:r>
              <a:rPr lang="zh-TW" altLang="en-US" sz="2400" b="0" i="0" dirty="0"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。</a:t>
            </a:r>
          </a:p>
          <a:p>
            <a:pPr algn="l" fontAlgn="base"/>
            <a:r>
              <a:rPr lang="zh-TW" altLang="en-US" sz="2400" b="0" i="0" dirty="0"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  </a:t>
            </a:r>
            <a:r>
              <a:rPr lang="en-US" altLang="zh-TW" sz="2400" b="0" i="0" dirty="0"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MAX </a:t>
            </a:r>
            <a:r>
              <a:rPr lang="zh-TW" altLang="en-US" sz="2400" b="0" i="0" dirty="0"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交易所為全台交易量最大的台幣買賣虛擬貨幣交易所，提供台幣交易，</a:t>
            </a:r>
            <a:r>
              <a:rPr lang="en-US" altLang="zh-TW" sz="2400" b="0" i="0" dirty="0"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USDT </a:t>
            </a:r>
            <a:r>
              <a:rPr lang="zh-TW" altLang="en-US" sz="2400" b="0" i="0" dirty="0"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幣、比特幣、以太幣及萊特幣等</a:t>
            </a:r>
            <a:r>
              <a:rPr lang="zh-TW" altLang="en-US" sz="24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的</a:t>
            </a:r>
            <a:r>
              <a:rPr lang="zh-TW" altLang="en-US" sz="2400" b="0" i="0" dirty="0"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交易市場，可經由電腦、手機 </a:t>
            </a:r>
            <a:r>
              <a:rPr lang="en-US" altLang="zh-TW" sz="2400" b="0" i="0" dirty="0"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APP, API </a:t>
            </a:r>
            <a:r>
              <a:rPr lang="zh-TW" altLang="en-US" sz="2400" b="0" i="0" dirty="0"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綁定進行即時交易。</a:t>
            </a:r>
          </a:p>
          <a:p>
            <a:pPr algn="l" fontAlgn="base"/>
            <a:r>
              <a:rPr lang="zh-TW" altLang="en-US" sz="2400" b="0" i="0" dirty="0"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  以市面可用台幣入金出金的虛擬貨幣交易所來說，</a:t>
            </a:r>
            <a:r>
              <a:rPr lang="en-US" altLang="zh-TW" sz="2400" b="0" i="0" dirty="0"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MAX </a:t>
            </a:r>
            <a:r>
              <a:rPr lang="zh-TW" altLang="en-US" sz="2400" b="0" i="0" dirty="0"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交易所獨步全球，提供帳戶信託保管功能，介面使用簡單、乾淨，操作也相當好上手，既方便又快速，而且還很安全。</a:t>
            </a:r>
          </a:p>
        </p:txBody>
      </p:sp>
    </p:spTree>
    <p:extLst>
      <p:ext uri="{BB962C8B-B14F-4D97-AF65-F5344CB8AC3E}">
        <p14:creationId xmlns:p14="http://schemas.microsoft.com/office/powerpoint/2010/main" val="365975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FT是什麼">
            <a:extLst>
              <a:ext uri="{FF2B5EF4-FFF2-40B4-BE49-F238E27FC236}">
                <a16:creationId xmlns:a16="http://schemas.microsoft.com/office/drawing/2014/main" id="{45235B69-40F5-7703-157C-E8A1E345E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3" y="0"/>
            <a:ext cx="5133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60FD41B-E834-FBCC-47ED-AF061A832337}"/>
              </a:ext>
            </a:extLst>
          </p:cNvPr>
          <p:cNvSpPr txBox="1"/>
          <p:nvPr/>
        </p:nvSpPr>
        <p:spPr>
          <a:xfrm>
            <a:off x="8483600" y="279400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後面會再提到教學！</a:t>
            </a:r>
          </a:p>
        </p:txBody>
      </p:sp>
    </p:spTree>
    <p:extLst>
      <p:ext uri="{BB962C8B-B14F-4D97-AF65-F5344CB8AC3E}">
        <p14:creationId xmlns:p14="http://schemas.microsoft.com/office/powerpoint/2010/main" val="535616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E0DC5-6EED-4595-8DB9-9461755E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NFT</a:t>
            </a:r>
            <a:r>
              <a:rPr lang="zh-TW" altLang="en-US" dirty="0"/>
              <a:t>製作步驟</a:t>
            </a:r>
            <a:r>
              <a:rPr lang="en-US" altLang="zh-TW" dirty="0"/>
              <a:t>2-OPENSEA</a:t>
            </a:r>
            <a:r>
              <a:rPr lang="zh-TW" altLang="en-US" dirty="0"/>
              <a:t>連結錢包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AC31C3F-A241-45D6-80B7-2DA1B2BA2236}"/>
              </a:ext>
            </a:extLst>
          </p:cNvPr>
          <p:cNvSpPr txBox="1"/>
          <p:nvPr/>
        </p:nvSpPr>
        <p:spPr>
          <a:xfrm>
            <a:off x="3547934" y="4180344"/>
            <a:ext cx="79007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zh-TW" altLang="en-US" sz="2400" b="0" i="0" dirty="0">
                <a:solidFill>
                  <a:srgbClr val="3A3A3A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  在</a:t>
            </a:r>
            <a:r>
              <a:rPr lang="en-US" altLang="zh-TW" sz="2400" b="0" i="0" dirty="0" err="1">
                <a:solidFill>
                  <a:srgbClr val="3A3A3A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OpenSea</a:t>
            </a:r>
            <a:r>
              <a:rPr lang="zh-TW" altLang="en-US" sz="2400" b="0" i="0" dirty="0">
                <a:solidFill>
                  <a:srgbClr val="3A3A3A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上不管是製作或是買賣</a:t>
            </a:r>
            <a:r>
              <a:rPr lang="en-US" altLang="zh-TW" sz="2400" b="0" i="0" dirty="0">
                <a:solidFill>
                  <a:srgbClr val="3A3A3A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NFT</a:t>
            </a:r>
            <a:r>
              <a:rPr lang="zh-TW" altLang="en-US" sz="2400" b="0" i="0" dirty="0">
                <a:solidFill>
                  <a:srgbClr val="3A3A3A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都需要用到錢包地址，所以必需要先註冊一個加密錢包（如：</a:t>
            </a:r>
            <a:r>
              <a:rPr lang="en-US" altLang="zh-TW" sz="2400" b="0" i="0" dirty="0" err="1">
                <a:solidFill>
                  <a:srgbClr val="3A3A3A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MetaMask</a:t>
            </a:r>
            <a:r>
              <a:rPr lang="zh-TW" altLang="en-US" sz="2400" b="0" i="0" dirty="0">
                <a:solidFill>
                  <a:srgbClr val="3A3A3A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）帳號生成一個獨一無二的錢包地址來儲存以太幣</a:t>
            </a:r>
            <a:r>
              <a:rPr lang="en-US" altLang="zh-TW" sz="2400" b="0" i="0" dirty="0">
                <a:solidFill>
                  <a:srgbClr val="3A3A3A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(ETH)</a:t>
            </a:r>
            <a:r>
              <a:rPr lang="zh-TW" altLang="en-US" sz="2400" b="0" i="0" dirty="0">
                <a:solidFill>
                  <a:srgbClr val="3A3A3A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及處理交易。</a:t>
            </a:r>
          </a:p>
          <a:p>
            <a:pPr algn="l" fontAlgn="base"/>
            <a:r>
              <a:rPr lang="zh-TW" altLang="en-US" sz="2400" b="0" i="0" dirty="0">
                <a:solidFill>
                  <a:srgbClr val="3A3A3A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  </a:t>
            </a:r>
            <a:r>
              <a:rPr lang="en-US" altLang="zh-TW" sz="2400" b="0" i="0" dirty="0" err="1">
                <a:solidFill>
                  <a:srgbClr val="3A3A3A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Opensea</a:t>
            </a:r>
            <a:r>
              <a:rPr lang="zh-TW" altLang="en-US" sz="2400" b="0" i="0" dirty="0">
                <a:solidFill>
                  <a:srgbClr val="3A3A3A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不像常規的交易所在使用前需要註冊一個帳戶，在</a:t>
            </a:r>
            <a:r>
              <a:rPr lang="en-US" altLang="zh-TW" sz="2400" b="0" i="0" dirty="0" err="1">
                <a:solidFill>
                  <a:srgbClr val="3A3A3A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Opensea</a:t>
            </a:r>
            <a:r>
              <a:rPr lang="zh-TW" altLang="en-US" sz="2400" b="0" i="0" dirty="0">
                <a:solidFill>
                  <a:srgbClr val="3A3A3A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上，用戶只需要把加密錢包連結到</a:t>
            </a:r>
            <a:r>
              <a:rPr lang="en-US" altLang="zh-TW" sz="2400" b="0" i="0" dirty="0" err="1">
                <a:solidFill>
                  <a:srgbClr val="3A3A3A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OpenSea</a:t>
            </a:r>
            <a:r>
              <a:rPr lang="zh-TW" altLang="en-US" sz="2400" b="0" i="0" dirty="0">
                <a:solidFill>
                  <a:srgbClr val="3A3A3A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上就可自動進入平台。</a:t>
            </a:r>
          </a:p>
        </p:txBody>
      </p:sp>
      <p:pic>
        <p:nvPicPr>
          <p:cNvPr id="2050" name="Picture 2" descr="NFT是什麼">
            <a:extLst>
              <a:ext uri="{FF2B5EF4-FFF2-40B4-BE49-F238E27FC236}">
                <a16:creationId xmlns:a16="http://schemas.microsoft.com/office/drawing/2014/main" id="{CB58C46E-6603-FCF1-818C-18AC0E9B0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826" y="1109533"/>
            <a:ext cx="6769508" cy="295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42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E0DC5-6EED-4595-8DB9-9461755E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NFT</a:t>
            </a:r>
            <a:r>
              <a:rPr lang="zh-TW" altLang="en-US" dirty="0"/>
              <a:t>製作步驟</a:t>
            </a:r>
            <a:r>
              <a:rPr lang="en-US" altLang="zh-TW" dirty="0"/>
              <a:t>3-</a:t>
            </a:r>
            <a:r>
              <a:rPr lang="zh-TW" altLang="en-US" dirty="0"/>
              <a:t>建立一個</a:t>
            </a:r>
            <a:r>
              <a:rPr lang="en-US" altLang="zh-TW" dirty="0"/>
              <a:t>Collection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AC31C3F-A241-45D6-80B7-2DA1B2BA2236}"/>
              </a:ext>
            </a:extLst>
          </p:cNvPr>
          <p:cNvSpPr txBox="1"/>
          <p:nvPr/>
        </p:nvSpPr>
        <p:spPr>
          <a:xfrm>
            <a:off x="838200" y="1237909"/>
            <a:ext cx="7887599" cy="1846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b="0" i="0" dirty="0">
                <a:solidFill>
                  <a:srgbClr val="3A3A3A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接下來我們要先建立一個 </a:t>
            </a:r>
            <a:r>
              <a:rPr lang="en-US" altLang="zh-TW" sz="2000" b="0" i="0" dirty="0">
                <a:solidFill>
                  <a:srgbClr val="3A3A3A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Collection</a:t>
            </a:r>
            <a:r>
              <a:rPr lang="zh-TW" altLang="en-US" sz="2000" b="0" i="0" dirty="0">
                <a:solidFill>
                  <a:srgbClr val="3A3A3A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，未來你就可以把你的作品放到這邊。點選「</a:t>
            </a:r>
            <a:r>
              <a:rPr lang="en-US" altLang="zh-TW" sz="2000" b="0" i="0" dirty="0">
                <a:solidFill>
                  <a:srgbClr val="3A3A3A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Create</a:t>
            </a:r>
            <a:r>
              <a:rPr lang="zh-TW" altLang="en-US" sz="2000" b="0" i="0" dirty="0">
                <a:solidFill>
                  <a:srgbClr val="3A3A3A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」後，依照步驟上傳你這個 </a:t>
            </a:r>
            <a:r>
              <a:rPr lang="en-US" altLang="zh-TW" sz="2000" b="0" i="0" dirty="0">
                <a:solidFill>
                  <a:srgbClr val="3A3A3A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Collection </a:t>
            </a:r>
            <a:r>
              <a:rPr lang="zh-TW" altLang="en-US" sz="2000" b="0" i="0" dirty="0">
                <a:solidFill>
                  <a:srgbClr val="3A3A3A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的 </a:t>
            </a:r>
            <a:r>
              <a:rPr lang="en-US" altLang="zh-TW" sz="2000" b="0" i="0" dirty="0">
                <a:solidFill>
                  <a:srgbClr val="3A3A3A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Logo</a:t>
            </a:r>
            <a:r>
              <a:rPr lang="zh-TW" altLang="en-US" sz="2000" b="0" i="0" dirty="0">
                <a:solidFill>
                  <a:srgbClr val="3A3A3A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、主打圖像、名稱和介紹，就可以完成 </a:t>
            </a:r>
            <a:r>
              <a:rPr lang="en-US" altLang="zh-TW" sz="2000" b="0" i="0" dirty="0">
                <a:solidFill>
                  <a:srgbClr val="3A3A3A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Collection </a:t>
            </a:r>
            <a:r>
              <a:rPr lang="zh-TW" altLang="en-US" sz="2000" b="0" i="0" dirty="0">
                <a:solidFill>
                  <a:srgbClr val="3A3A3A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的創建。</a:t>
            </a:r>
            <a:endParaRPr lang="en-US" altLang="zh-TW" sz="2000" dirty="0">
              <a:solidFill>
                <a:srgbClr val="E59E20"/>
              </a:solidFill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</p:txBody>
      </p:sp>
      <p:pic>
        <p:nvPicPr>
          <p:cNvPr id="3074" name="Picture 2" descr="NFT作品">
            <a:extLst>
              <a:ext uri="{FF2B5EF4-FFF2-40B4-BE49-F238E27FC236}">
                <a16:creationId xmlns:a16="http://schemas.microsoft.com/office/drawing/2014/main" id="{A0F357B3-69A9-5213-FABB-94EAA9A28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606" y="3158510"/>
            <a:ext cx="6685935" cy="327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33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E0DC5-6EED-4595-8DB9-9461755E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NFT</a:t>
            </a:r>
            <a:r>
              <a:rPr lang="zh-TW" altLang="en-US" dirty="0"/>
              <a:t>製作步驟</a:t>
            </a:r>
            <a:r>
              <a:rPr lang="en-US" altLang="zh-TW" dirty="0"/>
              <a:t>4-</a:t>
            </a:r>
            <a:r>
              <a:rPr lang="zh-TW" altLang="en-US" dirty="0"/>
              <a:t>建立新項目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AC31C3F-A241-45D6-80B7-2DA1B2BA2236}"/>
              </a:ext>
            </a:extLst>
          </p:cNvPr>
          <p:cNvSpPr txBox="1"/>
          <p:nvPr/>
        </p:nvSpPr>
        <p:spPr>
          <a:xfrm>
            <a:off x="838200" y="1209334"/>
            <a:ext cx="7887599" cy="1230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b="0" i="0" dirty="0">
                <a:solidFill>
                  <a:srgbClr val="3A3A3A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Collection </a:t>
            </a:r>
            <a:r>
              <a:rPr lang="zh-TW" altLang="en-US" sz="2000" b="0" i="0" dirty="0">
                <a:solidFill>
                  <a:srgbClr val="3A3A3A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創建完成，就可以按「</a:t>
            </a:r>
            <a:r>
              <a:rPr lang="en-US" altLang="zh-TW" sz="2000" b="0" i="0" dirty="0">
                <a:solidFill>
                  <a:srgbClr val="3A3A3A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Add Items</a:t>
            </a:r>
            <a:r>
              <a:rPr lang="zh-TW" altLang="en-US" sz="2000" b="0" i="0" dirty="0">
                <a:solidFill>
                  <a:srgbClr val="3A3A3A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」，加入你的作品，這時如果跳出 </a:t>
            </a:r>
            <a:r>
              <a:rPr lang="en-US" altLang="zh-TW" sz="2000" b="0" i="0" dirty="0" err="1">
                <a:solidFill>
                  <a:srgbClr val="3A3A3A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MetaMask</a:t>
            </a:r>
            <a:r>
              <a:rPr lang="en-US" altLang="zh-TW" sz="2000" b="0" i="0" dirty="0">
                <a:solidFill>
                  <a:srgbClr val="3A3A3A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 </a:t>
            </a:r>
            <a:r>
              <a:rPr lang="zh-TW" altLang="en-US" sz="2000" b="0" i="0" dirty="0">
                <a:solidFill>
                  <a:srgbClr val="3A3A3A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視窗，按下簽署即可。</a:t>
            </a:r>
            <a:endParaRPr lang="en-US" altLang="zh-TW" sz="2000" dirty="0">
              <a:solidFill>
                <a:srgbClr val="E59E20"/>
              </a:solidFill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</p:txBody>
      </p:sp>
      <p:pic>
        <p:nvPicPr>
          <p:cNvPr id="4098" name="Picture 2" descr="NFT作品">
            <a:extLst>
              <a:ext uri="{FF2B5EF4-FFF2-40B4-BE49-F238E27FC236}">
                <a16:creationId xmlns:a16="http://schemas.microsoft.com/office/drawing/2014/main" id="{0E3FFDE1-E15B-BFBE-DD28-5D6974FEC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2457725"/>
            <a:ext cx="7743825" cy="392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029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E0DC5-6EED-4595-8DB9-9461755E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NFT</a:t>
            </a:r>
            <a:r>
              <a:rPr lang="zh-TW" altLang="en-US" dirty="0"/>
              <a:t>製作步驟</a:t>
            </a:r>
            <a:r>
              <a:rPr lang="en-US" altLang="zh-TW" dirty="0"/>
              <a:t>5-</a:t>
            </a:r>
            <a:r>
              <a:rPr lang="zh-TW" altLang="en-US" dirty="0"/>
              <a:t>發行用區塊鏈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AC31C3F-A241-45D6-80B7-2DA1B2BA2236}"/>
              </a:ext>
            </a:extLst>
          </p:cNvPr>
          <p:cNvSpPr txBox="1"/>
          <p:nvPr/>
        </p:nvSpPr>
        <p:spPr>
          <a:xfrm>
            <a:off x="929006" y="1028359"/>
            <a:ext cx="7887599" cy="1230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b="0" i="0" dirty="0">
                <a:solidFill>
                  <a:srgbClr val="3A3A3A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接著，選擇 </a:t>
            </a:r>
            <a:r>
              <a:rPr lang="en-US" altLang="zh-TW" sz="2000" b="0" i="0" dirty="0">
                <a:solidFill>
                  <a:srgbClr val="3A3A3A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NFT </a:t>
            </a:r>
            <a:r>
              <a:rPr lang="zh-TW" altLang="en-US" sz="2000" b="0" i="0" dirty="0">
                <a:solidFill>
                  <a:srgbClr val="3A3A3A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發行所使用的區塊鏈。建議選用預設的「</a:t>
            </a:r>
            <a:r>
              <a:rPr lang="en-US" altLang="zh-TW" sz="2000" b="0" i="0" dirty="0">
                <a:solidFill>
                  <a:srgbClr val="3A3A3A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Ethereum</a:t>
            </a:r>
            <a:r>
              <a:rPr lang="zh-TW" altLang="en-US" sz="2000" b="0" i="0" dirty="0">
                <a:solidFill>
                  <a:srgbClr val="3A3A3A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」以太幣作為發行用的區塊鏈。</a:t>
            </a:r>
            <a:endParaRPr lang="en-US" altLang="zh-TW" sz="2000" dirty="0">
              <a:solidFill>
                <a:srgbClr val="E59E20"/>
              </a:solidFill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</p:txBody>
      </p:sp>
      <p:pic>
        <p:nvPicPr>
          <p:cNvPr id="5122" name="Picture 2" descr="NFT作品">
            <a:extLst>
              <a:ext uri="{FF2B5EF4-FFF2-40B4-BE49-F238E27FC236}">
                <a16:creationId xmlns:a16="http://schemas.microsoft.com/office/drawing/2014/main" id="{0A83B956-3569-695D-F931-BDE6F5B3B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259145"/>
            <a:ext cx="10706100" cy="435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18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E0DC5-6EED-4595-8DB9-9461755E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NFT</a:t>
            </a:r>
            <a:r>
              <a:rPr lang="zh-TW" altLang="en-US" dirty="0"/>
              <a:t>製作步驟</a:t>
            </a:r>
            <a:r>
              <a:rPr lang="en-US" altLang="zh-TW" dirty="0"/>
              <a:t>5-</a:t>
            </a:r>
            <a:r>
              <a:rPr lang="zh-TW" altLang="en-US" dirty="0"/>
              <a:t>發行用區塊鏈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AC31C3F-A241-45D6-80B7-2DA1B2BA2236}"/>
              </a:ext>
            </a:extLst>
          </p:cNvPr>
          <p:cNvSpPr txBox="1"/>
          <p:nvPr/>
        </p:nvSpPr>
        <p:spPr>
          <a:xfrm>
            <a:off x="929006" y="1028359"/>
            <a:ext cx="7887599" cy="1230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b="0" i="0" dirty="0">
                <a:solidFill>
                  <a:srgbClr val="3A3A3A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接著，選擇 </a:t>
            </a:r>
            <a:r>
              <a:rPr lang="en-US" altLang="zh-TW" sz="2000" b="0" i="0" dirty="0">
                <a:solidFill>
                  <a:srgbClr val="3A3A3A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NFT </a:t>
            </a:r>
            <a:r>
              <a:rPr lang="zh-TW" altLang="en-US" sz="2000" b="0" i="0" dirty="0">
                <a:solidFill>
                  <a:srgbClr val="3A3A3A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發行所使用的區塊鏈。建議選用預設的「</a:t>
            </a:r>
            <a:r>
              <a:rPr lang="en-US" altLang="zh-TW" sz="2000" b="0" i="0" dirty="0">
                <a:solidFill>
                  <a:srgbClr val="3A3A3A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Ethereum</a:t>
            </a:r>
            <a:r>
              <a:rPr lang="zh-TW" altLang="en-US" sz="2000" b="0" i="0" dirty="0">
                <a:solidFill>
                  <a:srgbClr val="3A3A3A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」以太幣作為發行用的區塊鏈。</a:t>
            </a:r>
            <a:endParaRPr lang="en-US" altLang="zh-TW" sz="2000" dirty="0">
              <a:solidFill>
                <a:srgbClr val="E59E20"/>
              </a:solidFill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</p:txBody>
      </p:sp>
      <p:pic>
        <p:nvPicPr>
          <p:cNvPr id="5122" name="Picture 2" descr="NFT作品">
            <a:extLst>
              <a:ext uri="{FF2B5EF4-FFF2-40B4-BE49-F238E27FC236}">
                <a16:creationId xmlns:a16="http://schemas.microsoft.com/office/drawing/2014/main" id="{0A83B956-3569-695D-F931-BDE6F5B3B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259145"/>
            <a:ext cx="10706100" cy="435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AA3072F1-4E52-791D-FA0B-87FA1F0D5741}"/>
              </a:ext>
            </a:extLst>
          </p:cNvPr>
          <p:cNvSpPr/>
          <p:nvPr/>
        </p:nvSpPr>
        <p:spPr>
          <a:xfrm>
            <a:off x="3552825" y="5086350"/>
            <a:ext cx="1181100" cy="63817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32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874</Words>
  <Application>Microsoft Office PowerPoint</Application>
  <PresentationFormat>寬螢幕</PresentationFormat>
  <Paragraphs>53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Noto Sans TC Medium</vt:lpstr>
      <vt:lpstr>微軟正黑體</vt:lpstr>
      <vt:lpstr>Arial</vt:lpstr>
      <vt:lpstr>Calibri</vt:lpstr>
      <vt:lpstr>Calibri Light</vt:lpstr>
      <vt:lpstr>Helvetica</vt:lpstr>
      <vt:lpstr>Ink Free</vt:lpstr>
      <vt:lpstr>Office 佈景主題</vt:lpstr>
      <vt:lpstr>PowerPoint 簡報</vt:lpstr>
      <vt:lpstr>PowerPoint 簡報</vt:lpstr>
      <vt:lpstr>NFT製作步驟1-虛擬貨幣交易所開戶</vt:lpstr>
      <vt:lpstr>PowerPoint 簡報</vt:lpstr>
      <vt:lpstr>NFT製作步驟2-OPENSEA連結錢包</vt:lpstr>
      <vt:lpstr>NFT製作步驟3-建立一個Collection</vt:lpstr>
      <vt:lpstr>NFT製作步驟4-建立新項目</vt:lpstr>
      <vt:lpstr>NFT製作步驟5-發行用區塊鏈</vt:lpstr>
      <vt:lpstr>NFT製作步驟5-發行用區塊鏈</vt:lpstr>
      <vt:lpstr>PowerPoint 簡報</vt:lpstr>
      <vt:lpstr>點選Sell</vt:lpstr>
      <vt:lpstr>決定價格及出售期限</vt:lpstr>
      <vt:lpstr>按下complete listing後簽名</vt:lpstr>
      <vt:lpstr>簽署完成即可上架銷售</vt:lpstr>
      <vt:lpstr>PowerPoint 簡報</vt:lpstr>
      <vt:lpstr>步驟1：建立帳號</vt:lpstr>
      <vt:lpstr>步驟2：啟用帳號E-Mail驗證</vt:lpstr>
      <vt:lpstr>步驟3：Lv1 的帳號驗證設定</vt:lpstr>
      <vt:lpstr>步驟4：手機號碼設定</vt:lpstr>
      <vt:lpstr>步驟5：基本資料驗證</vt:lpstr>
      <vt:lpstr>步驟6：身分驗證</vt:lpstr>
      <vt:lpstr>步驟7：銀行帳戶驗證</vt:lpstr>
      <vt:lpstr>PowerPoint 簡報</vt:lpstr>
      <vt:lpstr>前往MetaMask下載頁面</vt:lpstr>
      <vt:lpstr>創建錢包</vt:lpstr>
      <vt:lpstr>助憶詞備份</vt:lpstr>
      <vt:lpstr>開始使用錢包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 Alvin</dc:creator>
  <cp:lastModifiedBy>Chen Alvin</cp:lastModifiedBy>
  <cp:revision>6</cp:revision>
  <dcterms:created xsi:type="dcterms:W3CDTF">2022-04-06T07:56:53Z</dcterms:created>
  <dcterms:modified xsi:type="dcterms:W3CDTF">2022-05-19T15:10:11Z</dcterms:modified>
</cp:coreProperties>
</file>