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17"/>
  </p:notesMasterIdLst>
  <p:sldIdLst>
    <p:sldId id="256" r:id="rId2"/>
    <p:sldId id="257" r:id="rId3"/>
    <p:sldId id="259" r:id="rId4"/>
    <p:sldId id="282" r:id="rId5"/>
    <p:sldId id="291" r:id="rId6"/>
    <p:sldId id="290" r:id="rId7"/>
    <p:sldId id="283" r:id="rId8"/>
    <p:sldId id="260" r:id="rId9"/>
    <p:sldId id="263" r:id="rId10"/>
    <p:sldId id="285" r:id="rId11"/>
    <p:sldId id="286" r:id="rId12"/>
    <p:sldId id="289" r:id="rId13"/>
    <p:sldId id="292" r:id="rId14"/>
    <p:sldId id="293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00CC00"/>
    <a:srgbClr val="006600"/>
    <a:srgbClr val="FF0000"/>
    <a:srgbClr val="4235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3728" autoAdjust="0"/>
  </p:normalViewPr>
  <p:slideViewPr>
    <p:cSldViewPr snapToGrid="0">
      <p:cViewPr varScale="1">
        <p:scale>
          <a:sx n="77" d="100"/>
          <a:sy n="77" d="100"/>
        </p:scale>
        <p:origin x="1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F230C-56E5-4063-A803-2EAB9766826B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6E67D-E45B-4B7F-8AB9-F27BBE35F4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68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6E67D-E45B-4B7F-8AB9-F27BBE35F4B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276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6E67D-E45B-4B7F-8AB9-F27BBE35F4B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933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6E67D-E45B-4B7F-8AB9-F27BBE35F4B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928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6E67D-E45B-4B7F-8AB9-F27BBE35F4B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00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6E67D-E45B-4B7F-8AB9-F27BBE35F4B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441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6E67D-E45B-4B7F-8AB9-F27BBE35F4B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13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47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0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33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5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5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9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2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6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2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5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1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8hall.com/nft-games/" TargetMode="External"/><Relationship Id="rId7" Type="http://schemas.openxmlformats.org/officeDocument/2006/relationships/image" Target="../media/image14.jpeg"/><Relationship Id="rId2" Type="http://schemas.openxmlformats.org/officeDocument/2006/relationships/hyperlink" Target="https://medium.com/@Dean.Su/axie-infinity-play-to-earn-%E9%82%84%E6%98%AF%E9%BE%90%E6%B0%8F%E9%A8%99%E5%B1%80-%E5%9F%BA%E7%A4%8E%E9%81%8A%E6%88%B2%E6%A9%9F%E5%88%B6%E4%BB%8B%E7%B4%B9-%E8%B3%BA%E9%8C%A2%E7%9A%84%E6%A9%9F%E6%9C%83%E8%88%87%E9%A2%A8%E9%9A%AA-98c9cc1a5822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atters.news/@judy2165/266774-%E5%8F%AF%E4%BB%A5%E5%85%8D%E8%B2%BB%E7%8E%A9%E7%9A%84axie-infinity%E6%96%B0%E7%89%88origin%E4%BE%86%E4%BA%86-bafyreie2oyvclhclzznykbmq63vdymbfeqikop7r2qpfutn6yibg65kfiu" TargetMode="External"/><Relationship Id="rId5" Type="http://schemas.openxmlformats.org/officeDocument/2006/relationships/hyperlink" Target="https://tw.stock.yahoo.com/news/%E7%8E%A9%E5%AE%B6%E9%80%A3-1000-%E4%BA%BA%E9%83%BD%E6%B2%92%E6%9C%89%EF%BC%8C%E5%85%83%E5%AE%87%E5%AE%99%E6%B8%B8%E6%88%B2%E6%90%9E%E4%BA%86%E5%8D%8A%E5%A4%A9%E5%B0%B1%E9%80%99%EF%BC%9F-052056664.html" TargetMode="External"/><Relationship Id="rId4" Type="http://schemas.openxmlformats.org/officeDocument/2006/relationships/hyperlink" Target="https://inf.news/zh-tw/game/534e46bc6ba9932e5b37a655cba5fb67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2088" y="-2732"/>
            <a:ext cx="4626864" cy="157678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263F21-FD5C-49D9-B5D3-5B94A4C998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16941"/>
            <a:ext cx="1000102" cy="35728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3" descr="Stock numbers on a digital display">
            <a:extLst>
              <a:ext uri="{FF2B5EF4-FFF2-40B4-BE49-F238E27FC236}">
                <a16:creationId xmlns:a16="http://schemas.microsoft.com/office/drawing/2014/main" id="{6CF1177D-AADC-439D-97D7-794EDF5312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02" r="439" b="1"/>
          <a:stretch/>
        </p:blipFill>
        <p:spPr>
          <a:xfrm>
            <a:off x="7541111" y="1637130"/>
            <a:ext cx="4647841" cy="354787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75FEE01-7E1C-48BD-8FD4-2790F781FC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102" y="1616941"/>
            <a:ext cx="6547110" cy="35728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2BF0B67-FFAC-4AF2-8DE6-4A39BBD3B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936224"/>
            <a:ext cx="5516324" cy="293427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專題</a:t>
            </a:r>
            <a:r>
              <a:rPr lang="en-US" altLang="zh-TW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_NFT</a:t>
            </a:r>
            <a:r>
              <a:rPr lang="zh-TW" altLang="en-US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案例</a:t>
            </a:r>
            <a:endParaRPr lang="zh-TW" altLang="en-US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598E82-FBBE-4514-AC7D-75D1347F86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254388"/>
            <a:ext cx="7498081" cy="159725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6CE230-25FA-496D-B221-C6904C5E7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869" y="5653295"/>
            <a:ext cx="6601558" cy="792469"/>
          </a:xfrm>
        </p:spPr>
        <p:txBody>
          <a:bodyPr anchor="t">
            <a:noAutofit/>
          </a:bodyPr>
          <a:lstStyle/>
          <a:p>
            <a:pPr algn="ctr"/>
            <a:r>
              <a:rPr lang="zh-TW" altLang="en-US" sz="1800" dirty="0">
                <a:latin typeface="FangSong" panose="02010609060101010101" pitchFamily="49" charset="-122"/>
                <a:ea typeface="FangSong" panose="02010609060101010101" pitchFamily="49" charset="-122"/>
              </a:rPr>
              <a:t>資三</a:t>
            </a:r>
            <a:r>
              <a:rPr lang="en-US" altLang="zh-TW" sz="1800" dirty="0">
                <a:latin typeface="FangSong" panose="02010609060101010101" pitchFamily="49" charset="-122"/>
                <a:ea typeface="FangSong" panose="02010609060101010101" pitchFamily="49" charset="-122"/>
              </a:rPr>
              <a:t>B 08156220 </a:t>
            </a:r>
            <a:r>
              <a:rPr lang="zh-TW" altLang="en-US" sz="1800" dirty="0">
                <a:latin typeface="FangSong" panose="02010609060101010101" pitchFamily="49" charset="-122"/>
                <a:ea typeface="FangSong" panose="02010609060101010101" pitchFamily="49" charset="-122"/>
              </a:rPr>
              <a:t>孫</a:t>
            </a:r>
            <a:r>
              <a:rPr lang="zh-TW" altLang="en-US" sz="18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濰</a:t>
            </a:r>
            <a:endParaRPr lang="en-US" altLang="zh-TW" sz="18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36EA07-E1C7-4DE1-B196-FBCA4D1A0E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74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C17599-20C8-4B64-8853-7E2891FC79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808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B342F4-B533-4771-B828-654C361581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177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0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2088" y="-2732"/>
            <a:ext cx="4626864" cy="157678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1263F21-FD5C-49D9-B5D3-5B94A4C998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16941"/>
            <a:ext cx="1000102" cy="35728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75FEE01-7E1C-48BD-8FD4-2790F781FC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102" y="1616941"/>
            <a:ext cx="6547110" cy="35728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22CC044-9AF7-4E6E-9EED-789097E0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804" y="1693950"/>
            <a:ext cx="5983705" cy="3444819"/>
          </a:xfrm>
        </p:spPr>
        <p:txBody>
          <a:bodyPr vert="horz" lIns="109728" tIns="109728" rIns="109728" bIns="9144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sz="2800" b="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冒險</a:t>
            </a:r>
            <a:r>
              <a:rPr lang="zh-TW" altLang="en-US" sz="2800" b="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模式 </a:t>
            </a:r>
            <a:r>
              <a:rPr lang="en-US" altLang="zh-TW" sz="2800" b="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(Adventure)</a:t>
            </a:r>
            <a:r>
              <a:rPr lang="zh-TW" altLang="en-US" sz="2800" b="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：</a:t>
            </a:r>
            <a:r>
              <a:rPr lang="zh-TW" altLang="en-US" sz="2800" b="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闖關模式，透過打倒怪物通關取得獎勵，關卡越難獎勵越豐富。</a:t>
            </a:r>
            <a:r>
              <a:rPr lang="en-US" altLang="zh-TW" sz="2800" b="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/>
            </a:r>
            <a:br>
              <a:rPr lang="en-US" altLang="zh-TW" sz="2800" b="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</a:br>
            <a:r>
              <a:rPr lang="zh-TW" altLang="en-US" sz="2800" b="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競技場</a:t>
            </a:r>
            <a:r>
              <a:rPr lang="zh-TW" altLang="en-US" sz="2800" b="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模式 </a:t>
            </a:r>
            <a:r>
              <a:rPr lang="en-US" altLang="zh-TW" sz="2800" b="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(Arena)</a:t>
            </a:r>
            <a:r>
              <a:rPr lang="zh-TW" altLang="en-US" sz="2800" b="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：</a:t>
            </a:r>
            <a:r>
              <a:rPr lang="zh-TW" altLang="en-US" sz="2800" b="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玩家與玩家的對戰模式，透過先打到對手的 </a:t>
            </a:r>
            <a:r>
              <a:rPr lang="en-US" altLang="zh-TW" sz="2800" b="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3 </a:t>
            </a:r>
            <a:r>
              <a:rPr lang="zh-TW" altLang="en-US" sz="2800" b="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隻 </a:t>
            </a:r>
            <a:r>
              <a:rPr lang="en-US" altLang="zh-TW" sz="2800" b="0" dirty="0" err="1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Axie</a:t>
            </a:r>
            <a:r>
              <a:rPr lang="en-US" altLang="zh-TW" sz="2800" b="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 </a:t>
            </a:r>
            <a:r>
              <a:rPr lang="zh-TW" altLang="en-US" sz="2800" b="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取得</a:t>
            </a:r>
            <a:r>
              <a:rPr lang="zh-TW" altLang="en-US" sz="2800" b="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勝利。</a:t>
            </a:r>
            <a:r>
              <a:rPr lang="en-US" altLang="zh-TW" sz="2800" b="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/>
            </a:r>
            <a:br>
              <a:rPr lang="en-US" altLang="zh-TW" sz="2800" b="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</a:br>
            <a:r>
              <a:rPr lang="zh-TW" altLang="en-US" sz="2800" b="0" dirty="0">
                <a:solidFill>
                  <a:srgbClr val="FFFF00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戰鬥模式</a:t>
            </a:r>
            <a:r>
              <a:rPr lang="zh-TW" altLang="en-US" sz="2800" b="0" dirty="0" smtClean="0">
                <a:solidFill>
                  <a:srgbClr val="FFFF00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：</a:t>
            </a:r>
            <a:r>
              <a:rPr lang="zh-TW" altLang="en-US" sz="2800" b="0" dirty="0">
                <a:solidFill>
                  <a:srgbClr val="FFFF00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回合制，透過打出不同的技能卡牌來進行防禦、攻擊。</a:t>
            </a:r>
            <a:endParaRPr lang="zh-TW" altLang="zh-TW" sz="2800" b="0" dirty="0">
              <a:solidFill>
                <a:srgbClr val="FFFF00"/>
              </a:solidFill>
              <a:latin typeface="Lucida Fax" panose="02060602050505020204" pitchFamily="18" charset="0"/>
              <a:ea typeface="FangSong" panose="02010609060101010101" pitchFamily="49" charset="-122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10AB6C7-ECE6-4D0A-85D7-607621F7A9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2088" y="1638059"/>
            <a:ext cx="4626862" cy="355171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D36EA07-E1C7-4DE1-B196-FBCA4D1A0E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74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0598E82-FBBE-4514-AC7D-75D1347F86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254388"/>
            <a:ext cx="7498081" cy="159725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FC17599-20C8-4B64-8853-7E2891FC79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808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2B342F4-B533-4771-B828-654C361581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177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56CB3EA-1D5A-4389-A09E-4BC4964DEAC1}"/>
              </a:ext>
            </a:extLst>
          </p:cNvPr>
          <p:cNvSpPr txBox="1"/>
          <p:nvPr/>
        </p:nvSpPr>
        <p:spPr>
          <a:xfrm>
            <a:off x="500050" y="365971"/>
            <a:ext cx="7188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latin typeface="Lucida Fax" panose="02060602050505020204" pitchFamily="18" charset="0"/>
                <a:ea typeface="FangSong" panose="02010609060101010101" pitchFamily="49" charset="-122"/>
              </a:rPr>
              <a:t>對戰系統</a:t>
            </a:r>
            <a:endParaRPr lang="zh-TW" altLang="en-US" sz="40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pic>
        <p:nvPicPr>
          <p:cNvPr id="6146" name="Picture 2" descr="https://whalejournal.com/wp-content/uploads/2022/02/Axie-battl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854" y="2110878"/>
            <a:ext cx="4635972" cy="260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57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2088" y="-2732"/>
            <a:ext cx="4626864" cy="157678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1263F21-FD5C-49D9-B5D3-5B94A4C998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16941"/>
            <a:ext cx="1000102" cy="35728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75FEE01-7E1C-48BD-8FD4-2790F781FC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102" y="1616941"/>
            <a:ext cx="6547110" cy="35728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22CC044-9AF7-4E6E-9EED-789097E0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286" y="1937469"/>
            <a:ext cx="6204742" cy="3252308"/>
          </a:xfrm>
        </p:spPr>
        <p:txBody>
          <a:bodyPr vert="horz" lIns="109728" tIns="109728" rIns="109728" bIns="9144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sz="2800" b="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每日</a:t>
            </a:r>
            <a:r>
              <a:rPr lang="zh-TW" altLang="en-US" sz="2800" b="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任務</a:t>
            </a:r>
            <a:r>
              <a:rPr lang="en-US" altLang="zh-TW" sz="2800" b="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(Daily Request):</a:t>
            </a:r>
            <a:r>
              <a:rPr lang="zh-TW" altLang="en-US" sz="2800" b="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完成每日任務獲得固定的</a:t>
            </a:r>
            <a:r>
              <a:rPr lang="en-US" altLang="zh-TW" sz="2800" b="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SLP</a:t>
            </a:r>
            <a:r>
              <a:rPr lang="zh-TW" altLang="en-US" sz="2800" b="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，是遊戲中最穩定獲得</a:t>
            </a:r>
            <a:r>
              <a:rPr lang="en-US" altLang="zh-TW" sz="2800" b="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SLP</a:t>
            </a:r>
            <a:r>
              <a:rPr lang="zh-TW" altLang="en-US" sz="2800" b="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的方式。</a:t>
            </a:r>
            <a:r>
              <a:rPr lang="en-US" altLang="zh-TW" sz="2800" b="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/>
            </a:r>
            <a:br>
              <a:rPr lang="en-US" altLang="zh-TW" sz="2800" b="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</a:br>
            <a:r>
              <a:rPr lang="zh-TW" altLang="en-US" sz="2800" b="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孵育</a:t>
            </a:r>
            <a:r>
              <a:rPr lang="en-US" altLang="zh-TW" sz="2800" b="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(breeding)</a:t>
            </a:r>
            <a:r>
              <a:rPr lang="zh-TW" altLang="en-US" sz="2800" b="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：</a:t>
            </a:r>
            <a:r>
              <a:rPr lang="zh-TW" altLang="en-US" sz="2800" b="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消耗 </a:t>
            </a:r>
            <a:r>
              <a:rPr lang="en-US" altLang="zh-TW" sz="2800" b="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AXS </a:t>
            </a:r>
            <a:r>
              <a:rPr lang="zh-TW" altLang="en-US" sz="2800" b="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與 </a:t>
            </a:r>
            <a:r>
              <a:rPr lang="en-US" altLang="zh-TW" sz="2800" b="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SLP</a:t>
            </a:r>
            <a:r>
              <a:rPr lang="zh-TW" altLang="en-US" sz="2800" b="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，讓兩隻 </a:t>
            </a:r>
            <a:r>
              <a:rPr lang="en-US" altLang="zh-TW" sz="2800" b="0" dirty="0" err="1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Axie</a:t>
            </a:r>
            <a:r>
              <a:rPr lang="en-US" altLang="zh-TW" sz="2800" b="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 </a:t>
            </a:r>
            <a:r>
              <a:rPr lang="zh-TW" altLang="en-US" sz="2800" b="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生出新的 </a:t>
            </a:r>
            <a:r>
              <a:rPr lang="en-US" altLang="zh-TW" sz="2800" b="0" dirty="0" err="1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Axie</a:t>
            </a:r>
            <a:r>
              <a:rPr lang="zh-TW" altLang="en-US" sz="2800" b="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。</a:t>
            </a:r>
            <a:r>
              <a:rPr lang="en-US" altLang="zh-TW" sz="2800" b="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/>
            </a:r>
            <a:br>
              <a:rPr lang="en-US" altLang="zh-TW" sz="2800" b="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</a:br>
            <a:endParaRPr lang="zh-TW" altLang="zh-TW" sz="2800" b="0" dirty="0">
              <a:solidFill>
                <a:schemeClr val="bg1"/>
              </a:solidFill>
              <a:latin typeface="Lucida Fax" panose="02060602050505020204" pitchFamily="18" charset="0"/>
              <a:ea typeface="FangSong" panose="02010609060101010101" pitchFamily="49" charset="-122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10AB6C7-ECE6-4D0A-85D7-607621F7A9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2088" y="1638059"/>
            <a:ext cx="4626862" cy="355171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D36EA07-E1C7-4DE1-B196-FBCA4D1A0E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74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0598E82-FBBE-4514-AC7D-75D1347F86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254388"/>
            <a:ext cx="7498081" cy="159725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FC17599-20C8-4B64-8853-7E2891FC79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808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2B342F4-B533-4771-B828-654C361581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177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56CB3EA-1D5A-4389-A09E-4BC4964DEAC1}"/>
              </a:ext>
            </a:extLst>
          </p:cNvPr>
          <p:cNvSpPr txBox="1"/>
          <p:nvPr/>
        </p:nvSpPr>
        <p:spPr>
          <a:xfrm>
            <a:off x="500050" y="365971"/>
            <a:ext cx="7188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latin typeface="Lucida Fax" panose="02060602050505020204" pitchFamily="18" charset="0"/>
                <a:ea typeface="FangSong" panose="02010609060101010101" pitchFamily="49" charset="-122"/>
              </a:rPr>
              <a:t>培養系統</a:t>
            </a:r>
            <a:endParaRPr lang="zh-TW" altLang="en-US" sz="40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pic>
        <p:nvPicPr>
          <p:cNvPr id="7174" name="Picture 6" descr="https://p1-tt.byteimg.com/origin/pgc-image/987385fc82b14a47a52c0995a8657f4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194" y="1574051"/>
            <a:ext cx="4710831" cy="368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81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2088" y="-2732"/>
            <a:ext cx="4626864" cy="157678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1263F21-FD5C-49D9-B5D3-5B94A4C998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16941"/>
            <a:ext cx="1000102" cy="35728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75FEE01-7E1C-48BD-8FD4-2790F781FC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102" y="1616941"/>
            <a:ext cx="6547110" cy="35728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22CC044-9AF7-4E6E-9EED-789097E0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804" y="1809567"/>
            <a:ext cx="5983705" cy="3444819"/>
          </a:xfrm>
        </p:spPr>
        <p:txBody>
          <a:bodyPr vert="horz" lIns="109728" tIns="109728" rIns="109728" bIns="9144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2800" b="0" dirty="0" err="1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Axie</a:t>
            </a:r>
            <a:r>
              <a:rPr lang="zh-TW" altLang="en-US" sz="2800" b="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交易</a:t>
            </a:r>
            <a:r>
              <a:rPr lang="en-US" altLang="zh-TW" sz="2800" b="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:</a:t>
            </a:r>
            <a:r>
              <a:rPr lang="en-US" altLang="zh-TW" sz="2800" b="0" dirty="0" err="1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Axie</a:t>
            </a:r>
            <a:r>
              <a:rPr lang="zh-TW" altLang="en-US" sz="2800" b="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以</a:t>
            </a:r>
            <a:r>
              <a:rPr lang="en-US" altLang="zh-TW" sz="2800" b="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NFT</a:t>
            </a:r>
            <a:r>
              <a:rPr lang="zh-TW" altLang="en-US" sz="2800" b="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的形式存在且可在游戲內和公開市場交易</a:t>
            </a:r>
            <a:r>
              <a:rPr lang="en-US" altLang="zh-TW" sz="2800" b="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/>
            </a:r>
            <a:br>
              <a:rPr lang="en-US" altLang="zh-TW" sz="2800" b="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</a:br>
            <a:r>
              <a:rPr lang="en-US" altLang="zh-TW" sz="2800" b="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/>
            </a:r>
            <a:br>
              <a:rPr lang="en-US" altLang="zh-TW" sz="2800" b="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</a:br>
            <a:r>
              <a:rPr lang="zh-TW" altLang="en-US" sz="2800" b="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土地交易：</a:t>
            </a:r>
            <a:r>
              <a:rPr lang="zh-TW" altLang="en-US" sz="2800" b="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土地是游戲內的另一種</a:t>
            </a:r>
            <a:r>
              <a:rPr lang="en-US" altLang="zh-TW" sz="2800" b="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NFT</a:t>
            </a:r>
            <a:r>
              <a:rPr lang="zh-TW" altLang="en-US" sz="2800" b="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，供應總量</a:t>
            </a:r>
            <a:r>
              <a:rPr lang="en-US" altLang="zh-TW" sz="2800" b="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90,601</a:t>
            </a:r>
            <a:r>
              <a:rPr lang="zh-TW" altLang="en-US" sz="2800" b="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塊</a:t>
            </a:r>
            <a:r>
              <a:rPr lang="zh-TW" altLang="en-US" sz="2800" b="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。</a:t>
            </a:r>
            <a:r>
              <a:rPr lang="en-US" altLang="zh-TW" sz="2800" b="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/>
            </a:r>
            <a:br>
              <a:rPr lang="en-US" altLang="zh-TW" sz="2800" b="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</a:br>
            <a:endParaRPr lang="zh-TW" altLang="zh-TW" sz="2800" b="0" dirty="0">
              <a:solidFill>
                <a:schemeClr val="bg1"/>
              </a:solidFill>
              <a:latin typeface="Lucida Fax" panose="02060602050505020204" pitchFamily="18" charset="0"/>
              <a:ea typeface="FangSong" panose="02010609060101010101" pitchFamily="49" charset="-122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10AB6C7-ECE6-4D0A-85D7-607621F7A9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2088" y="1638059"/>
            <a:ext cx="4626862" cy="355171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D36EA07-E1C7-4DE1-B196-FBCA4D1A0E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74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0598E82-FBBE-4514-AC7D-75D1347F86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254388"/>
            <a:ext cx="7498081" cy="159725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FC17599-20C8-4B64-8853-7E2891FC79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808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2B342F4-B533-4771-B828-654C361581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177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56CB3EA-1D5A-4389-A09E-4BC4964DEAC1}"/>
              </a:ext>
            </a:extLst>
          </p:cNvPr>
          <p:cNvSpPr txBox="1"/>
          <p:nvPr/>
        </p:nvSpPr>
        <p:spPr>
          <a:xfrm>
            <a:off x="500050" y="365971"/>
            <a:ext cx="7188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latin typeface="Lucida Fax" panose="02060602050505020204" pitchFamily="18" charset="0"/>
                <a:ea typeface="FangSong" panose="02010609060101010101" pitchFamily="49" charset="-122"/>
              </a:rPr>
              <a:t>交易系統</a:t>
            </a:r>
            <a:endParaRPr lang="zh-TW" altLang="en-US" sz="40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pic>
        <p:nvPicPr>
          <p:cNvPr id="7172" name="Picture 4" descr="https://s2.glbimg.com/mxlIWgFrISzASjwYe7YjdSBnCko=/0x0:960x540/984x0/smart/filters:strip_icc()/i.s3.glbimg.com/v1/AUTH_08fbf48bc0524877943fe86e43087e7a/internal_photos/bs/2021/u/4/jkedoUQwSdU8AZzqU1pQ/how-axie-became-living-for-some-players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439" y="2074245"/>
            <a:ext cx="4624160" cy="260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19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>
            <a:extLst>
              <a:ext uri="{FF2B5EF4-FFF2-40B4-BE49-F238E27FC236}">
                <a16:creationId xmlns:a16="http://schemas.microsoft.com/office/drawing/2014/main" id="{256CB3EA-1D5A-4389-A09E-4BC4964DEAC1}"/>
              </a:ext>
            </a:extLst>
          </p:cNvPr>
          <p:cNvSpPr txBox="1"/>
          <p:nvPr/>
        </p:nvSpPr>
        <p:spPr>
          <a:xfrm>
            <a:off x="500050" y="365971"/>
            <a:ext cx="7188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latin typeface="Lucida Fax" panose="02060602050505020204" pitchFamily="18" charset="0"/>
                <a:ea typeface="FangSong" panose="02010609060101010101" pitchFamily="49" charset="-122"/>
              </a:rPr>
              <a:t>LAND</a:t>
            </a:r>
            <a:r>
              <a:rPr lang="zh-TW" altLang="en-US" sz="4000" dirty="0" smtClean="0">
                <a:latin typeface="Lucida Fax" panose="02060602050505020204" pitchFamily="18" charset="0"/>
                <a:ea typeface="FangSong" panose="02010609060101010101" pitchFamily="49" charset="-122"/>
              </a:rPr>
              <a:t> </a:t>
            </a:r>
            <a:r>
              <a:rPr lang="zh-TW" altLang="zh-TW" sz="40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介紹</a:t>
            </a:r>
            <a:endParaRPr lang="zh-TW" altLang="en-US" sz="40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-97654" y="-54014"/>
            <a:ext cx="12508637" cy="6976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-355107" y="6001305"/>
            <a:ext cx="13023542" cy="112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-355108" y="-340438"/>
            <a:ext cx="13023542" cy="112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56CB3EA-1D5A-4389-A09E-4BC4964DEAC1}"/>
              </a:ext>
            </a:extLst>
          </p:cNvPr>
          <p:cNvSpPr txBox="1"/>
          <p:nvPr/>
        </p:nvSpPr>
        <p:spPr>
          <a:xfrm>
            <a:off x="65045" y="55207"/>
            <a:ext cx="12345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latin typeface="Lucida Fax" panose="02060602050505020204" pitchFamily="18" charset="0"/>
                <a:ea typeface="FangSong" panose="02010609060101010101" pitchFamily="49" charset="-122"/>
              </a:rPr>
              <a:t>走向下坡</a:t>
            </a:r>
            <a:r>
              <a:rPr lang="en-US" altLang="zh-TW" sz="4000" dirty="0">
                <a:latin typeface="Lucida Fax" panose="02060602050505020204" pitchFamily="18" charset="0"/>
                <a:ea typeface="FangSong" panose="02010609060101010101" pitchFamily="49" charset="-122"/>
              </a:rPr>
              <a:t>?</a:t>
            </a:r>
            <a:endParaRPr lang="en-US" altLang="zh-TW" sz="4000" dirty="0" smtClean="0">
              <a:latin typeface="Lucida Fax" panose="02060602050505020204" pitchFamily="18" charset="0"/>
              <a:ea typeface="FangSong" panose="02010609060101010101" pitchFamily="49" charset="-122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56CB3EA-1D5A-4389-A09E-4BC4964DEAC1}"/>
              </a:ext>
            </a:extLst>
          </p:cNvPr>
          <p:cNvSpPr txBox="1"/>
          <p:nvPr/>
        </p:nvSpPr>
        <p:spPr>
          <a:xfrm>
            <a:off x="65045" y="6098068"/>
            <a:ext cx="12345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err="1" smtClean="0">
                <a:latin typeface="Lucida Fax" panose="02060602050505020204" pitchFamily="18" charset="0"/>
                <a:ea typeface="FangSong" panose="02010609060101010101" pitchFamily="49" charset="-122"/>
              </a:rPr>
              <a:t>Axie</a:t>
            </a:r>
            <a:r>
              <a:rPr lang="en-US" altLang="zh-TW" sz="4000" dirty="0" smtClean="0">
                <a:latin typeface="Lucida Fax" panose="02060602050505020204" pitchFamily="18" charset="0"/>
                <a:ea typeface="FangSong" panose="02010609060101010101" pitchFamily="49" charset="-122"/>
              </a:rPr>
              <a:t> Infinity</a:t>
            </a:r>
            <a:r>
              <a:rPr lang="zh-TW" altLang="en-US" sz="4000" dirty="0" smtClean="0">
                <a:latin typeface="Lucida Fax" panose="02060602050505020204" pitchFamily="18" charset="0"/>
                <a:ea typeface="FangSong" panose="02010609060101010101" pitchFamily="49" charset="-122"/>
              </a:rPr>
              <a:t>的近況</a:t>
            </a:r>
            <a:r>
              <a:rPr lang="en-US" altLang="zh-TW" sz="4000" dirty="0" smtClean="0">
                <a:latin typeface="Lucida Fax" panose="02060602050505020204" pitchFamily="18" charset="0"/>
                <a:ea typeface="FangSong" panose="02010609060101010101" pitchFamily="49" charset="-122"/>
              </a:rPr>
              <a:t>?</a:t>
            </a:r>
          </a:p>
        </p:txBody>
      </p:sp>
      <p:pic>
        <p:nvPicPr>
          <p:cNvPr id="9218" name="Picture 2" descr="https://www.abmedia.io/wp-content/uploads/2022/03/FOFCQxmWQAE3xbw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00" y="793946"/>
            <a:ext cx="5205428" cy="520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51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2088" y="-2732"/>
            <a:ext cx="4626864" cy="157678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263F21-FD5C-49D9-B5D3-5B94A4C998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16941"/>
            <a:ext cx="1000102" cy="35728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5FEE01-7E1C-48BD-8FD4-2790F781FC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102" y="1616941"/>
            <a:ext cx="6547110" cy="35728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D7FCCAA-826D-408D-8D7E-F005D89D9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226" y="1593330"/>
            <a:ext cx="6471568" cy="3615725"/>
          </a:xfrm>
        </p:spPr>
        <p:txBody>
          <a:bodyPr vert="horz" lIns="109728" tIns="109728" rIns="109728" bIns="91440" rtlCol="0" anchor="ctr">
            <a:noAutofit/>
          </a:bodyPr>
          <a:lstStyle/>
          <a:p>
            <a:r>
              <a:rPr lang="en-US" altLang="zh-TW" sz="880" u="sng" dirty="0">
                <a:hlinkClick r:id="rId2"/>
              </a:rPr>
              <a:t>https://medium.com/@Dean.Su/axie-infinity-play-to-earn-%E9%82%84%E6%98%AF%E9%BE%90%E6%B0%8F%E9%A8%99%E5%B1%80-%E5%9F%BA%E7%A4%8E%E9%81%8A%E6%88%B2%E6%A9%9F%E5%88%B6%E4%BB%8B%E7%B4%B9-%E8%B3%BA%E9%8C%A2%E7%9A%84%E6%A9%9F%E6%9C%83%E8%88%87%E9%A2%A8%E9%9A%AA-98c9cc1a5822</a:t>
            </a:r>
            <a:r>
              <a:rPr lang="zh-TW" altLang="zh-TW" sz="880" dirty="0"/>
              <a:t/>
            </a:r>
            <a:br>
              <a:rPr lang="zh-TW" altLang="zh-TW" sz="880" dirty="0"/>
            </a:br>
            <a:r>
              <a:rPr lang="en-US" altLang="zh-TW" sz="880" u="sng" dirty="0">
                <a:hlinkClick r:id="rId3"/>
              </a:rPr>
              <a:t>https://www.18hall.com/nft-games/</a:t>
            </a:r>
            <a:r>
              <a:rPr lang="zh-TW" altLang="zh-TW" sz="880" dirty="0"/>
              <a:t/>
            </a:r>
            <a:br>
              <a:rPr lang="zh-TW" altLang="zh-TW" sz="880" dirty="0"/>
            </a:br>
            <a:r>
              <a:rPr lang="en-US" altLang="zh-TW" sz="880" u="sng" dirty="0">
                <a:hlinkClick r:id="rId4"/>
              </a:rPr>
              <a:t>https://inf.news/zh-tw/game/534e46bc6ba9932e5b37a655cba5fb67.html</a:t>
            </a:r>
            <a:r>
              <a:rPr lang="zh-TW" altLang="zh-TW" sz="880" dirty="0"/>
              <a:t/>
            </a:r>
            <a:br>
              <a:rPr lang="zh-TW" altLang="zh-TW" sz="880" dirty="0"/>
            </a:br>
            <a:r>
              <a:rPr lang="en-US" altLang="zh-TW" sz="880" u="sng" dirty="0">
                <a:hlinkClick r:id="rId5"/>
              </a:rPr>
              <a:t>https://tw.stock.yahoo.com/news/%E7%8E%A9%E5%AE%B6%E9%80%A3-1000-%E4%BA%BA%E9%83%BD%E6%B2%92%E6%9C%89%EF%BC%8C%E5%85%83%E5%AE%87%E5%AE%99%E6%B8%B8%E6%88%B2%E6%90%9E%E4%BA%86%E5%8D%8A%E5%A4%A9%E5%B0%B1%E9%80%99%EF%BC%9F-052056664.html</a:t>
            </a:r>
            <a:r>
              <a:rPr lang="zh-TW" altLang="zh-TW" sz="880" dirty="0"/>
              <a:t/>
            </a:r>
            <a:br>
              <a:rPr lang="zh-TW" altLang="zh-TW" sz="880" dirty="0"/>
            </a:br>
            <a:r>
              <a:rPr lang="en-US" altLang="zh-TW" sz="880" u="sng" dirty="0">
                <a:hlinkClick r:id="rId6"/>
              </a:rPr>
              <a:t>https://matters.news/@judy2165/266774-%E5%8F%AF%E4%BB%A5%E5%85%8D%E8%B2%BB%E7%8E%A9%E7%9A%84axie-infinity%E6%96%B0%E7%89%88origin%E4%BE%86%E4%BA%86-bafyreie2oyvclhclzznykbmq63vdymbfeqikop7r2qpfutn6yibg65kfiu</a:t>
            </a:r>
            <a:endParaRPr lang="zh-TW" altLang="zh-TW" sz="88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0AB6C7-ECE6-4D0A-85D7-607621F7A9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2088" y="1638059"/>
            <a:ext cx="4626862" cy="355171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36EA07-E1C7-4DE1-B196-FBCA4D1A0E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74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598E82-FBBE-4514-AC7D-75D1347F86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254388"/>
            <a:ext cx="7498081" cy="159725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C17599-20C8-4B64-8853-7E2891FC79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808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B342F4-B533-4771-B828-654C361581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177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56CB3EA-1D5A-4389-A09E-4BC4964DEAC1}"/>
              </a:ext>
            </a:extLst>
          </p:cNvPr>
          <p:cNvSpPr txBox="1"/>
          <p:nvPr/>
        </p:nvSpPr>
        <p:spPr>
          <a:xfrm>
            <a:off x="500051" y="365971"/>
            <a:ext cx="2243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參考文獻</a:t>
            </a:r>
            <a:endParaRPr lang="zh-TW" altLang="en-US" sz="3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pic>
        <p:nvPicPr>
          <p:cNvPr id="3074" name="Picture 2" descr="Light Inside Librar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212" y="1616939"/>
            <a:ext cx="4641738" cy="356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37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 descr="Pen Writing Thank You on Whit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4589" y="-1"/>
            <a:ext cx="12625136" cy="753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21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64" name="Rectangle 4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4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45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2088" y="-2732"/>
            <a:ext cx="4626864" cy="157678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47">
            <a:extLst>
              <a:ext uri="{FF2B5EF4-FFF2-40B4-BE49-F238E27FC236}">
                <a16:creationId xmlns:a16="http://schemas.microsoft.com/office/drawing/2014/main" id="{11263F21-FD5C-49D9-B5D3-5B94A4C998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16941"/>
            <a:ext cx="1000102" cy="35728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49">
            <a:extLst>
              <a:ext uri="{FF2B5EF4-FFF2-40B4-BE49-F238E27FC236}">
                <a16:creationId xmlns:a16="http://schemas.microsoft.com/office/drawing/2014/main" id="{175FEE01-7E1C-48BD-8FD4-2790F781FC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102" y="1616941"/>
            <a:ext cx="6547110" cy="35728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667BA89E-95E9-450A-96C9-0FD3A1C32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51" y="461262"/>
            <a:ext cx="1552584" cy="545610"/>
          </a:xfrm>
        </p:spPr>
        <p:txBody>
          <a:bodyPr vert="horz" lIns="109728" tIns="109728" rIns="109728" bIns="91440" rtlCol="0" anchor="ctr"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zh-TW" altLang="en-US" sz="4400" b="0" cap="all" dirty="0">
                <a:solidFill>
                  <a:schemeClr val="tx1">
                    <a:lumMod val="95000"/>
                    <a:lumOff val="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目錄</a:t>
            </a:r>
          </a:p>
        </p:txBody>
      </p:sp>
      <p:sp>
        <p:nvSpPr>
          <p:cNvPr id="69" name="Rectangle 51">
            <a:extLst>
              <a:ext uri="{FF2B5EF4-FFF2-40B4-BE49-F238E27FC236}">
                <a16:creationId xmlns:a16="http://schemas.microsoft.com/office/drawing/2014/main" id="{D10AB6C7-ECE6-4D0A-85D7-607621F7A9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2088" y="1638059"/>
            <a:ext cx="4626862" cy="355171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3">
            <a:extLst>
              <a:ext uri="{FF2B5EF4-FFF2-40B4-BE49-F238E27FC236}">
                <a16:creationId xmlns:a16="http://schemas.microsoft.com/office/drawing/2014/main" id="{5D36EA07-E1C7-4DE1-B196-FBCA4D1A0E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74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5">
            <a:extLst>
              <a:ext uri="{FF2B5EF4-FFF2-40B4-BE49-F238E27FC236}">
                <a16:creationId xmlns:a16="http://schemas.microsoft.com/office/drawing/2014/main" id="{C0598E82-FBBE-4514-AC7D-75D1347F86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254388"/>
            <a:ext cx="7498081" cy="159725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57">
            <a:extLst>
              <a:ext uri="{FF2B5EF4-FFF2-40B4-BE49-F238E27FC236}">
                <a16:creationId xmlns:a16="http://schemas.microsoft.com/office/drawing/2014/main" id="{FFC17599-20C8-4B64-8853-7E2891FC79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808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59">
            <a:extLst>
              <a:ext uri="{FF2B5EF4-FFF2-40B4-BE49-F238E27FC236}">
                <a16:creationId xmlns:a16="http://schemas.microsoft.com/office/drawing/2014/main" id="{12B342F4-B533-4771-B828-654C361581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177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750770-4191-4F70-8F3E-82AF28DB705A}"/>
              </a:ext>
            </a:extLst>
          </p:cNvPr>
          <p:cNvSpPr txBox="1"/>
          <p:nvPr/>
        </p:nvSpPr>
        <p:spPr>
          <a:xfrm>
            <a:off x="1095317" y="1699395"/>
            <a:ext cx="63075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一</a:t>
            </a:r>
            <a:r>
              <a:rPr lang="zh-TW" altLang="en-US" sz="2400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lang="en-US" altLang="zh-TW" sz="2400" dirty="0" err="1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Axie</a:t>
            </a:r>
            <a:r>
              <a:rPr lang="en-US" altLang="zh-TW" sz="240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 Infinity</a:t>
            </a:r>
            <a:r>
              <a:rPr lang="zh-TW" altLang="en-US" sz="240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 </a:t>
            </a:r>
            <a:r>
              <a:rPr lang="zh-TW" altLang="en-US" sz="2400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簡介</a:t>
            </a:r>
            <a:endParaRPr lang="en-US" altLang="zh-TW" sz="2400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en-US" altLang="zh-TW" sz="2400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二</a:t>
            </a:r>
            <a:r>
              <a:rPr lang="zh-TW" altLang="en-US" sz="2400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lang="en-US" altLang="zh-TW" sz="2400" dirty="0" err="1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Axie</a:t>
            </a:r>
            <a:r>
              <a:rPr lang="en-US" altLang="zh-TW" sz="240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 </a:t>
            </a:r>
            <a:r>
              <a:rPr lang="zh-TW" altLang="en-US" sz="240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簡介</a:t>
            </a:r>
            <a:endParaRPr lang="en-US" altLang="zh-TW" sz="2400" dirty="0">
              <a:solidFill>
                <a:schemeClr val="bg1"/>
              </a:solidFill>
              <a:latin typeface="Lucida Fax" panose="02060602050505020204" pitchFamily="18" charset="0"/>
              <a:ea typeface="FangSong" panose="02010609060101010101" pitchFamily="49" charset="-122"/>
            </a:endParaRPr>
          </a:p>
          <a:p>
            <a:endParaRPr lang="en-US" altLang="zh-TW" sz="2400" dirty="0" smtClean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TW" altLang="en-US" sz="2400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三、</a:t>
            </a:r>
            <a:r>
              <a:rPr lang="en-US" altLang="zh-TW" sz="240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AXS </a:t>
            </a:r>
            <a:r>
              <a:rPr lang="en-US" altLang="zh-TW" sz="240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/ </a:t>
            </a:r>
            <a:r>
              <a:rPr lang="en-US" altLang="zh-TW" sz="240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SLP</a:t>
            </a:r>
          </a:p>
          <a:p>
            <a:endParaRPr lang="en-US" altLang="zh-TW" sz="2400" dirty="0">
              <a:solidFill>
                <a:schemeClr val="bg1"/>
              </a:solidFill>
              <a:latin typeface="Lucida Fax" panose="02060602050505020204" pitchFamily="18" charset="0"/>
              <a:ea typeface="FangSong" panose="02010609060101010101" pitchFamily="49" charset="-122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四</a:t>
            </a:r>
            <a:r>
              <a:rPr lang="zh-TW" altLang="en-US" sz="2400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、遊戲內容</a:t>
            </a:r>
            <a:endParaRPr lang="en-US" altLang="zh-TW" sz="2400" dirty="0" smtClean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en-US" altLang="zh-TW" sz="2400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五</a:t>
            </a:r>
            <a:r>
              <a:rPr lang="zh-TW" altLang="en-US" sz="2400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、遊戲近況</a:t>
            </a:r>
            <a:endParaRPr lang="en-US" altLang="zh-TW" sz="2400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pic>
        <p:nvPicPr>
          <p:cNvPr id="17" name="Picture 2" descr="White Blank Note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746" y="1638057"/>
            <a:ext cx="5320929" cy="355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83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2088" y="-2732"/>
            <a:ext cx="4626864" cy="157678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263F21-FD5C-49D9-B5D3-5B94A4C998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16941"/>
            <a:ext cx="1000102" cy="35728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5FEE01-7E1C-48BD-8FD4-2790F781FC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102" y="1616941"/>
            <a:ext cx="6547110" cy="35728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0AB6C7-ECE6-4D0A-85D7-607621F7A9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2088" y="1638059"/>
            <a:ext cx="4626862" cy="355171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36EA07-E1C7-4DE1-B196-FBCA4D1A0E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74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598E82-FBBE-4514-AC7D-75D1347F86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254388"/>
            <a:ext cx="7498081" cy="159725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C17599-20C8-4B64-8853-7E2891FC79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808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B342F4-B533-4771-B828-654C361581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177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33623A6-87FD-4469-8120-7923245C631D}"/>
              </a:ext>
            </a:extLst>
          </p:cNvPr>
          <p:cNvSpPr txBox="1"/>
          <p:nvPr/>
        </p:nvSpPr>
        <p:spPr>
          <a:xfrm>
            <a:off x="1121875" y="2176478"/>
            <a:ext cx="6303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  </a:t>
            </a:r>
            <a:r>
              <a:rPr lang="en-US" altLang="zh-TW" sz="2800" dirty="0" err="1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Axie</a:t>
            </a: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Infinity</a:t>
            </a:r>
            <a:r>
              <a:rPr lang="zh-TW" altLang="en-US" sz="2800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是</a:t>
            </a:r>
            <a:r>
              <a:rPr lang="en-US" altLang="zh-TW" sz="280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2021</a:t>
            </a:r>
            <a:r>
              <a:rPr lang="zh-TW" altLang="en-US" sz="2800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七月</a:t>
            </a:r>
            <a:r>
              <a:rPr lang="zh-TW" altLang="en-US" sz="2800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初開始爆紅的區塊鏈遊戲</a:t>
            </a:r>
            <a:r>
              <a:rPr lang="zh-TW" altLang="en-US" sz="2800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，由越南遊戲公司</a:t>
            </a:r>
            <a:r>
              <a:rPr lang="en-US" altLang="zh-TW" sz="280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Sky Mavis</a:t>
            </a:r>
            <a:r>
              <a:rPr lang="zh-TW" altLang="en-US" sz="2800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開發</a:t>
            </a:r>
            <a:r>
              <a:rPr lang="zh-TW" altLang="en-US" sz="2800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，</a:t>
            </a:r>
            <a:r>
              <a:rPr lang="zh-TW" altLang="en-US" sz="2800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遊戲機制可以說是</a:t>
            </a:r>
            <a:r>
              <a:rPr lang="en-US" altLang="zh-TW" sz="2800" dirty="0" err="1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nft</a:t>
            </a:r>
            <a:r>
              <a:rPr lang="zh-TW" altLang="en-US" sz="2800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版本的精靈</a:t>
            </a:r>
            <a:r>
              <a:rPr lang="zh-TW" altLang="en-US" sz="2800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寶可夢，玩家取得</a:t>
            </a:r>
            <a:r>
              <a:rPr lang="zh-TW" altLang="en-US" sz="2800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寵物後</a:t>
            </a:r>
            <a:r>
              <a:rPr lang="zh-TW" altLang="en-US" sz="2800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可以</a:t>
            </a:r>
            <a:r>
              <a:rPr lang="zh-TW" altLang="en-US" sz="2800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透過</a:t>
            </a:r>
            <a:r>
              <a:rPr lang="en-US" altLang="zh-TW" sz="2800" dirty="0" err="1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Axie</a:t>
            </a:r>
            <a:r>
              <a:rPr lang="zh-TW" altLang="en-US" sz="2800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進行</a:t>
            </a:r>
            <a:r>
              <a:rPr lang="zh-TW" altLang="en-US" sz="2800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冒險，打怪練等、跟其他</a:t>
            </a:r>
            <a:r>
              <a:rPr lang="zh-TW" altLang="en-US" sz="2800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玩家</a:t>
            </a:r>
            <a:r>
              <a:rPr lang="en-US" altLang="zh-TW" sz="2800" dirty="0" err="1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pk</a:t>
            </a:r>
            <a:r>
              <a:rPr lang="zh-TW" altLang="en-US" sz="2800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。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E1CD760-F098-413D-AD78-351F7D7508A0}"/>
              </a:ext>
            </a:extLst>
          </p:cNvPr>
          <p:cNvSpPr txBox="1"/>
          <p:nvPr/>
        </p:nvSpPr>
        <p:spPr>
          <a:xfrm>
            <a:off x="500050" y="360391"/>
            <a:ext cx="4826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err="1">
                <a:latin typeface="Lucida Fax" panose="02060602050505020204" pitchFamily="18" charset="0"/>
                <a:ea typeface="FangSong" panose="02010609060101010101" pitchFamily="49" charset="-122"/>
              </a:rPr>
              <a:t>Axie</a:t>
            </a:r>
            <a:r>
              <a:rPr lang="en-US" altLang="zh-TW" sz="4000" dirty="0">
                <a:latin typeface="Lucida Fax" panose="02060602050505020204" pitchFamily="18" charset="0"/>
                <a:ea typeface="FangSong" panose="02010609060101010101" pitchFamily="49" charset="-122"/>
              </a:rPr>
              <a:t> Infinity</a:t>
            </a:r>
            <a:r>
              <a:rPr lang="zh-TW" altLang="en-US" sz="4000" dirty="0" smtClean="0">
                <a:latin typeface="Lucida Fax" panose="02060602050505020204" pitchFamily="18" charset="0"/>
                <a:ea typeface="FangSong" panose="02010609060101010101" pitchFamily="49" charset="-122"/>
              </a:rPr>
              <a:t> </a:t>
            </a:r>
            <a:r>
              <a:rPr lang="zh-TW" altLang="en-US" sz="4000" dirty="0">
                <a:latin typeface="Lucida Fax" panose="02060602050505020204" pitchFamily="18" charset="0"/>
                <a:ea typeface="FangSong" panose="02010609060101010101" pitchFamily="49" charset="-122"/>
              </a:rPr>
              <a:t>簡介</a:t>
            </a:r>
            <a:endParaRPr lang="en-US" altLang="zh-TW" sz="4000" dirty="0">
              <a:latin typeface="Lucida Fax" panose="02060602050505020204" pitchFamily="18" charset="0"/>
              <a:ea typeface="FangSong" panose="02010609060101010101" pitchFamily="49" charset="-122"/>
            </a:endParaRPr>
          </a:p>
        </p:txBody>
      </p:sp>
      <p:pic>
        <p:nvPicPr>
          <p:cNvPr id="2050" name="Picture 2" descr="https://s.yimg.com/os/creatr-uploaded-images/2022-03/e4249610-afe4-11ec-bfdf-2beb949f5d7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088" y="1956058"/>
            <a:ext cx="4644789" cy="290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39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2088" y="-2732"/>
            <a:ext cx="4626864" cy="157678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263F21-FD5C-49D9-B5D3-5B94A4C998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16941"/>
            <a:ext cx="1000102" cy="35728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5FEE01-7E1C-48BD-8FD4-2790F781FC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102" y="1616941"/>
            <a:ext cx="6547110" cy="35728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0AB6C7-ECE6-4D0A-85D7-607621F7A9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2088" y="1638059"/>
            <a:ext cx="4626862" cy="355171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36EA07-E1C7-4DE1-B196-FBCA4D1A0E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74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598E82-FBBE-4514-AC7D-75D1347F86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254388"/>
            <a:ext cx="7498081" cy="159725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C17599-20C8-4B64-8853-7E2891FC79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808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B342F4-B533-4771-B828-654C361581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177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33623A6-87FD-4469-8120-7923245C631D}"/>
              </a:ext>
            </a:extLst>
          </p:cNvPr>
          <p:cNvSpPr txBox="1"/>
          <p:nvPr/>
        </p:nvSpPr>
        <p:spPr>
          <a:xfrm>
            <a:off x="1097309" y="2420923"/>
            <a:ext cx="63035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 </a:t>
            </a:r>
            <a:r>
              <a:rPr lang="en-US" altLang="zh-TW" sz="2800" dirty="0" err="1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Axie</a:t>
            </a:r>
            <a:r>
              <a:rPr lang="en-US" altLang="zh-TW" sz="280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 Infinity</a:t>
            </a:r>
            <a:r>
              <a:rPr lang="zh-TW" altLang="en-US" sz="2800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爆</a:t>
            </a:r>
            <a:r>
              <a:rPr lang="zh-TW" altLang="en-US" sz="2800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紅原因是它首次創立了「玩家一起賺錢」的新</a:t>
            </a:r>
            <a:r>
              <a:rPr lang="zh-TW" altLang="en-US" sz="2800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模式。</a:t>
            </a:r>
            <a:r>
              <a:rPr lang="en-US" altLang="zh-TW" sz="2800" dirty="0" err="1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Axie</a:t>
            </a:r>
            <a:r>
              <a:rPr lang="en-US" altLang="zh-TW" sz="280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Infinity</a:t>
            </a:r>
            <a:r>
              <a:rPr lang="zh-TW" altLang="en-US" sz="2800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容許</a:t>
            </a:r>
            <a:r>
              <a:rPr lang="zh-TW" altLang="en-US" sz="2800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玩家買賣</a:t>
            </a:r>
            <a:r>
              <a:rPr lang="en-US" altLang="zh-TW" sz="2800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NFT</a:t>
            </a:r>
            <a:r>
              <a:rPr lang="zh-TW" altLang="en-US" sz="2800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遊戲精靈</a:t>
            </a:r>
            <a:r>
              <a:rPr lang="zh-TW" altLang="en-US" sz="2800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，擴展新的賺錢</a:t>
            </a:r>
            <a:r>
              <a:rPr lang="zh-TW" altLang="en-US" sz="2800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模式 </a:t>
            </a:r>
            <a:r>
              <a:rPr lang="en-US" altLang="zh-TW" sz="2800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—</a:t>
            </a:r>
            <a:r>
              <a:rPr lang="zh-TW" altLang="en-US" sz="2800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TW" sz="2800" dirty="0" smtClean="0">
                <a:solidFill>
                  <a:srgbClr val="FFFF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Play </a:t>
            </a:r>
            <a:r>
              <a:rPr lang="en-US" altLang="zh-TW" sz="2800" dirty="0">
                <a:solidFill>
                  <a:srgbClr val="FFFF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To </a:t>
            </a:r>
            <a:r>
              <a:rPr lang="en-US" altLang="zh-TW" sz="2800" dirty="0" smtClean="0">
                <a:solidFill>
                  <a:srgbClr val="FFFF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Earn</a:t>
            </a:r>
            <a:r>
              <a:rPr lang="zh-TW" altLang="en-US" sz="2800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。</a:t>
            </a:r>
            <a:endParaRPr lang="zh-TW" altLang="en-US" sz="2800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E1CD760-F098-413D-AD78-351F7D7508A0}"/>
              </a:ext>
            </a:extLst>
          </p:cNvPr>
          <p:cNvSpPr txBox="1"/>
          <p:nvPr/>
        </p:nvSpPr>
        <p:spPr>
          <a:xfrm>
            <a:off x="500050" y="360391"/>
            <a:ext cx="6667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err="1">
                <a:latin typeface="Lucida Fax" panose="02060602050505020204" pitchFamily="18" charset="0"/>
                <a:ea typeface="FangSong" panose="02010609060101010101" pitchFamily="49" charset="-122"/>
              </a:rPr>
              <a:t>Axie</a:t>
            </a:r>
            <a:r>
              <a:rPr lang="en-US" altLang="zh-TW" sz="4000" dirty="0">
                <a:latin typeface="Lucida Fax" panose="02060602050505020204" pitchFamily="18" charset="0"/>
                <a:ea typeface="FangSong" panose="02010609060101010101" pitchFamily="49" charset="-122"/>
              </a:rPr>
              <a:t> Infinity</a:t>
            </a:r>
            <a:r>
              <a:rPr lang="zh-TW" altLang="en-US" sz="4000" dirty="0" smtClean="0">
                <a:latin typeface="Lucida Fax" panose="02060602050505020204" pitchFamily="18" charset="0"/>
                <a:ea typeface="FangSong" panose="02010609060101010101" pitchFamily="49" charset="-122"/>
              </a:rPr>
              <a:t> </a:t>
            </a:r>
            <a:r>
              <a:rPr lang="zh-TW" altLang="en-US" sz="4000" dirty="0">
                <a:latin typeface="Lucida Fax" panose="02060602050505020204" pitchFamily="18" charset="0"/>
                <a:ea typeface="FangSong" panose="02010609060101010101" pitchFamily="49" charset="-122"/>
              </a:rPr>
              <a:t>的發展與爆紅</a:t>
            </a:r>
            <a:endParaRPr lang="en-US" altLang="zh-TW" sz="4000" dirty="0">
              <a:latin typeface="Lucida Fax" panose="02060602050505020204" pitchFamily="18" charset="0"/>
              <a:ea typeface="FangSong" panose="02010609060101010101" pitchFamily="49" charset="-122"/>
            </a:endParaRPr>
          </a:p>
        </p:txBody>
      </p:sp>
      <p:pic>
        <p:nvPicPr>
          <p:cNvPr id="3074" name="Picture 2" descr="https://en.cryptory.net/wp-content/uploads/2022/03/what-are-play-to-earn-games-and-how-do-they-work-1.jpe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088" y="2037047"/>
            <a:ext cx="4645331" cy="261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79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2088" y="-2732"/>
            <a:ext cx="4626864" cy="157678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263F21-FD5C-49D9-B5D3-5B94A4C998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16941"/>
            <a:ext cx="1000102" cy="35728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5FEE01-7E1C-48BD-8FD4-2790F781FC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102" y="1616941"/>
            <a:ext cx="6547110" cy="35728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0AB6C7-ECE6-4D0A-85D7-607621F7A9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2088" y="1638059"/>
            <a:ext cx="4626862" cy="355171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36EA07-E1C7-4DE1-B196-FBCA4D1A0E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74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598E82-FBBE-4514-AC7D-75D1347F86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254388"/>
            <a:ext cx="7498081" cy="159725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C17599-20C8-4B64-8853-7E2891FC79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808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B342F4-B533-4771-B828-654C361581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177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E1CD760-F098-413D-AD78-351F7D7508A0}"/>
              </a:ext>
            </a:extLst>
          </p:cNvPr>
          <p:cNvSpPr txBox="1"/>
          <p:nvPr/>
        </p:nvSpPr>
        <p:spPr>
          <a:xfrm>
            <a:off x="500050" y="360391"/>
            <a:ext cx="6667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err="1">
                <a:latin typeface="Lucida Fax" panose="02060602050505020204" pitchFamily="18" charset="0"/>
                <a:ea typeface="FangSong" panose="02010609060101010101" pitchFamily="49" charset="-122"/>
              </a:rPr>
              <a:t>Axie</a:t>
            </a:r>
            <a:r>
              <a:rPr lang="en-US" altLang="zh-TW" sz="4000" dirty="0">
                <a:latin typeface="Lucida Fax" panose="02060602050505020204" pitchFamily="18" charset="0"/>
                <a:ea typeface="FangSong" panose="02010609060101010101" pitchFamily="49" charset="-122"/>
              </a:rPr>
              <a:t> </a:t>
            </a:r>
            <a:r>
              <a:rPr lang="zh-TW" altLang="en-US" sz="4000" dirty="0" smtClean="0">
                <a:latin typeface="Lucida Fax" panose="02060602050505020204" pitchFamily="18" charset="0"/>
                <a:ea typeface="FangSong" panose="02010609060101010101" pitchFamily="49" charset="-122"/>
              </a:rPr>
              <a:t>簡介</a:t>
            </a:r>
            <a:endParaRPr lang="en-US" altLang="zh-TW" sz="4000" dirty="0">
              <a:latin typeface="Lucida Fax" panose="02060602050505020204" pitchFamily="18" charset="0"/>
              <a:ea typeface="FangSong" panose="02010609060101010101" pitchFamily="49" charset="-122"/>
            </a:endParaRPr>
          </a:p>
        </p:txBody>
      </p:sp>
      <p:pic>
        <p:nvPicPr>
          <p:cNvPr id="4098" name="Picture 2" descr="https://publish.one37pm.net/wp-content/uploads/2021/09/AXIE-MOBI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722" y="898880"/>
            <a:ext cx="4631570" cy="500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B33623A6-87FD-4469-8120-7923245C631D}"/>
              </a:ext>
            </a:extLst>
          </p:cNvPr>
          <p:cNvSpPr txBox="1"/>
          <p:nvPr/>
        </p:nvSpPr>
        <p:spPr>
          <a:xfrm>
            <a:off x="1097309" y="2301649"/>
            <a:ext cx="630356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   </a:t>
            </a:r>
            <a:r>
              <a:rPr lang="en-US" altLang="zh-TW" sz="2800" dirty="0" err="1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Axie</a:t>
            </a:r>
            <a:r>
              <a:rPr lang="zh-TW" altLang="en-US" sz="280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：基本寵物單位，分成不同種族、技能組合，玩家透過操縱 </a:t>
            </a:r>
            <a:r>
              <a:rPr lang="en-US" altLang="zh-TW" sz="2800" dirty="0" err="1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Axie</a:t>
            </a: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 </a:t>
            </a:r>
            <a:r>
              <a:rPr lang="zh-TW" altLang="en-US" sz="280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來進行遊戲。</a:t>
            </a:r>
          </a:p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sz="2800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321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2088" y="-2732"/>
            <a:ext cx="4626864" cy="157678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263F21-FD5C-49D9-B5D3-5B94A4C998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16941"/>
            <a:ext cx="1000102" cy="35728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5FEE01-7E1C-48BD-8FD4-2790F781FC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102" y="1616941"/>
            <a:ext cx="6547110" cy="35728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0AB6C7-ECE6-4D0A-85D7-607621F7A9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2088" y="1638059"/>
            <a:ext cx="4626862" cy="355171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36EA07-E1C7-4DE1-B196-FBCA4D1A0E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74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598E82-FBBE-4514-AC7D-75D1347F86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254388"/>
            <a:ext cx="7498081" cy="159725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C17599-20C8-4B64-8853-7E2891FC79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808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B342F4-B533-4771-B828-654C361581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177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E1CD760-F098-413D-AD78-351F7D7508A0}"/>
              </a:ext>
            </a:extLst>
          </p:cNvPr>
          <p:cNvSpPr txBox="1"/>
          <p:nvPr/>
        </p:nvSpPr>
        <p:spPr>
          <a:xfrm>
            <a:off x="500050" y="360391"/>
            <a:ext cx="6667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err="1">
                <a:latin typeface="Lucida Fax" panose="02060602050505020204" pitchFamily="18" charset="0"/>
                <a:ea typeface="FangSong" panose="02010609060101010101" pitchFamily="49" charset="-122"/>
              </a:rPr>
              <a:t>Axie</a:t>
            </a:r>
            <a:r>
              <a:rPr lang="en-US" altLang="zh-TW" sz="4000" dirty="0">
                <a:latin typeface="Lucida Fax" panose="02060602050505020204" pitchFamily="18" charset="0"/>
                <a:ea typeface="FangSong" panose="02010609060101010101" pitchFamily="49" charset="-122"/>
              </a:rPr>
              <a:t> </a:t>
            </a:r>
            <a:r>
              <a:rPr lang="zh-TW" altLang="en-US" sz="4000" dirty="0" smtClean="0">
                <a:latin typeface="Lucida Fax" panose="02060602050505020204" pitchFamily="18" charset="0"/>
                <a:ea typeface="FangSong" panose="02010609060101010101" pitchFamily="49" charset="-122"/>
              </a:rPr>
              <a:t>簡介</a:t>
            </a:r>
            <a:endParaRPr lang="en-US" altLang="zh-TW" sz="4000" dirty="0">
              <a:latin typeface="Lucida Fax" panose="02060602050505020204" pitchFamily="18" charset="0"/>
              <a:ea typeface="FangSong" panose="02010609060101010101" pitchFamily="49" charset="-122"/>
            </a:endParaRPr>
          </a:p>
        </p:txBody>
      </p:sp>
      <p:pic>
        <p:nvPicPr>
          <p:cNvPr id="4098" name="Picture 2" descr="https://publish.one37pm.net/wp-content/uploads/2021/09/AXIE-MOBI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722" y="898880"/>
            <a:ext cx="4631570" cy="500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B33623A6-87FD-4469-8120-7923245C631D}"/>
              </a:ext>
            </a:extLst>
          </p:cNvPr>
          <p:cNvSpPr txBox="1"/>
          <p:nvPr/>
        </p:nvSpPr>
        <p:spPr>
          <a:xfrm>
            <a:off x="1097309" y="2301649"/>
            <a:ext cx="630356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   </a:t>
            </a:r>
            <a:r>
              <a:rPr lang="en-US" altLang="zh-TW" sz="2800" dirty="0" err="1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Axie</a:t>
            </a:r>
            <a:r>
              <a:rPr lang="zh-TW" altLang="en-US" sz="280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：基本寵物單位，分成不同種族、技能組合，玩家透過操縱 </a:t>
            </a:r>
            <a:r>
              <a:rPr lang="en-US" altLang="zh-TW" sz="2800" dirty="0" err="1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Axie</a:t>
            </a: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 </a:t>
            </a:r>
            <a:r>
              <a:rPr lang="zh-TW" altLang="en-US" sz="280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來進行遊戲。</a:t>
            </a:r>
          </a:p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sz="2800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pic>
        <p:nvPicPr>
          <p:cNvPr id="18" name="Picture 4" descr="這款回合卡牌遊戲成NFT爆款，DAU破百萬，累計交易額12億美元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5" y="4219166"/>
            <a:ext cx="2868300" cy="248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55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2088" y="-2732"/>
            <a:ext cx="4626864" cy="157678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263F21-FD5C-49D9-B5D3-5B94A4C998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16941"/>
            <a:ext cx="1000102" cy="35728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5FEE01-7E1C-48BD-8FD4-2790F781FC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102" y="1616941"/>
            <a:ext cx="6547110" cy="35728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0AB6C7-ECE6-4D0A-85D7-607621F7A9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2088" y="1638059"/>
            <a:ext cx="4626862" cy="355171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36EA07-E1C7-4DE1-B196-FBCA4D1A0E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74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598E82-FBBE-4514-AC7D-75D1347F86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254388"/>
            <a:ext cx="7498081" cy="159725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C17599-20C8-4B64-8853-7E2891FC79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808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B342F4-B533-4771-B828-654C361581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177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E1CD760-F098-413D-AD78-351F7D7508A0}"/>
              </a:ext>
            </a:extLst>
          </p:cNvPr>
          <p:cNvSpPr txBox="1"/>
          <p:nvPr/>
        </p:nvSpPr>
        <p:spPr>
          <a:xfrm>
            <a:off x="500050" y="360391"/>
            <a:ext cx="6667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err="1">
                <a:latin typeface="Lucida Fax" panose="02060602050505020204" pitchFamily="18" charset="0"/>
                <a:ea typeface="FangSong" panose="02010609060101010101" pitchFamily="49" charset="-122"/>
              </a:rPr>
              <a:t>Axie</a:t>
            </a:r>
            <a:r>
              <a:rPr lang="en-US" altLang="zh-TW" sz="4000" dirty="0">
                <a:latin typeface="Lucida Fax" panose="02060602050505020204" pitchFamily="18" charset="0"/>
                <a:ea typeface="FangSong" panose="02010609060101010101" pitchFamily="49" charset="-122"/>
              </a:rPr>
              <a:t> </a:t>
            </a:r>
            <a:r>
              <a:rPr lang="zh-TW" altLang="en-US" sz="4000" dirty="0" smtClean="0">
                <a:latin typeface="Lucida Fax" panose="02060602050505020204" pitchFamily="18" charset="0"/>
                <a:ea typeface="FangSong" panose="02010609060101010101" pitchFamily="49" charset="-122"/>
              </a:rPr>
              <a:t>簡介</a:t>
            </a:r>
            <a:endParaRPr lang="en-US" altLang="zh-TW" sz="4000" dirty="0">
              <a:latin typeface="Lucida Fax" panose="02060602050505020204" pitchFamily="18" charset="0"/>
              <a:ea typeface="FangSong" panose="02010609060101010101" pitchFamily="49" charset="-122"/>
            </a:endParaRPr>
          </a:p>
        </p:txBody>
      </p:sp>
      <p:pic>
        <p:nvPicPr>
          <p:cNvPr id="4098" name="Picture 2" descr="https://publish.one37pm.net/wp-content/uploads/2021/09/AXIE-MOBI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722" y="898880"/>
            <a:ext cx="4631570" cy="500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這款回合卡牌遊戲成NFT爆款，DAU破百萬，累計交易額12億美元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5" y="4219166"/>
            <a:ext cx="2868300" cy="248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這款回合卡牌遊戲成NFT爆款，DAU破百萬，累計交易額12億美元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56" y="3858017"/>
            <a:ext cx="4278892" cy="267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B33623A6-87FD-4469-8120-7923245C631D}"/>
              </a:ext>
            </a:extLst>
          </p:cNvPr>
          <p:cNvSpPr txBox="1"/>
          <p:nvPr/>
        </p:nvSpPr>
        <p:spPr>
          <a:xfrm>
            <a:off x="1097309" y="2301649"/>
            <a:ext cx="630356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   </a:t>
            </a:r>
            <a:r>
              <a:rPr lang="en-US" altLang="zh-TW" sz="2800" dirty="0" err="1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Axie</a:t>
            </a:r>
            <a:r>
              <a:rPr lang="zh-TW" altLang="en-US" sz="280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：基本寵物單位，分成不同種族、技能組合，玩家透過操縱 </a:t>
            </a:r>
            <a:r>
              <a:rPr lang="en-US" altLang="zh-TW" sz="2800" dirty="0" err="1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Axie</a:t>
            </a: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 </a:t>
            </a:r>
            <a:r>
              <a:rPr lang="zh-TW" altLang="en-US" sz="280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來進行遊戲。</a:t>
            </a:r>
          </a:p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sz="2800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44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2088" y="-2732"/>
            <a:ext cx="4626864" cy="157678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263F21-FD5C-49D9-B5D3-5B94A4C998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16941"/>
            <a:ext cx="1000102" cy="35728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5FEE01-7E1C-48BD-8FD4-2790F781FC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102" y="1616941"/>
            <a:ext cx="6547110" cy="35728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0AB6C7-ECE6-4D0A-85D7-607621F7A9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2088" y="1638059"/>
            <a:ext cx="4626862" cy="355171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36EA07-E1C7-4DE1-B196-FBCA4D1A0E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74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598E82-FBBE-4514-AC7D-75D1347F86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254388"/>
            <a:ext cx="7498081" cy="159725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C17599-20C8-4B64-8853-7E2891FC79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808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B342F4-B533-4771-B828-654C361581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177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56CB3EA-1D5A-4389-A09E-4BC4964DEAC1}"/>
              </a:ext>
            </a:extLst>
          </p:cNvPr>
          <p:cNvSpPr txBox="1"/>
          <p:nvPr/>
        </p:nvSpPr>
        <p:spPr>
          <a:xfrm>
            <a:off x="500051" y="376175"/>
            <a:ext cx="6105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latin typeface="Lucida Fax" panose="02060602050505020204" pitchFamily="18" charset="0"/>
                <a:ea typeface="FangSong" panose="02010609060101010101" pitchFamily="49" charset="-122"/>
              </a:rPr>
              <a:t>AXS </a:t>
            </a:r>
            <a:r>
              <a:rPr lang="en-US" altLang="zh-TW" sz="4000" dirty="0">
                <a:latin typeface="Lucida Fax" panose="02060602050505020204" pitchFamily="18" charset="0"/>
                <a:ea typeface="FangSong" panose="02010609060101010101" pitchFamily="49" charset="-122"/>
              </a:rPr>
              <a:t>/ SLP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E38FBEF-491C-4532-AE42-50985D87CB0B}"/>
              </a:ext>
            </a:extLst>
          </p:cNvPr>
          <p:cNvSpPr txBox="1"/>
          <p:nvPr/>
        </p:nvSpPr>
        <p:spPr>
          <a:xfrm>
            <a:off x="1249162" y="1859646"/>
            <a:ext cx="60489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SLP</a:t>
            </a:r>
            <a:r>
              <a:rPr lang="zh-TW" altLang="en-US" sz="280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：遊戲內的一種</a:t>
            </a:r>
            <a:r>
              <a:rPr lang="zh-TW" altLang="en-US" sz="280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虛擬貨幣，可以拿來生育 </a:t>
            </a:r>
            <a:r>
              <a:rPr lang="en-US" altLang="zh-TW" sz="2800" dirty="0" err="1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Axie</a:t>
            </a: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 </a:t>
            </a:r>
            <a:r>
              <a:rPr lang="zh-TW" altLang="en-US" sz="280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或賣出變現，是進行遊戲的</a:t>
            </a:r>
            <a:r>
              <a:rPr lang="zh-TW" altLang="en-US" sz="2800" dirty="0">
                <a:solidFill>
                  <a:srgbClr val="FFFF00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主要收益</a:t>
            </a:r>
            <a:r>
              <a:rPr lang="zh-TW" altLang="en-US" sz="2800" dirty="0" smtClean="0">
                <a:solidFill>
                  <a:srgbClr val="FFFF00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來源</a:t>
            </a:r>
            <a:r>
              <a:rPr lang="zh-TW" altLang="en-US" sz="280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。</a:t>
            </a:r>
            <a:endParaRPr lang="en-US" altLang="zh-TW" sz="2800" dirty="0" smtClean="0">
              <a:solidFill>
                <a:schemeClr val="bg1"/>
              </a:solidFill>
              <a:latin typeface="Lucida Fax" panose="02060602050505020204" pitchFamily="18" charset="0"/>
              <a:ea typeface="FangSong" panose="02010609060101010101" pitchFamily="49" charset="-122"/>
            </a:endParaRPr>
          </a:p>
          <a:p>
            <a:endParaRPr lang="zh-TW" altLang="en-US" sz="2800" dirty="0">
              <a:solidFill>
                <a:schemeClr val="bg1"/>
              </a:solidFill>
              <a:latin typeface="Lucida Fax" panose="02060602050505020204" pitchFamily="18" charset="0"/>
              <a:ea typeface="FangSong" panose="02010609060101010101" pitchFamily="49" charset="-122"/>
            </a:endParaRPr>
          </a:p>
          <a:p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AXS</a:t>
            </a:r>
            <a:r>
              <a:rPr lang="zh-TW" altLang="en-US" sz="280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：也是遊戲內的虛擬</a:t>
            </a:r>
            <a:r>
              <a:rPr lang="zh-TW" altLang="en-US" sz="280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貨幣，可以拿來生育 </a:t>
            </a:r>
            <a:r>
              <a:rPr lang="en-US" altLang="zh-TW" sz="2800" dirty="0" err="1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Axie</a:t>
            </a: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 </a:t>
            </a:r>
            <a:r>
              <a:rPr lang="zh-TW" altLang="en-US" sz="280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或賣出變</a:t>
            </a:r>
            <a:r>
              <a:rPr lang="zh-TW" altLang="en-US" sz="2800" dirty="0" smtClean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</a:rPr>
              <a:t>現。</a:t>
            </a:r>
            <a:endParaRPr lang="zh-TW" altLang="en-US" sz="2800" dirty="0">
              <a:solidFill>
                <a:schemeClr val="bg1"/>
              </a:solidFill>
              <a:latin typeface="Lucida Fax" panose="02060602050505020204" pitchFamily="18" charset="0"/>
              <a:ea typeface="FangSong" panose="02010609060101010101" pitchFamily="49" charset="-122"/>
            </a:endParaRPr>
          </a:p>
        </p:txBody>
      </p:sp>
      <p:pic>
        <p:nvPicPr>
          <p:cNvPr id="5122" name="Picture 2" descr="https://nftexplained.info/wp-content/uploads/2021/07/SL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925" y="1077881"/>
            <a:ext cx="4650956" cy="465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64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2088" y="-2732"/>
            <a:ext cx="4626864" cy="157678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1263F21-FD5C-49D9-B5D3-5B94A4C998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16941"/>
            <a:ext cx="1000102" cy="35728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75FEE01-7E1C-48BD-8FD4-2790F781FC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102" y="1616941"/>
            <a:ext cx="6547110" cy="35728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22CC044-9AF7-4E6E-9EED-789097E0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804" y="1693950"/>
            <a:ext cx="5983705" cy="3444819"/>
          </a:xfrm>
        </p:spPr>
        <p:txBody>
          <a:bodyPr vert="horz" lIns="109728" tIns="109728" rIns="109728" bIns="9144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sz="2800" b="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能量（</a:t>
            </a:r>
            <a:r>
              <a:rPr lang="en-US" altLang="zh-TW" sz="2800" b="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Energy</a:t>
            </a:r>
            <a:r>
              <a:rPr lang="zh-TW" altLang="en-US" sz="2800" b="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）：玩家每天基本會獲得 </a:t>
            </a:r>
            <a:r>
              <a:rPr lang="en-US" altLang="zh-TW" sz="2800" b="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20 </a:t>
            </a:r>
            <a:r>
              <a:rPr lang="zh-TW" altLang="en-US" sz="2800" b="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能量，擁有的 </a:t>
            </a:r>
            <a:r>
              <a:rPr lang="en-US" altLang="zh-TW" sz="2800" b="0" dirty="0" err="1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Axie</a:t>
            </a:r>
            <a:r>
              <a:rPr lang="en-US" altLang="zh-TW" sz="2800" b="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 </a:t>
            </a:r>
            <a:r>
              <a:rPr lang="zh-TW" altLang="en-US" sz="2800" b="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越多，每天能獲得的能量越多。每進行 </a:t>
            </a:r>
            <a:r>
              <a:rPr lang="en-US" altLang="zh-TW" sz="2800" b="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1 </a:t>
            </a:r>
            <a:r>
              <a:rPr lang="zh-TW" altLang="en-US" sz="2800" b="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場冒險或是競技場都會消耗 </a:t>
            </a:r>
            <a:r>
              <a:rPr lang="en-US" altLang="zh-TW" sz="2800" b="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1 </a:t>
            </a:r>
            <a:r>
              <a:rPr lang="zh-TW" altLang="en-US" sz="2800" b="0" dirty="0">
                <a:solidFill>
                  <a:schemeClr val="bg1"/>
                </a:solidFill>
                <a:latin typeface="Lucida Fax" panose="02060602050505020204" pitchFamily="18" charset="0"/>
                <a:ea typeface="FangSong" panose="02010609060101010101" pitchFamily="49" charset="-122"/>
                <a:cs typeface="+mn-cs"/>
              </a:rPr>
              <a:t>能量並取得不同獎勵。</a:t>
            </a:r>
            <a:endParaRPr lang="zh-TW" altLang="zh-TW" sz="2800" b="0" dirty="0">
              <a:solidFill>
                <a:schemeClr val="bg1"/>
              </a:solidFill>
              <a:latin typeface="Lucida Fax" panose="02060602050505020204" pitchFamily="18" charset="0"/>
              <a:ea typeface="FangSong" panose="02010609060101010101" pitchFamily="49" charset="-122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10AB6C7-ECE6-4D0A-85D7-607621F7A9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2088" y="1638059"/>
            <a:ext cx="4626862" cy="355171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D36EA07-E1C7-4DE1-B196-FBCA4D1A0E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74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0598E82-FBBE-4514-AC7D-75D1347F86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254388"/>
            <a:ext cx="7498081" cy="159725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FC17599-20C8-4B64-8853-7E2891FC79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808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2B342F4-B533-4771-B828-654C361581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177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56CB3EA-1D5A-4389-A09E-4BC4964DEAC1}"/>
              </a:ext>
            </a:extLst>
          </p:cNvPr>
          <p:cNvSpPr txBox="1"/>
          <p:nvPr/>
        </p:nvSpPr>
        <p:spPr>
          <a:xfrm>
            <a:off x="500050" y="365971"/>
            <a:ext cx="7188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latin typeface="Lucida Fax" panose="02060602050505020204" pitchFamily="18" charset="0"/>
                <a:ea typeface="FangSong" panose="02010609060101010101" pitchFamily="49" charset="-122"/>
              </a:rPr>
              <a:t>能量系統</a:t>
            </a:r>
            <a:endParaRPr lang="zh-TW" altLang="en-US" sz="40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pic>
        <p:nvPicPr>
          <p:cNvPr id="1028" name="Picture 4" descr="https://images.squarespace-cdn.com/content/v1/58af450eb3db2b0582612f1d/e6d01b7b-5f80-4045-bbe4-accedd1b203f/AI+Image+3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088" y="1784440"/>
            <a:ext cx="4676527" cy="325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24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7186</TotalTime>
  <Words>405</Words>
  <Application>Microsoft Office PowerPoint</Application>
  <PresentationFormat>寬螢幕</PresentationFormat>
  <Paragraphs>48</Paragraphs>
  <Slides>15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FangSong</vt:lpstr>
      <vt:lpstr>Meiryo</vt:lpstr>
      <vt:lpstr>新細明體</vt:lpstr>
      <vt:lpstr>Calibri</vt:lpstr>
      <vt:lpstr>Corbel</vt:lpstr>
      <vt:lpstr>Lucida Fax</vt:lpstr>
      <vt:lpstr>ShojiVTI</vt:lpstr>
      <vt:lpstr>專題_NFT案例</vt:lpstr>
      <vt:lpstr>目錄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能量（Energy）：玩家每天基本會獲得 20 能量，擁有的 Axie 越多，每天能獲得的能量越多。每進行 1 場冒險或是競技場都會消耗 1 能量並取得不同獎勵。</vt:lpstr>
      <vt:lpstr>冒險模式 (Adventure)：闖關模式，透過打倒怪物通關取得獎勵，關卡越難獎勵越豐富。 競技場模式 (Arena)：玩家與玩家的對戰模式，透過先打到對手的 3 隻 Axie 取得勝利。 戰鬥模式：回合制，透過打出不同的技能卡牌來進行防禦、攻擊。</vt:lpstr>
      <vt:lpstr>每日任務(Daily Request):完成每日任務獲得固定的SLP，是遊戲中最穩定獲得SLP的方式。 孵育(breeding)：消耗 AXS 與 SLP，讓兩隻 Axie 生出新的 Axie。 </vt:lpstr>
      <vt:lpstr>Axie交易:Axie以NFT的形式存在且可在游戲內和公開市場交易  土地交易：土地是游戲內的另一種NFT，供應總量90,601塊。 </vt:lpstr>
      <vt:lpstr>PowerPoint 簡報</vt:lpstr>
      <vt:lpstr>https://medium.com/@Dean.Su/axie-infinity-play-to-earn-%E9%82%84%E6%98%AF%E9%BE%90%E6%B0%8F%E9%A8%99%E5%B1%80-%E5%9F%BA%E7%A4%8E%E9%81%8A%E6%88%B2%E6%A9%9F%E5%88%B6%E4%BB%8B%E7%B4%B9-%E8%B3%BA%E9%8C%A2%E7%9A%84%E6%A9%9F%E6%9C%83%E8%88%87%E9%A2%A8%E9%9A%AA-98c9cc1a5822 https://www.18hall.com/nft-games/ https://inf.news/zh-tw/game/534e46bc6ba9932e5b37a655cba5fb67.html https://tw.stock.yahoo.com/news/%E7%8E%A9%E5%AE%B6%E9%80%A3-1000-%E4%BA%BA%E9%83%BD%E6%B2%92%E6%9C%89%EF%BC%8C%E5%85%83%E5%AE%87%E5%AE%99%E6%B8%B8%E6%88%B2%E6%90%9E%E4%BA%86%E5%8D%8A%E5%A4%A9%E5%B0%B1%E9%80%99%EF%BC%9F-052056664.html https://matters.news/@judy2165/266774-%E5%8F%AF%E4%BB%A5%E5%85%8D%E8%B2%BB%E7%8E%A9%E7%9A%84axie-infinity%E6%96%B0%E7%89%88origin%E4%BE%86%E4%BA%86-bafyreie2oyvclhclzznykbmq63vdymbfeqikop7r2qpfutn6yibg65kfiu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物聯網於金融之應用</dc:title>
  <dc:creator>Adolph You</dc:creator>
  <cp:lastModifiedBy>孫濰</cp:lastModifiedBy>
  <cp:revision>68</cp:revision>
  <dcterms:created xsi:type="dcterms:W3CDTF">2021-12-14T18:07:19Z</dcterms:created>
  <dcterms:modified xsi:type="dcterms:W3CDTF">2022-05-20T07:51:14Z</dcterms:modified>
</cp:coreProperties>
</file>