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ภาพนิ่งชื่อเรื่อง">
    <p:spTree>
      <p:nvGrpSpPr>
        <p:cNvPr id="1" name=""/>
        <p:cNvGrpSpPr/>
        <p:nvPr/>
      </p:nvGrpSpPr>
      <p:grpSpPr>
        <a:xfrm>
          <a:off x="0" y="0"/>
          <a:ext cx="0" cy="0"/>
          <a:chOff x="0" y="0"/>
          <a:chExt cx="0" cy="0"/>
        </a:xfrm>
      </p:grpSpPr>
      <p:sp>
        <p:nvSpPr>
          <p:cNvPr id="2" name="ชื่อเรื่อง 1"/>
          <p:cNvSpPr>
            <a:spLocks noGrp="1"/>
          </p:cNvSpPr>
          <p:nvPr>
            <p:ph type="ctrTitle"/>
          </p:nvPr>
        </p:nvSpPr>
        <p:spPr>
          <a:xfrm>
            <a:off x="685800" y="2130425"/>
            <a:ext cx="7772400" cy="1470025"/>
          </a:xfrm>
        </p:spPr>
        <p:txBody>
          <a:bodyPr/>
          <a:lstStyle/>
          <a:p>
            <a:r>
              <a:rPr lang="th-TH" smtClean="0"/>
              <a:t>คลิกเพื่อแก้ไขลักษณะชื่อเรื่องต้นแบบ</a:t>
            </a:r>
            <a:endParaRPr lang="th-TH"/>
          </a:p>
        </p:txBody>
      </p:sp>
      <p:sp>
        <p:nvSpPr>
          <p:cNvPr id="3" name="ชื่อเรื่องรอง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h-TH" smtClean="0"/>
              <a:t>คลิกเพื่อแก้ไขลักษณะชื่อเรื่องรองต้นแบบ</a:t>
            </a:r>
            <a:endParaRPr lang="th-TH"/>
          </a:p>
        </p:txBody>
      </p:sp>
      <p:sp>
        <p:nvSpPr>
          <p:cNvPr id="4" name="ตัวแทนวันที่ 3"/>
          <p:cNvSpPr>
            <a:spLocks noGrp="1"/>
          </p:cNvSpPr>
          <p:nvPr>
            <p:ph type="dt" sz="half" idx="10"/>
          </p:nvPr>
        </p:nvSpPr>
        <p:spPr/>
        <p:txBody>
          <a:bodyPr/>
          <a:lstStyle/>
          <a:p>
            <a:fld id="{975AFAFD-9742-4078-B75D-AB9FC4818F25}" type="datetimeFigureOut">
              <a:rPr lang="th-TH" smtClean="0"/>
              <a:t>04/01/61</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ภาพนิ่ง 5"/>
          <p:cNvSpPr>
            <a:spLocks noGrp="1"/>
          </p:cNvSpPr>
          <p:nvPr>
            <p:ph type="sldNum" sz="quarter" idx="12"/>
          </p:nvPr>
        </p:nvSpPr>
        <p:spPr/>
        <p:txBody>
          <a:bodyPr/>
          <a:lstStyle/>
          <a:p>
            <a:fld id="{D6C25A9E-65AC-4C99-90F8-8D879FD24F36}" type="slidenum">
              <a:rPr lang="th-TH" smtClean="0"/>
              <a:t>‹#›</a:t>
            </a:fld>
            <a:endParaRPr lang="th-TH"/>
          </a:p>
        </p:txBody>
      </p:sp>
    </p:spTree>
    <p:extLst>
      <p:ext uri="{BB962C8B-B14F-4D97-AF65-F5344CB8AC3E}">
        <p14:creationId xmlns:p14="http://schemas.microsoft.com/office/powerpoint/2010/main" val="394535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คลิกเพื่อแก้ไขลักษณะชื่อเรื่องต้นแบบ</a:t>
            </a:r>
            <a:endParaRPr lang="th-TH"/>
          </a:p>
        </p:txBody>
      </p:sp>
      <p:sp>
        <p:nvSpPr>
          <p:cNvPr id="3" name="ตัวแทนข้อความแนวตั้ง 2"/>
          <p:cNvSpPr>
            <a:spLocks noGrp="1"/>
          </p:cNvSpPr>
          <p:nvPr>
            <p:ph type="body" orient="vert" idx="1"/>
          </p:nvPr>
        </p:nvSpPr>
        <p:spPr/>
        <p:txBody>
          <a:bodyPr vert="eaVert"/>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10"/>
          </p:nvPr>
        </p:nvSpPr>
        <p:spPr/>
        <p:txBody>
          <a:bodyPr/>
          <a:lstStyle/>
          <a:p>
            <a:fld id="{975AFAFD-9742-4078-B75D-AB9FC4818F25}" type="datetimeFigureOut">
              <a:rPr lang="th-TH" smtClean="0"/>
              <a:t>04/01/61</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ภาพนิ่ง 5"/>
          <p:cNvSpPr>
            <a:spLocks noGrp="1"/>
          </p:cNvSpPr>
          <p:nvPr>
            <p:ph type="sldNum" sz="quarter" idx="12"/>
          </p:nvPr>
        </p:nvSpPr>
        <p:spPr/>
        <p:txBody>
          <a:bodyPr/>
          <a:lstStyle/>
          <a:p>
            <a:fld id="{D6C25A9E-65AC-4C99-90F8-8D879FD24F36}" type="slidenum">
              <a:rPr lang="th-TH" smtClean="0"/>
              <a:t>‹#›</a:t>
            </a:fld>
            <a:endParaRPr lang="th-TH"/>
          </a:p>
        </p:txBody>
      </p:sp>
    </p:spTree>
    <p:extLst>
      <p:ext uri="{BB962C8B-B14F-4D97-AF65-F5344CB8AC3E}">
        <p14:creationId xmlns:p14="http://schemas.microsoft.com/office/powerpoint/2010/main" val="57537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p:cNvSpPr>
            <a:spLocks noGrp="1"/>
          </p:cNvSpPr>
          <p:nvPr>
            <p:ph type="title" orient="vert"/>
          </p:nvPr>
        </p:nvSpPr>
        <p:spPr>
          <a:xfrm>
            <a:off x="6629400" y="274638"/>
            <a:ext cx="2057400" cy="5851525"/>
          </a:xfrm>
        </p:spPr>
        <p:txBody>
          <a:bodyPr vert="eaVert"/>
          <a:lstStyle/>
          <a:p>
            <a:r>
              <a:rPr lang="th-TH" smtClean="0"/>
              <a:t>คลิกเพื่อแก้ไขลักษณะชื่อเรื่องต้นแบบ</a:t>
            </a:r>
            <a:endParaRPr lang="th-TH"/>
          </a:p>
        </p:txBody>
      </p:sp>
      <p:sp>
        <p:nvSpPr>
          <p:cNvPr id="3" name="ตัวแทนข้อความแนวตั้ง 2"/>
          <p:cNvSpPr>
            <a:spLocks noGrp="1"/>
          </p:cNvSpPr>
          <p:nvPr>
            <p:ph type="body" orient="vert" idx="1"/>
          </p:nvPr>
        </p:nvSpPr>
        <p:spPr>
          <a:xfrm>
            <a:off x="457200" y="274638"/>
            <a:ext cx="6019800" cy="5851525"/>
          </a:xfrm>
        </p:spPr>
        <p:txBody>
          <a:bodyPr vert="eaVert"/>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10"/>
          </p:nvPr>
        </p:nvSpPr>
        <p:spPr/>
        <p:txBody>
          <a:bodyPr/>
          <a:lstStyle/>
          <a:p>
            <a:fld id="{975AFAFD-9742-4078-B75D-AB9FC4818F25}" type="datetimeFigureOut">
              <a:rPr lang="th-TH" smtClean="0"/>
              <a:t>04/01/61</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ภาพนิ่ง 5"/>
          <p:cNvSpPr>
            <a:spLocks noGrp="1"/>
          </p:cNvSpPr>
          <p:nvPr>
            <p:ph type="sldNum" sz="quarter" idx="12"/>
          </p:nvPr>
        </p:nvSpPr>
        <p:spPr/>
        <p:txBody>
          <a:bodyPr/>
          <a:lstStyle/>
          <a:p>
            <a:fld id="{D6C25A9E-65AC-4C99-90F8-8D879FD24F36}" type="slidenum">
              <a:rPr lang="th-TH" smtClean="0"/>
              <a:t>‹#›</a:t>
            </a:fld>
            <a:endParaRPr lang="th-TH"/>
          </a:p>
        </p:txBody>
      </p:sp>
    </p:spTree>
    <p:extLst>
      <p:ext uri="{BB962C8B-B14F-4D97-AF65-F5344CB8AC3E}">
        <p14:creationId xmlns:p14="http://schemas.microsoft.com/office/powerpoint/2010/main" val="216644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คลิกเพื่อแก้ไขลักษณะชื่อเรื่องต้นแบบ</a:t>
            </a:r>
            <a:endParaRPr lang="th-TH"/>
          </a:p>
        </p:txBody>
      </p:sp>
      <p:sp>
        <p:nvSpPr>
          <p:cNvPr id="3" name="ตัวแทนเนื้อหา 2"/>
          <p:cNvSpPr>
            <a:spLocks noGrp="1"/>
          </p:cNvSpPr>
          <p:nvPr>
            <p:ph idx="1"/>
          </p:nvPr>
        </p:nvSpPr>
        <p:spPr/>
        <p:txBody>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10"/>
          </p:nvPr>
        </p:nvSpPr>
        <p:spPr/>
        <p:txBody>
          <a:bodyPr/>
          <a:lstStyle/>
          <a:p>
            <a:fld id="{975AFAFD-9742-4078-B75D-AB9FC4818F25}" type="datetimeFigureOut">
              <a:rPr lang="th-TH" smtClean="0"/>
              <a:t>04/01/61</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ภาพนิ่ง 5"/>
          <p:cNvSpPr>
            <a:spLocks noGrp="1"/>
          </p:cNvSpPr>
          <p:nvPr>
            <p:ph type="sldNum" sz="quarter" idx="12"/>
          </p:nvPr>
        </p:nvSpPr>
        <p:spPr/>
        <p:txBody>
          <a:bodyPr/>
          <a:lstStyle/>
          <a:p>
            <a:fld id="{D6C25A9E-65AC-4C99-90F8-8D879FD24F36}" type="slidenum">
              <a:rPr lang="th-TH" smtClean="0"/>
              <a:t>‹#›</a:t>
            </a:fld>
            <a:endParaRPr lang="th-TH"/>
          </a:p>
        </p:txBody>
      </p:sp>
    </p:spTree>
    <p:extLst>
      <p:ext uri="{BB962C8B-B14F-4D97-AF65-F5344CB8AC3E}">
        <p14:creationId xmlns:p14="http://schemas.microsoft.com/office/powerpoint/2010/main" val="256803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722313" y="4406900"/>
            <a:ext cx="7772400" cy="1362075"/>
          </a:xfrm>
        </p:spPr>
        <p:txBody>
          <a:bodyPr anchor="t"/>
          <a:lstStyle>
            <a:lvl1pPr algn="l">
              <a:defRPr sz="4000" b="1" cap="all"/>
            </a:lvl1pPr>
          </a:lstStyle>
          <a:p>
            <a:r>
              <a:rPr lang="th-TH" smtClean="0"/>
              <a:t>คลิกเพื่อแก้ไขลักษณะชื่อเรื่องต้นแบบ</a:t>
            </a:r>
            <a:endParaRPr lang="th-TH"/>
          </a:p>
        </p:txBody>
      </p:sp>
      <p:sp>
        <p:nvSpPr>
          <p:cNvPr id="3" name="ตัวแทนข้อความ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smtClean="0"/>
              <a:t>คลิกเพื่อแก้ไขลักษณะของข้อความต้นแบบ</a:t>
            </a:r>
          </a:p>
        </p:txBody>
      </p:sp>
      <p:sp>
        <p:nvSpPr>
          <p:cNvPr id="4" name="ตัวแทนวันที่ 3"/>
          <p:cNvSpPr>
            <a:spLocks noGrp="1"/>
          </p:cNvSpPr>
          <p:nvPr>
            <p:ph type="dt" sz="half" idx="10"/>
          </p:nvPr>
        </p:nvSpPr>
        <p:spPr/>
        <p:txBody>
          <a:bodyPr/>
          <a:lstStyle/>
          <a:p>
            <a:fld id="{975AFAFD-9742-4078-B75D-AB9FC4818F25}" type="datetimeFigureOut">
              <a:rPr lang="th-TH" smtClean="0"/>
              <a:t>04/01/61</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ภาพนิ่ง 5"/>
          <p:cNvSpPr>
            <a:spLocks noGrp="1"/>
          </p:cNvSpPr>
          <p:nvPr>
            <p:ph type="sldNum" sz="quarter" idx="12"/>
          </p:nvPr>
        </p:nvSpPr>
        <p:spPr/>
        <p:txBody>
          <a:bodyPr/>
          <a:lstStyle/>
          <a:p>
            <a:fld id="{D6C25A9E-65AC-4C99-90F8-8D879FD24F36}" type="slidenum">
              <a:rPr lang="th-TH" smtClean="0"/>
              <a:t>‹#›</a:t>
            </a:fld>
            <a:endParaRPr lang="th-TH"/>
          </a:p>
        </p:txBody>
      </p:sp>
    </p:spTree>
    <p:extLst>
      <p:ext uri="{BB962C8B-B14F-4D97-AF65-F5344CB8AC3E}">
        <p14:creationId xmlns:p14="http://schemas.microsoft.com/office/powerpoint/2010/main" val="256834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คลิกเพื่อแก้ไขลักษณะชื่อเรื่องต้นแบบ</a:t>
            </a:r>
            <a:endParaRPr lang="th-TH"/>
          </a:p>
        </p:txBody>
      </p:sp>
      <p:sp>
        <p:nvSpPr>
          <p:cNvPr id="3" name="ตัวแทนเนื้อหา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เนื้อหา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ตัวแทนวันที่ 4"/>
          <p:cNvSpPr>
            <a:spLocks noGrp="1"/>
          </p:cNvSpPr>
          <p:nvPr>
            <p:ph type="dt" sz="half" idx="10"/>
          </p:nvPr>
        </p:nvSpPr>
        <p:spPr/>
        <p:txBody>
          <a:bodyPr/>
          <a:lstStyle/>
          <a:p>
            <a:fld id="{975AFAFD-9742-4078-B75D-AB9FC4818F25}" type="datetimeFigureOut">
              <a:rPr lang="th-TH" smtClean="0"/>
              <a:t>04/01/61</a:t>
            </a:fld>
            <a:endParaRPr lang="th-TH"/>
          </a:p>
        </p:txBody>
      </p:sp>
      <p:sp>
        <p:nvSpPr>
          <p:cNvPr id="6" name="ตัวแทนท้ายกระดาษ 5"/>
          <p:cNvSpPr>
            <a:spLocks noGrp="1"/>
          </p:cNvSpPr>
          <p:nvPr>
            <p:ph type="ftr" sz="quarter" idx="11"/>
          </p:nvPr>
        </p:nvSpPr>
        <p:spPr/>
        <p:txBody>
          <a:bodyPr/>
          <a:lstStyle/>
          <a:p>
            <a:endParaRPr lang="th-TH"/>
          </a:p>
        </p:txBody>
      </p:sp>
      <p:sp>
        <p:nvSpPr>
          <p:cNvPr id="7" name="ตัวแทนหมายเลขภาพนิ่ง 6"/>
          <p:cNvSpPr>
            <a:spLocks noGrp="1"/>
          </p:cNvSpPr>
          <p:nvPr>
            <p:ph type="sldNum" sz="quarter" idx="12"/>
          </p:nvPr>
        </p:nvSpPr>
        <p:spPr/>
        <p:txBody>
          <a:bodyPr/>
          <a:lstStyle/>
          <a:p>
            <a:fld id="{D6C25A9E-65AC-4C99-90F8-8D879FD24F36}" type="slidenum">
              <a:rPr lang="th-TH" smtClean="0"/>
              <a:t>‹#›</a:t>
            </a:fld>
            <a:endParaRPr lang="th-TH"/>
          </a:p>
        </p:txBody>
      </p:sp>
    </p:spTree>
    <p:extLst>
      <p:ext uri="{BB962C8B-B14F-4D97-AF65-F5344CB8AC3E}">
        <p14:creationId xmlns:p14="http://schemas.microsoft.com/office/powerpoint/2010/main" val="342226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lvl1pPr>
              <a:defRPr/>
            </a:lvl1pPr>
          </a:lstStyle>
          <a:p>
            <a:r>
              <a:rPr lang="th-TH" smtClean="0"/>
              <a:t>คลิกเพื่อแก้ไขลักษณะชื่อเรื่องต้นแบบ</a:t>
            </a:r>
            <a:endParaRPr lang="th-TH"/>
          </a:p>
        </p:txBody>
      </p:sp>
      <p:sp>
        <p:nvSpPr>
          <p:cNvPr id="3" name="ตัวแทนข้อความ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คลิกเพื่อแก้ไขลักษณะของข้อความต้นแบบ</a:t>
            </a:r>
          </a:p>
        </p:txBody>
      </p:sp>
      <p:sp>
        <p:nvSpPr>
          <p:cNvPr id="4" name="ตัวแทนเนื้อหา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ตัวแทนข้อความ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คลิกเพื่อแก้ไขลักษณะของข้อความต้นแบบ</a:t>
            </a:r>
          </a:p>
        </p:txBody>
      </p:sp>
      <p:sp>
        <p:nvSpPr>
          <p:cNvPr id="6" name="ตัวแทนเนื้อหา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7" name="ตัวแทนวันที่ 6"/>
          <p:cNvSpPr>
            <a:spLocks noGrp="1"/>
          </p:cNvSpPr>
          <p:nvPr>
            <p:ph type="dt" sz="half" idx="10"/>
          </p:nvPr>
        </p:nvSpPr>
        <p:spPr/>
        <p:txBody>
          <a:bodyPr/>
          <a:lstStyle/>
          <a:p>
            <a:fld id="{975AFAFD-9742-4078-B75D-AB9FC4818F25}" type="datetimeFigureOut">
              <a:rPr lang="th-TH" smtClean="0"/>
              <a:t>04/01/61</a:t>
            </a:fld>
            <a:endParaRPr lang="th-TH"/>
          </a:p>
        </p:txBody>
      </p:sp>
      <p:sp>
        <p:nvSpPr>
          <p:cNvPr id="8" name="ตัวแทนท้ายกระดาษ 7"/>
          <p:cNvSpPr>
            <a:spLocks noGrp="1"/>
          </p:cNvSpPr>
          <p:nvPr>
            <p:ph type="ftr" sz="quarter" idx="11"/>
          </p:nvPr>
        </p:nvSpPr>
        <p:spPr/>
        <p:txBody>
          <a:bodyPr/>
          <a:lstStyle/>
          <a:p>
            <a:endParaRPr lang="th-TH"/>
          </a:p>
        </p:txBody>
      </p:sp>
      <p:sp>
        <p:nvSpPr>
          <p:cNvPr id="9" name="ตัวแทนหมายเลขภาพนิ่ง 8"/>
          <p:cNvSpPr>
            <a:spLocks noGrp="1"/>
          </p:cNvSpPr>
          <p:nvPr>
            <p:ph type="sldNum" sz="quarter" idx="12"/>
          </p:nvPr>
        </p:nvSpPr>
        <p:spPr/>
        <p:txBody>
          <a:bodyPr/>
          <a:lstStyle/>
          <a:p>
            <a:fld id="{D6C25A9E-65AC-4C99-90F8-8D879FD24F36}" type="slidenum">
              <a:rPr lang="th-TH" smtClean="0"/>
              <a:t>‹#›</a:t>
            </a:fld>
            <a:endParaRPr lang="th-TH"/>
          </a:p>
        </p:txBody>
      </p:sp>
    </p:spTree>
    <p:extLst>
      <p:ext uri="{BB962C8B-B14F-4D97-AF65-F5344CB8AC3E}">
        <p14:creationId xmlns:p14="http://schemas.microsoft.com/office/powerpoint/2010/main" val="90937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คลิกเพื่อแก้ไขลักษณะชื่อเรื่องต้นแบบ</a:t>
            </a:r>
            <a:endParaRPr lang="th-TH"/>
          </a:p>
        </p:txBody>
      </p:sp>
      <p:sp>
        <p:nvSpPr>
          <p:cNvPr id="3" name="ตัวแทนวันที่ 2"/>
          <p:cNvSpPr>
            <a:spLocks noGrp="1"/>
          </p:cNvSpPr>
          <p:nvPr>
            <p:ph type="dt" sz="half" idx="10"/>
          </p:nvPr>
        </p:nvSpPr>
        <p:spPr/>
        <p:txBody>
          <a:bodyPr/>
          <a:lstStyle/>
          <a:p>
            <a:fld id="{975AFAFD-9742-4078-B75D-AB9FC4818F25}" type="datetimeFigureOut">
              <a:rPr lang="th-TH" smtClean="0"/>
              <a:t>04/01/61</a:t>
            </a:fld>
            <a:endParaRPr lang="th-TH"/>
          </a:p>
        </p:txBody>
      </p:sp>
      <p:sp>
        <p:nvSpPr>
          <p:cNvPr id="4" name="ตัวแทนท้ายกระดาษ 3"/>
          <p:cNvSpPr>
            <a:spLocks noGrp="1"/>
          </p:cNvSpPr>
          <p:nvPr>
            <p:ph type="ftr" sz="quarter" idx="11"/>
          </p:nvPr>
        </p:nvSpPr>
        <p:spPr/>
        <p:txBody>
          <a:bodyPr/>
          <a:lstStyle/>
          <a:p>
            <a:endParaRPr lang="th-TH"/>
          </a:p>
        </p:txBody>
      </p:sp>
      <p:sp>
        <p:nvSpPr>
          <p:cNvPr id="5" name="ตัวแทนหมายเลขภาพนิ่ง 4"/>
          <p:cNvSpPr>
            <a:spLocks noGrp="1"/>
          </p:cNvSpPr>
          <p:nvPr>
            <p:ph type="sldNum" sz="quarter" idx="12"/>
          </p:nvPr>
        </p:nvSpPr>
        <p:spPr/>
        <p:txBody>
          <a:bodyPr/>
          <a:lstStyle/>
          <a:p>
            <a:fld id="{D6C25A9E-65AC-4C99-90F8-8D879FD24F36}" type="slidenum">
              <a:rPr lang="th-TH" smtClean="0"/>
              <a:t>‹#›</a:t>
            </a:fld>
            <a:endParaRPr lang="th-TH"/>
          </a:p>
        </p:txBody>
      </p:sp>
    </p:spTree>
    <p:extLst>
      <p:ext uri="{BB962C8B-B14F-4D97-AF65-F5344CB8AC3E}">
        <p14:creationId xmlns:p14="http://schemas.microsoft.com/office/powerpoint/2010/main" val="830135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แทนวันที่ 1"/>
          <p:cNvSpPr>
            <a:spLocks noGrp="1"/>
          </p:cNvSpPr>
          <p:nvPr>
            <p:ph type="dt" sz="half" idx="10"/>
          </p:nvPr>
        </p:nvSpPr>
        <p:spPr/>
        <p:txBody>
          <a:bodyPr/>
          <a:lstStyle/>
          <a:p>
            <a:fld id="{975AFAFD-9742-4078-B75D-AB9FC4818F25}" type="datetimeFigureOut">
              <a:rPr lang="th-TH" smtClean="0"/>
              <a:t>04/01/61</a:t>
            </a:fld>
            <a:endParaRPr lang="th-TH"/>
          </a:p>
        </p:txBody>
      </p:sp>
      <p:sp>
        <p:nvSpPr>
          <p:cNvPr id="3" name="ตัวแทนท้ายกระดาษ 2"/>
          <p:cNvSpPr>
            <a:spLocks noGrp="1"/>
          </p:cNvSpPr>
          <p:nvPr>
            <p:ph type="ftr" sz="quarter" idx="11"/>
          </p:nvPr>
        </p:nvSpPr>
        <p:spPr/>
        <p:txBody>
          <a:bodyPr/>
          <a:lstStyle/>
          <a:p>
            <a:endParaRPr lang="th-TH"/>
          </a:p>
        </p:txBody>
      </p:sp>
      <p:sp>
        <p:nvSpPr>
          <p:cNvPr id="4" name="ตัวแทนหมายเลขภาพนิ่ง 3"/>
          <p:cNvSpPr>
            <a:spLocks noGrp="1"/>
          </p:cNvSpPr>
          <p:nvPr>
            <p:ph type="sldNum" sz="quarter" idx="12"/>
          </p:nvPr>
        </p:nvSpPr>
        <p:spPr/>
        <p:txBody>
          <a:bodyPr/>
          <a:lstStyle/>
          <a:p>
            <a:fld id="{D6C25A9E-65AC-4C99-90F8-8D879FD24F36}" type="slidenum">
              <a:rPr lang="th-TH" smtClean="0"/>
              <a:t>‹#›</a:t>
            </a:fld>
            <a:endParaRPr lang="th-TH"/>
          </a:p>
        </p:txBody>
      </p:sp>
    </p:spTree>
    <p:extLst>
      <p:ext uri="{BB962C8B-B14F-4D97-AF65-F5344CB8AC3E}">
        <p14:creationId xmlns:p14="http://schemas.microsoft.com/office/powerpoint/2010/main" val="216457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73050"/>
            <a:ext cx="3008313" cy="1162050"/>
          </a:xfrm>
        </p:spPr>
        <p:txBody>
          <a:bodyPr anchor="b"/>
          <a:lstStyle>
            <a:lvl1pPr algn="l">
              <a:defRPr sz="2000" b="1"/>
            </a:lvl1pPr>
          </a:lstStyle>
          <a:p>
            <a:r>
              <a:rPr lang="th-TH" smtClean="0"/>
              <a:t>คลิกเพื่อแก้ไขลักษณะชื่อเรื่องต้นแบบ</a:t>
            </a:r>
            <a:endParaRPr lang="th-TH"/>
          </a:p>
        </p:txBody>
      </p:sp>
      <p:sp>
        <p:nvSpPr>
          <p:cNvPr id="3" name="ตัวแทนเนื้อหา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ข้อความ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smtClean="0"/>
              <a:t>คลิกเพื่อแก้ไขลักษณะของข้อความต้นแบบ</a:t>
            </a:r>
          </a:p>
        </p:txBody>
      </p:sp>
      <p:sp>
        <p:nvSpPr>
          <p:cNvPr id="5" name="ตัวแทนวันที่ 4"/>
          <p:cNvSpPr>
            <a:spLocks noGrp="1"/>
          </p:cNvSpPr>
          <p:nvPr>
            <p:ph type="dt" sz="half" idx="10"/>
          </p:nvPr>
        </p:nvSpPr>
        <p:spPr/>
        <p:txBody>
          <a:bodyPr/>
          <a:lstStyle/>
          <a:p>
            <a:fld id="{975AFAFD-9742-4078-B75D-AB9FC4818F25}" type="datetimeFigureOut">
              <a:rPr lang="th-TH" smtClean="0"/>
              <a:t>04/01/61</a:t>
            </a:fld>
            <a:endParaRPr lang="th-TH"/>
          </a:p>
        </p:txBody>
      </p:sp>
      <p:sp>
        <p:nvSpPr>
          <p:cNvPr id="6" name="ตัวแทนท้ายกระดาษ 5"/>
          <p:cNvSpPr>
            <a:spLocks noGrp="1"/>
          </p:cNvSpPr>
          <p:nvPr>
            <p:ph type="ftr" sz="quarter" idx="11"/>
          </p:nvPr>
        </p:nvSpPr>
        <p:spPr/>
        <p:txBody>
          <a:bodyPr/>
          <a:lstStyle/>
          <a:p>
            <a:endParaRPr lang="th-TH"/>
          </a:p>
        </p:txBody>
      </p:sp>
      <p:sp>
        <p:nvSpPr>
          <p:cNvPr id="7" name="ตัวแทนหมายเลขภาพนิ่ง 6"/>
          <p:cNvSpPr>
            <a:spLocks noGrp="1"/>
          </p:cNvSpPr>
          <p:nvPr>
            <p:ph type="sldNum" sz="quarter" idx="12"/>
          </p:nvPr>
        </p:nvSpPr>
        <p:spPr/>
        <p:txBody>
          <a:bodyPr/>
          <a:lstStyle/>
          <a:p>
            <a:fld id="{D6C25A9E-65AC-4C99-90F8-8D879FD24F36}" type="slidenum">
              <a:rPr lang="th-TH" smtClean="0"/>
              <a:t>‹#›</a:t>
            </a:fld>
            <a:endParaRPr lang="th-TH"/>
          </a:p>
        </p:txBody>
      </p:sp>
    </p:spTree>
    <p:extLst>
      <p:ext uri="{BB962C8B-B14F-4D97-AF65-F5344CB8AC3E}">
        <p14:creationId xmlns:p14="http://schemas.microsoft.com/office/powerpoint/2010/main" val="3383712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792288" y="4800600"/>
            <a:ext cx="5486400" cy="566738"/>
          </a:xfrm>
        </p:spPr>
        <p:txBody>
          <a:bodyPr anchor="b"/>
          <a:lstStyle>
            <a:lvl1pPr algn="l">
              <a:defRPr sz="2000" b="1"/>
            </a:lvl1pPr>
          </a:lstStyle>
          <a:p>
            <a:r>
              <a:rPr lang="th-TH" smtClean="0"/>
              <a:t>คลิกเพื่อแก้ไขลักษณะชื่อเรื่องต้นแบบ</a:t>
            </a:r>
            <a:endParaRPr lang="th-TH"/>
          </a:p>
        </p:txBody>
      </p:sp>
      <p:sp>
        <p:nvSpPr>
          <p:cNvPr id="3" name="ตัวแทนรูปภาพ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ตัวแทนข้อความ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smtClean="0"/>
              <a:t>คลิกเพื่อแก้ไขลักษณะของข้อความต้นแบบ</a:t>
            </a:r>
          </a:p>
        </p:txBody>
      </p:sp>
      <p:sp>
        <p:nvSpPr>
          <p:cNvPr id="5" name="ตัวแทนวันที่ 4"/>
          <p:cNvSpPr>
            <a:spLocks noGrp="1"/>
          </p:cNvSpPr>
          <p:nvPr>
            <p:ph type="dt" sz="half" idx="10"/>
          </p:nvPr>
        </p:nvSpPr>
        <p:spPr/>
        <p:txBody>
          <a:bodyPr/>
          <a:lstStyle/>
          <a:p>
            <a:fld id="{975AFAFD-9742-4078-B75D-AB9FC4818F25}" type="datetimeFigureOut">
              <a:rPr lang="th-TH" smtClean="0"/>
              <a:t>04/01/61</a:t>
            </a:fld>
            <a:endParaRPr lang="th-TH"/>
          </a:p>
        </p:txBody>
      </p:sp>
      <p:sp>
        <p:nvSpPr>
          <p:cNvPr id="6" name="ตัวแทนท้ายกระดาษ 5"/>
          <p:cNvSpPr>
            <a:spLocks noGrp="1"/>
          </p:cNvSpPr>
          <p:nvPr>
            <p:ph type="ftr" sz="quarter" idx="11"/>
          </p:nvPr>
        </p:nvSpPr>
        <p:spPr/>
        <p:txBody>
          <a:bodyPr/>
          <a:lstStyle/>
          <a:p>
            <a:endParaRPr lang="th-TH"/>
          </a:p>
        </p:txBody>
      </p:sp>
      <p:sp>
        <p:nvSpPr>
          <p:cNvPr id="7" name="ตัวแทนหมายเลขภาพนิ่ง 6"/>
          <p:cNvSpPr>
            <a:spLocks noGrp="1"/>
          </p:cNvSpPr>
          <p:nvPr>
            <p:ph type="sldNum" sz="quarter" idx="12"/>
          </p:nvPr>
        </p:nvSpPr>
        <p:spPr/>
        <p:txBody>
          <a:bodyPr/>
          <a:lstStyle/>
          <a:p>
            <a:fld id="{D6C25A9E-65AC-4C99-90F8-8D879FD24F36}" type="slidenum">
              <a:rPr lang="th-TH" smtClean="0"/>
              <a:t>‹#›</a:t>
            </a:fld>
            <a:endParaRPr lang="th-TH"/>
          </a:p>
        </p:txBody>
      </p:sp>
    </p:spTree>
    <p:extLst>
      <p:ext uri="{BB962C8B-B14F-4D97-AF65-F5344CB8AC3E}">
        <p14:creationId xmlns:p14="http://schemas.microsoft.com/office/powerpoint/2010/main" val="392728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ชื่อเรื่อง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h-TH" smtClean="0"/>
              <a:t>คลิกเพื่อแก้ไขลักษณะชื่อเรื่องต้นแบบ</a:t>
            </a:r>
            <a:endParaRPr lang="th-TH"/>
          </a:p>
        </p:txBody>
      </p:sp>
      <p:sp>
        <p:nvSpPr>
          <p:cNvPr id="3" name="ตัวแทนข้อความ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AFAFD-9742-4078-B75D-AB9FC4818F25}" type="datetimeFigureOut">
              <a:rPr lang="th-TH" smtClean="0"/>
              <a:t>04/01/61</a:t>
            </a:fld>
            <a:endParaRPr lang="th-TH"/>
          </a:p>
        </p:txBody>
      </p:sp>
      <p:sp>
        <p:nvSpPr>
          <p:cNvPr id="5" name="ตัวแทนท้ายกระดา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ตัวแทนหมายเลขภาพนิ่ง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25A9E-65AC-4C99-90F8-8D879FD24F36}" type="slidenum">
              <a:rPr lang="th-TH" smtClean="0"/>
              <a:t>‹#›</a:t>
            </a:fld>
            <a:endParaRPr lang="th-TH"/>
          </a:p>
        </p:txBody>
      </p:sp>
    </p:spTree>
    <p:extLst>
      <p:ext uri="{BB962C8B-B14F-4D97-AF65-F5344CB8AC3E}">
        <p14:creationId xmlns:p14="http://schemas.microsoft.com/office/powerpoint/2010/main" val="3819936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YBS%20Reservation%20System%20Project%20question.accdb"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YBS%20Reservation%20System%20Project%20question.accdb"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YBS%20Reservation%20System%20Project%20question.accdb"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YBS%20Reservation%20System%20Project%20question.accdb"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YBS%20Reservation%20System%20Project%20question.accdb"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YBS%20Reservation%20System%20Project%20question.accdb"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YBS%20ER.docx"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DRIVER%20TABLE.docx"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YBS%20Reservation%20System%20Project%20question.accdb"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YBS%20Reservation%20System%20Project%20question.accdb"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YBS%20Reservation%20System%20Project%20question.accdb"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YBS%20Reservation%20System%20Project%20question.accdb"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สี่เหลี่ยมผืนผ้า 1"/>
          <p:cNvSpPr/>
          <p:nvPr/>
        </p:nvSpPr>
        <p:spPr>
          <a:xfrm>
            <a:off x="611560" y="980728"/>
            <a:ext cx="7848872" cy="5755422"/>
          </a:xfrm>
          <a:prstGeom prst="rect">
            <a:avLst/>
          </a:prstGeom>
        </p:spPr>
        <p:txBody>
          <a:bodyPr wrap="square">
            <a:spAutoFit/>
          </a:bodyPr>
          <a:lstStyle/>
          <a:p>
            <a:pPr algn="ctr"/>
            <a:r>
              <a:rPr lang="en-US" sz="3200" b="1" u="sng" dirty="0">
                <a:solidFill>
                  <a:schemeClr val="accent6">
                    <a:lumMod val="75000"/>
                  </a:schemeClr>
                </a:solidFill>
              </a:rPr>
              <a:t>Introduction</a:t>
            </a:r>
            <a:endParaRPr lang="en-US" sz="3200" u="sng" dirty="0">
              <a:solidFill>
                <a:schemeClr val="accent6">
                  <a:lumMod val="75000"/>
                </a:schemeClr>
              </a:solidFill>
            </a:endParaRPr>
          </a:p>
          <a:p>
            <a:pPr algn="ctr"/>
            <a:r>
              <a:rPr lang="en-US" b="1" dirty="0"/>
              <a:t> </a:t>
            </a:r>
            <a:endParaRPr lang="en-US" dirty="0"/>
          </a:p>
          <a:p>
            <a:r>
              <a:rPr lang="en-US" dirty="0"/>
              <a:t>  		The main purpose of YBS reservation system is to ride quickly and travel easily for user in Yangon. The user cannot be wrong when they ride a YBS. To use this system, they require mobile phone. The system needs to include the way, number of bus, what color arrive what places and price per once. It also need to create tables, E-R diagram, relational schema, database design, SQL constraint for building database. This system is also used for admin to change easily so that the system is more update.</a:t>
            </a:r>
          </a:p>
          <a:p>
            <a:r>
              <a:rPr lang="en-US" dirty="0"/>
              <a:t> </a:t>
            </a:r>
          </a:p>
        </p:txBody>
      </p:sp>
    </p:spTree>
    <p:extLst>
      <p:ext uri="{BB962C8B-B14F-4D97-AF65-F5344CB8AC3E}">
        <p14:creationId xmlns:p14="http://schemas.microsoft.com/office/powerpoint/2010/main" val="22764587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6322714"/>
          </a:xfrm>
        </p:spPr>
        <p:txBody>
          <a:bodyPr/>
          <a:lstStyle/>
          <a:p>
            <a:pPr marL="571500" indent="-571500">
              <a:buFont typeface="Wingdings" pitchFamily="2" charset="2"/>
              <a:buChar char="Ø"/>
            </a:pPr>
            <a:r>
              <a:rPr lang="en-US" dirty="0" smtClean="0"/>
              <a:t>Q5.. Get the route id and path id for bus who have the bus id ‘B71’.</a:t>
            </a:r>
            <a:br>
              <a:rPr lang="en-US" dirty="0" smtClean="0"/>
            </a:br>
            <a:r>
              <a:rPr lang="en-US" dirty="0"/>
              <a:t>SQL View</a:t>
            </a:r>
            <a:br>
              <a:rPr lang="en-US" dirty="0"/>
            </a:br>
            <a:r>
              <a:rPr lang="en-US" dirty="0"/>
              <a:t>SELECT RID, PID</a:t>
            </a:r>
            <a:br>
              <a:rPr lang="en-US" dirty="0"/>
            </a:br>
            <a:r>
              <a:rPr lang="en-US" dirty="0"/>
              <a:t>FROM RUNS_ON</a:t>
            </a:r>
            <a:br>
              <a:rPr lang="en-US" dirty="0"/>
            </a:br>
            <a:r>
              <a:rPr lang="en-US" dirty="0"/>
              <a:t>WHERE BID='B71';</a:t>
            </a:r>
            <a:br>
              <a:rPr lang="en-US" dirty="0"/>
            </a:br>
            <a:r>
              <a:rPr lang="en-US" dirty="0" smtClean="0">
                <a:hlinkClick r:id="rId2" action="ppaction://hlinkfile"/>
              </a:rPr>
              <a:t>Output Table</a:t>
            </a:r>
            <a:endParaRPr lang="en-US" dirty="0"/>
          </a:p>
        </p:txBody>
      </p:sp>
    </p:spTree>
    <p:extLst>
      <p:ext uri="{BB962C8B-B14F-4D97-AF65-F5344CB8AC3E}">
        <p14:creationId xmlns:p14="http://schemas.microsoft.com/office/powerpoint/2010/main" val="246985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6178698"/>
          </a:xfrm>
        </p:spPr>
        <p:txBody>
          <a:bodyPr/>
          <a:lstStyle/>
          <a:p>
            <a:pPr marL="571500" indent="-571500">
              <a:buFont typeface="Wingdings" pitchFamily="2" charset="2"/>
              <a:buChar char="Ø"/>
            </a:pPr>
            <a:r>
              <a:rPr lang="en-US" dirty="0" smtClean="0"/>
              <a:t>Q6…Get  the color for route who have the route id ‘R5’.</a:t>
            </a:r>
            <a:br>
              <a:rPr lang="en-US" dirty="0" smtClean="0"/>
            </a:br>
            <a:r>
              <a:rPr lang="en-US" dirty="0"/>
              <a:t>SQL View</a:t>
            </a:r>
            <a:br>
              <a:rPr lang="en-US" dirty="0"/>
            </a:br>
            <a:r>
              <a:rPr lang="en-US" dirty="0"/>
              <a:t>SELECT RCOLOR</a:t>
            </a:r>
            <a:br>
              <a:rPr lang="en-US" dirty="0"/>
            </a:br>
            <a:r>
              <a:rPr lang="en-US" dirty="0"/>
              <a:t>FROM ROUTE</a:t>
            </a:r>
            <a:br>
              <a:rPr lang="en-US" dirty="0"/>
            </a:br>
            <a:r>
              <a:rPr lang="en-US" dirty="0"/>
              <a:t>WHERE RID='R5';</a:t>
            </a:r>
            <a:br>
              <a:rPr lang="en-US" dirty="0"/>
            </a:br>
            <a:r>
              <a:rPr lang="en-US" dirty="0" smtClean="0">
                <a:hlinkClick r:id="rId2" action="ppaction://hlinkfile"/>
              </a:rPr>
              <a:t>Output Table</a:t>
            </a:r>
            <a:endParaRPr lang="en-US" dirty="0"/>
          </a:p>
        </p:txBody>
      </p:sp>
    </p:spTree>
    <p:extLst>
      <p:ext uri="{BB962C8B-B14F-4D97-AF65-F5344CB8AC3E}">
        <p14:creationId xmlns:p14="http://schemas.microsoft.com/office/powerpoint/2010/main" val="178940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6322714"/>
          </a:xfrm>
        </p:spPr>
        <p:txBody>
          <a:bodyPr/>
          <a:lstStyle/>
          <a:p>
            <a:pPr marL="571500" indent="-571500">
              <a:buFont typeface="Wingdings" pitchFamily="2" charset="2"/>
              <a:buChar char="Ø"/>
            </a:pPr>
            <a:r>
              <a:rPr lang="en-US" dirty="0" smtClean="0"/>
              <a:t>Q7..Get the bus id who have the same color ‘r2’.</a:t>
            </a:r>
            <a:br>
              <a:rPr lang="en-US" dirty="0" smtClean="0"/>
            </a:br>
            <a:r>
              <a:rPr lang="en-US" dirty="0"/>
              <a:t>SQL View</a:t>
            </a:r>
            <a:br>
              <a:rPr lang="en-US" dirty="0"/>
            </a:br>
            <a:r>
              <a:rPr lang="en-US" dirty="0"/>
              <a:t>SELECT BID</a:t>
            </a:r>
            <a:br>
              <a:rPr lang="en-US" dirty="0"/>
            </a:br>
            <a:r>
              <a:rPr lang="en-US" dirty="0"/>
              <a:t>FROM RUNS_ON</a:t>
            </a:r>
            <a:br>
              <a:rPr lang="en-US" dirty="0"/>
            </a:br>
            <a:r>
              <a:rPr lang="en-US" dirty="0"/>
              <a:t>WHERE RID ='R2';</a:t>
            </a:r>
            <a:br>
              <a:rPr lang="en-US" dirty="0"/>
            </a:br>
            <a:r>
              <a:rPr lang="en-US" dirty="0" smtClean="0">
                <a:hlinkClick r:id="rId2" action="ppaction://hlinkfile"/>
              </a:rPr>
              <a:t>Output Table</a:t>
            </a:r>
            <a:endParaRPr lang="en-US" dirty="0"/>
          </a:p>
        </p:txBody>
      </p:sp>
    </p:spTree>
    <p:extLst>
      <p:ext uri="{BB962C8B-B14F-4D97-AF65-F5344CB8AC3E}">
        <p14:creationId xmlns:p14="http://schemas.microsoft.com/office/powerpoint/2010/main" val="394238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6250706"/>
          </a:xfrm>
        </p:spPr>
        <p:txBody>
          <a:bodyPr/>
          <a:lstStyle/>
          <a:p>
            <a:pPr marL="571500" indent="-571500">
              <a:buFont typeface="Wingdings" pitchFamily="2" charset="2"/>
              <a:buChar char="Ø"/>
            </a:pPr>
            <a:r>
              <a:rPr lang="en-US" dirty="0" smtClean="0"/>
              <a:t>Q8..Get the color for bus who drive the bus ‘B58’.</a:t>
            </a:r>
            <a:br>
              <a:rPr lang="en-US" dirty="0" smtClean="0"/>
            </a:br>
            <a:r>
              <a:rPr lang="en-US" dirty="0"/>
              <a:t>SQL View</a:t>
            </a:r>
            <a:br>
              <a:rPr lang="en-US" dirty="0"/>
            </a:br>
            <a:r>
              <a:rPr lang="en-US" dirty="0"/>
              <a:t>SELECT BCOLOR</a:t>
            </a:r>
            <a:br>
              <a:rPr lang="en-US" dirty="0"/>
            </a:br>
            <a:r>
              <a:rPr lang="en-US" dirty="0"/>
              <a:t>FROM YBSBUS</a:t>
            </a:r>
            <a:br>
              <a:rPr lang="en-US" dirty="0"/>
            </a:br>
            <a:r>
              <a:rPr lang="en-US" dirty="0"/>
              <a:t>WHERE BID='B58';</a:t>
            </a:r>
            <a:br>
              <a:rPr lang="en-US" dirty="0"/>
            </a:br>
            <a:r>
              <a:rPr lang="en-US" dirty="0" smtClean="0">
                <a:hlinkClick r:id="rId2" action="ppaction://hlinkfile"/>
              </a:rPr>
              <a:t>Output Table</a:t>
            </a:r>
            <a:endParaRPr lang="en-US" dirty="0"/>
          </a:p>
        </p:txBody>
      </p:sp>
    </p:spTree>
    <p:extLst>
      <p:ext uri="{BB962C8B-B14F-4D97-AF65-F5344CB8AC3E}">
        <p14:creationId xmlns:p14="http://schemas.microsoft.com/office/powerpoint/2010/main" val="1968013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6250706"/>
          </a:xfrm>
        </p:spPr>
        <p:txBody>
          <a:bodyPr/>
          <a:lstStyle/>
          <a:p>
            <a:pPr marL="571500" indent="-571500">
              <a:buFont typeface="Wingdings" pitchFamily="2" charset="2"/>
              <a:buChar char="Ø"/>
            </a:pPr>
            <a:r>
              <a:rPr lang="en-US" dirty="0" smtClean="0"/>
              <a:t>Q9…Get the driver id who live in address ‘Dagon(South)’.</a:t>
            </a:r>
            <a:br>
              <a:rPr lang="en-US" dirty="0" smtClean="0"/>
            </a:br>
            <a:r>
              <a:rPr lang="en-US" dirty="0"/>
              <a:t>SQL View</a:t>
            </a:r>
            <a:br>
              <a:rPr lang="en-US" dirty="0"/>
            </a:br>
            <a:r>
              <a:rPr lang="en-US" dirty="0"/>
              <a:t>SELECT DID</a:t>
            </a:r>
            <a:br>
              <a:rPr lang="en-US" dirty="0"/>
            </a:br>
            <a:r>
              <a:rPr lang="en-US" dirty="0"/>
              <a:t>FROM DRIVER</a:t>
            </a:r>
            <a:br>
              <a:rPr lang="en-US" dirty="0"/>
            </a:br>
            <a:r>
              <a:rPr lang="en-US" dirty="0"/>
              <a:t>WHERE ADDRESS='Dagon(south)';</a:t>
            </a:r>
            <a:br>
              <a:rPr lang="en-US" dirty="0"/>
            </a:br>
            <a:r>
              <a:rPr lang="en-US" dirty="0" smtClean="0">
                <a:hlinkClick r:id="rId2" action="ppaction://hlinkfile"/>
              </a:rPr>
              <a:t>Output Table</a:t>
            </a:r>
            <a:endParaRPr lang="en-US" dirty="0"/>
          </a:p>
        </p:txBody>
      </p:sp>
    </p:spTree>
    <p:extLst>
      <p:ext uri="{BB962C8B-B14F-4D97-AF65-F5344CB8AC3E}">
        <p14:creationId xmlns:p14="http://schemas.microsoft.com/office/powerpoint/2010/main" val="382147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6178698"/>
          </a:xfrm>
        </p:spPr>
        <p:txBody>
          <a:bodyPr/>
          <a:lstStyle/>
          <a:p>
            <a:pPr marL="571500" indent="-571500">
              <a:buFont typeface="Wingdings" pitchFamily="2" charset="2"/>
              <a:buChar char="Ø"/>
            </a:pPr>
            <a:r>
              <a:rPr lang="en-US" dirty="0" smtClean="0"/>
              <a:t>Q10..Get the driver name who drives the bus ‘B33’.</a:t>
            </a:r>
            <a:br>
              <a:rPr lang="en-US" dirty="0" smtClean="0"/>
            </a:br>
            <a:r>
              <a:rPr lang="en-US" dirty="0"/>
              <a:t>SQL View</a:t>
            </a:r>
            <a:br>
              <a:rPr lang="en-US" dirty="0"/>
            </a:br>
            <a:r>
              <a:rPr lang="en-US" dirty="0"/>
              <a:t>SELECT DNAME</a:t>
            </a:r>
            <a:br>
              <a:rPr lang="en-US" dirty="0"/>
            </a:br>
            <a:r>
              <a:rPr lang="en-US" dirty="0"/>
              <a:t>FROM DRIVER</a:t>
            </a:r>
            <a:br>
              <a:rPr lang="en-US" dirty="0"/>
            </a:br>
            <a:r>
              <a:rPr lang="en-US" dirty="0"/>
              <a:t>WHERE DID='D33';</a:t>
            </a:r>
            <a:br>
              <a:rPr lang="en-US" dirty="0"/>
            </a:br>
            <a:r>
              <a:rPr lang="en-US" dirty="0" smtClean="0">
                <a:hlinkClick r:id="rId2" action="ppaction://hlinkfile"/>
              </a:rPr>
              <a:t>Output Table</a:t>
            </a:r>
            <a:endParaRPr lang="en-US" dirty="0"/>
          </a:p>
        </p:txBody>
      </p:sp>
    </p:spTree>
    <p:extLst>
      <p:ext uri="{BB962C8B-B14F-4D97-AF65-F5344CB8AC3E}">
        <p14:creationId xmlns:p14="http://schemas.microsoft.com/office/powerpoint/2010/main" val="833837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6178698"/>
          </a:xfrm>
        </p:spPr>
        <p:txBody>
          <a:bodyPr>
            <a:normAutofit/>
          </a:bodyPr>
          <a:lstStyle/>
          <a:p>
            <a:r>
              <a:rPr lang="en-US" b="1" u="sng" dirty="0" smtClean="0">
                <a:solidFill>
                  <a:schemeClr val="accent5">
                    <a:lumMod val="60000"/>
                    <a:lumOff val="40000"/>
                  </a:schemeClr>
                </a:solidFill>
              </a:rPr>
              <a:t>Conclusion</a:t>
            </a:r>
            <a:r>
              <a:rPr lang="en-US" dirty="0" smtClean="0"/>
              <a:t/>
            </a:r>
            <a:br>
              <a:rPr lang="en-US" dirty="0" smtClean="0"/>
            </a:br>
            <a:r>
              <a:rPr lang="en-US" dirty="0"/>
              <a:t/>
            </a:r>
            <a:br>
              <a:rPr lang="en-US" dirty="0"/>
            </a:br>
            <a:r>
              <a:rPr lang="en-US" sz="3600" dirty="0" smtClean="0"/>
              <a:t>The database design of the YBS Reservation System is a paradise for passenger. It helps passenger to ride the correct path and know the car color. And then, they know again what car color runs on what route. So passenger can ride the bus correctly and safely.   </a:t>
            </a:r>
            <a:r>
              <a:rPr lang="en-US" dirty="0" smtClean="0"/>
              <a:t/>
            </a:r>
            <a:br>
              <a:rPr lang="en-US" dirty="0" smtClean="0"/>
            </a:br>
            <a:endParaRPr lang="en-US" dirty="0"/>
          </a:p>
        </p:txBody>
      </p:sp>
    </p:spTree>
    <p:extLst>
      <p:ext uri="{BB962C8B-B14F-4D97-AF65-F5344CB8AC3E}">
        <p14:creationId xmlns:p14="http://schemas.microsoft.com/office/powerpoint/2010/main" val="2541004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6250706"/>
          </a:xfrm>
        </p:spPr>
        <p:txBody>
          <a:bodyPr>
            <a:normAutofit/>
          </a:bodyPr>
          <a:lstStyle/>
          <a:p>
            <a:r>
              <a:rPr lang="en-US" dirty="0" smtClean="0">
                <a:solidFill>
                  <a:schemeClr val="tx2">
                    <a:lumMod val="40000"/>
                    <a:lumOff val="60000"/>
                  </a:schemeClr>
                </a:solidFill>
              </a:rPr>
              <a:t>YBS</a:t>
            </a:r>
            <a:br>
              <a:rPr lang="en-US" dirty="0" smtClean="0">
                <a:solidFill>
                  <a:schemeClr val="tx2">
                    <a:lumMod val="40000"/>
                    <a:lumOff val="60000"/>
                  </a:schemeClr>
                </a:solidFill>
              </a:rPr>
            </a:br>
            <a:r>
              <a:rPr lang="en-US" dirty="0" smtClean="0">
                <a:solidFill>
                  <a:schemeClr val="accent6">
                    <a:lumMod val="75000"/>
                  </a:schemeClr>
                </a:solidFill>
              </a:rPr>
              <a:t>(Yangon Bus Service)</a:t>
            </a:r>
            <a:br>
              <a:rPr lang="en-US" dirty="0" smtClean="0">
                <a:solidFill>
                  <a:schemeClr val="accent6">
                    <a:lumMod val="75000"/>
                  </a:schemeClr>
                </a:solidFill>
              </a:rPr>
            </a:br>
            <a:r>
              <a:rPr lang="en-US" dirty="0" smtClean="0">
                <a:solidFill>
                  <a:schemeClr val="tx2">
                    <a:lumMod val="40000"/>
                    <a:lumOff val="60000"/>
                  </a:schemeClr>
                </a:solidFill>
                <a:latin typeface="Zawgyi-One" pitchFamily="34" charset="0"/>
                <a:cs typeface="Zawgyi-One" pitchFamily="34" charset="0"/>
              </a:rPr>
              <a:t>ႏွင့္</a:t>
            </a:r>
            <a:br>
              <a:rPr lang="en-US" dirty="0" smtClean="0">
                <a:solidFill>
                  <a:schemeClr val="tx2">
                    <a:lumMod val="40000"/>
                    <a:lumOff val="60000"/>
                  </a:schemeClr>
                </a:solidFill>
                <a:latin typeface="Zawgyi-One" pitchFamily="34" charset="0"/>
                <a:cs typeface="Zawgyi-One" pitchFamily="34" charset="0"/>
              </a:rPr>
            </a:br>
            <a:r>
              <a:rPr lang="en-US" dirty="0" smtClean="0">
                <a:solidFill>
                  <a:schemeClr val="tx2">
                    <a:lumMod val="40000"/>
                    <a:lumOff val="60000"/>
                  </a:schemeClr>
                </a:solidFill>
                <a:latin typeface="Zawgyi-One" pitchFamily="34" charset="0"/>
                <a:cs typeface="Zawgyi-One" pitchFamily="34" charset="0"/>
              </a:rPr>
              <a:t>ရန္ကုန္ၿ</a:t>
            </a:r>
            <a:r>
              <a:rPr lang="en-US" dirty="0" err="1" smtClean="0">
                <a:solidFill>
                  <a:schemeClr val="tx2">
                    <a:lumMod val="40000"/>
                    <a:lumOff val="60000"/>
                  </a:schemeClr>
                </a:solidFill>
                <a:latin typeface="Zawgyi-One" pitchFamily="34" charset="0"/>
                <a:cs typeface="Zawgyi-One" pitchFamily="34" charset="0"/>
              </a:rPr>
              <a:t>မိ</a:t>
            </a:r>
            <a:r>
              <a:rPr lang="en-US" dirty="0" smtClean="0">
                <a:solidFill>
                  <a:schemeClr val="tx2">
                    <a:lumMod val="40000"/>
                    <a:lumOff val="60000"/>
                  </a:schemeClr>
                </a:solidFill>
                <a:latin typeface="Zawgyi-One" pitchFamily="34" charset="0"/>
                <a:cs typeface="Zawgyi-One" pitchFamily="34" charset="0"/>
              </a:rPr>
              <a:t>ဳ့ကိုပတ္ၾ</a:t>
            </a:r>
            <a:r>
              <a:rPr lang="en-US" dirty="0" err="1" smtClean="0">
                <a:solidFill>
                  <a:schemeClr val="tx2">
                    <a:lumMod val="40000"/>
                    <a:lumOff val="60000"/>
                  </a:schemeClr>
                </a:solidFill>
                <a:latin typeface="Zawgyi-One" pitchFamily="34" charset="0"/>
                <a:cs typeface="Zawgyi-One" pitchFamily="34" charset="0"/>
              </a:rPr>
              <a:t>ကစို</a:t>
            </a:r>
            <a:r>
              <a:rPr lang="en-US" dirty="0" smtClean="0">
                <a:solidFill>
                  <a:schemeClr val="tx2">
                    <a:lumMod val="40000"/>
                    <a:lumOff val="60000"/>
                  </a:schemeClr>
                </a:solidFill>
                <a:latin typeface="Zawgyi-One" pitchFamily="34" charset="0"/>
                <a:cs typeface="Zawgyi-One" pitchFamily="34" charset="0"/>
              </a:rPr>
              <a:t>့</a:t>
            </a:r>
            <a:r>
              <a:rPr lang="en-US" dirty="0" smtClean="0">
                <a:solidFill>
                  <a:schemeClr val="tx2">
                    <a:lumMod val="40000"/>
                    <a:lumOff val="60000"/>
                  </a:schemeClr>
                </a:solidFill>
              </a:rPr>
              <a:t/>
            </a:r>
            <a:br>
              <a:rPr lang="en-US" dirty="0" smtClean="0">
                <a:solidFill>
                  <a:schemeClr val="tx2">
                    <a:lumMod val="40000"/>
                    <a:lumOff val="60000"/>
                  </a:schemeClr>
                </a:solidFill>
              </a:rPr>
            </a:br>
            <a:r>
              <a:rPr lang="en-US" dirty="0" smtClean="0">
                <a:solidFill>
                  <a:schemeClr val="tx2">
                    <a:lumMod val="40000"/>
                    <a:lumOff val="60000"/>
                  </a:schemeClr>
                </a:solidFill>
              </a:rPr>
              <a:t/>
            </a:r>
            <a:br>
              <a:rPr lang="en-US" dirty="0" smtClean="0">
                <a:solidFill>
                  <a:schemeClr val="tx2">
                    <a:lumMod val="40000"/>
                    <a:lumOff val="60000"/>
                  </a:schemeClr>
                </a:solidFill>
              </a:rPr>
            </a:br>
            <a:r>
              <a:rPr lang="en-US" sz="2800" dirty="0" smtClean="0">
                <a:solidFill>
                  <a:srgbClr val="FF0000"/>
                </a:solidFill>
              </a:rPr>
              <a:t>(</a:t>
            </a:r>
            <a:r>
              <a:rPr lang="en-US" sz="2800" dirty="0" err="1" smtClean="0">
                <a:solidFill>
                  <a:srgbClr val="FF0000"/>
                </a:solidFill>
                <a:latin typeface="Zawgyi-One" pitchFamily="34" charset="0"/>
                <a:cs typeface="Zawgyi-One" pitchFamily="34" charset="0"/>
              </a:rPr>
              <a:t>လိုရာခရီးေရာက္ရွိဖို</a:t>
            </a:r>
            <a:r>
              <a:rPr lang="en-US" sz="2800" dirty="0" smtClean="0">
                <a:solidFill>
                  <a:srgbClr val="FF0000"/>
                </a:solidFill>
                <a:latin typeface="Zawgyi-One" pitchFamily="34" charset="0"/>
                <a:cs typeface="Zawgyi-One" pitchFamily="34" charset="0"/>
              </a:rPr>
              <a:t>့ ၀ိုင္း၀န္းကူညီေဆာင္ရြက္စို့)</a:t>
            </a:r>
            <a:endParaRPr lang="en-US" sz="2800" dirty="0">
              <a:solidFill>
                <a:srgbClr val="FF0000"/>
              </a:solidFill>
            </a:endParaRPr>
          </a:p>
        </p:txBody>
      </p:sp>
    </p:spTree>
    <p:extLst>
      <p:ext uri="{BB962C8B-B14F-4D97-AF65-F5344CB8AC3E}">
        <p14:creationId xmlns:p14="http://schemas.microsoft.com/office/powerpoint/2010/main" val="371004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สี่เหลี่ยมผืนผ้า 2"/>
          <p:cNvSpPr/>
          <p:nvPr/>
        </p:nvSpPr>
        <p:spPr>
          <a:xfrm>
            <a:off x="755576" y="764704"/>
            <a:ext cx="7704856" cy="4832092"/>
          </a:xfrm>
          <a:prstGeom prst="rect">
            <a:avLst/>
          </a:prstGeom>
        </p:spPr>
        <p:txBody>
          <a:bodyPr wrap="square">
            <a:spAutoFit/>
          </a:bodyPr>
          <a:lstStyle/>
          <a:p>
            <a:pPr algn="ctr"/>
            <a:r>
              <a:rPr lang="en-US" b="1" i="1" u="sng" dirty="0">
                <a:solidFill>
                  <a:schemeClr val="accent6">
                    <a:lumMod val="75000"/>
                  </a:schemeClr>
                </a:solidFill>
              </a:rPr>
              <a:t>The Objective of YBS Reservation System</a:t>
            </a:r>
          </a:p>
          <a:p>
            <a:pPr algn="ctr"/>
            <a:r>
              <a:rPr lang="en-US" u="sng" dirty="0">
                <a:solidFill>
                  <a:schemeClr val="accent6">
                    <a:lumMod val="75000"/>
                  </a:schemeClr>
                </a:solidFill>
              </a:rPr>
              <a:t> </a:t>
            </a:r>
          </a:p>
          <a:p>
            <a:r>
              <a:rPr lang="en-US" dirty="0"/>
              <a:t>	This system can be used for passengers:</a:t>
            </a:r>
          </a:p>
          <a:p>
            <a:pPr marL="457200" lvl="0" indent="-457200">
              <a:buFont typeface="Wingdings" pitchFamily="2" charset="2"/>
              <a:buChar char="v"/>
            </a:pPr>
            <a:r>
              <a:rPr lang="en-US" dirty="0"/>
              <a:t>To know the way where they want to go.</a:t>
            </a:r>
          </a:p>
          <a:p>
            <a:pPr marL="457200" lvl="0" indent="-457200">
              <a:buFont typeface="Wingdings" pitchFamily="2" charset="2"/>
              <a:buChar char="v"/>
            </a:pPr>
            <a:r>
              <a:rPr lang="en-US" dirty="0"/>
              <a:t>To know the number of bus that they must ride.</a:t>
            </a:r>
          </a:p>
          <a:p>
            <a:pPr marL="457200" lvl="0" indent="-457200">
              <a:buFont typeface="Wingdings" pitchFamily="2" charset="2"/>
              <a:buChar char="v"/>
            </a:pPr>
            <a:r>
              <a:rPr lang="en-US" dirty="0"/>
              <a:t>To know the information about YBS system easily as they just have a phone.</a:t>
            </a:r>
          </a:p>
          <a:p>
            <a:pPr marL="457200" lvl="0" indent="-457200">
              <a:buFont typeface="Wingdings" pitchFamily="2" charset="2"/>
              <a:buChar char="v"/>
            </a:pPr>
            <a:r>
              <a:rPr lang="en-US" dirty="0"/>
              <a:t>To ride comfortably and easily from one place to the other.</a:t>
            </a:r>
          </a:p>
          <a:p>
            <a:pPr marL="457200" lvl="0" indent="-457200">
              <a:buFont typeface="Wingdings" pitchFamily="2" charset="2"/>
              <a:buChar char="v"/>
            </a:pPr>
            <a:r>
              <a:rPr lang="en-US" dirty="0"/>
              <a:t>To lower the time to prepare for riding the bus </a:t>
            </a:r>
          </a:p>
          <a:p>
            <a:pPr marL="457200" lvl="0" indent="-457200">
              <a:buFont typeface="Wingdings" pitchFamily="2" charset="2"/>
              <a:buChar char="v"/>
            </a:pPr>
            <a:r>
              <a:rPr lang="en-US" dirty="0"/>
              <a:t>Not to confuse about YBS system.</a:t>
            </a:r>
          </a:p>
        </p:txBody>
      </p:sp>
    </p:spTree>
    <p:extLst>
      <p:ext uri="{BB962C8B-B14F-4D97-AF65-F5344CB8AC3E}">
        <p14:creationId xmlns:p14="http://schemas.microsoft.com/office/powerpoint/2010/main" val="3911928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395536" y="2420888"/>
            <a:ext cx="8229600" cy="1152128"/>
          </a:xfrm>
        </p:spPr>
        <p:txBody>
          <a:bodyPr>
            <a:normAutofit fontScale="90000"/>
          </a:bodyPr>
          <a:lstStyle/>
          <a:p>
            <a:r>
              <a:rPr lang="en-US" dirty="0" smtClean="0">
                <a:hlinkClick r:id="rId2" action="ppaction://hlinkfile"/>
              </a:rPr>
              <a:t>E/R DIAGRAM OF YBS RESERVATION SYSTEM</a:t>
            </a:r>
            <a:endParaRPr lang="th-TH" dirty="0"/>
          </a:p>
        </p:txBody>
      </p:sp>
    </p:spTree>
    <p:extLst>
      <p:ext uri="{BB962C8B-B14F-4D97-AF65-F5344CB8AC3E}">
        <p14:creationId xmlns:p14="http://schemas.microsoft.com/office/powerpoint/2010/main" val="2177473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b="1" u="sng" dirty="0" smtClean="0">
                <a:solidFill>
                  <a:schemeClr val="accent6">
                    <a:lumMod val="75000"/>
                  </a:schemeClr>
                </a:solidFill>
              </a:rPr>
              <a:t>Relational Schema</a:t>
            </a:r>
            <a:endParaRPr lang="th-TH" b="1" u="sng" dirty="0">
              <a:solidFill>
                <a:schemeClr val="accent6">
                  <a:lumMod val="75000"/>
                </a:schemeClr>
              </a:solidFill>
            </a:endParaRPr>
          </a:p>
        </p:txBody>
      </p:sp>
      <p:sp>
        <p:nvSpPr>
          <p:cNvPr id="3" name="ตัวแทนเนื้อหา 2"/>
          <p:cNvSpPr>
            <a:spLocks noGrp="1"/>
          </p:cNvSpPr>
          <p:nvPr>
            <p:ph idx="1"/>
          </p:nvPr>
        </p:nvSpPr>
        <p:spPr/>
        <p:txBody>
          <a:bodyPr/>
          <a:lstStyle/>
          <a:p>
            <a:r>
              <a:rPr lang="en-US" dirty="0" smtClean="0"/>
              <a:t>DRIVER(</a:t>
            </a:r>
            <a:r>
              <a:rPr lang="en-US" u="sng" dirty="0" smtClean="0"/>
              <a:t>DID</a:t>
            </a:r>
            <a:r>
              <a:rPr lang="en-US" dirty="0" smtClean="0"/>
              <a:t>,DNAME,ADDRESS,PHONE)</a:t>
            </a:r>
          </a:p>
          <a:p>
            <a:r>
              <a:rPr lang="en-US" dirty="0" smtClean="0"/>
              <a:t>YBSBUS(</a:t>
            </a:r>
            <a:r>
              <a:rPr lang="en-US" u="sng" dirty="0" smtClean="0"/>
              <a:t>BID</a:t>
            </a:r>
            <a:r>
              <a:rPr lang="en-US" dirty="0" smtClean="0"/>
              <a:t>,BCOLOR,MAX_SEATS)</a:t>
            </a:r>
          </a:p>
          <a:p>
            <a:r>
              <a:rPr lang="en-US" dirty="0" smtClean="0"/>
              <a:t>PERIOD(</a:t>
            </a:r>
            <a:r>
              <a:rPr lang="en-US" u="sng" dirty="0" smtClean="0"/>
              <a:t>BID,BSID</a:t>
            </a:r>
            <a:r>
              <a:rPr lang="en-US" dirty="0" smtClean="0"/>
              <a:t>,PERIOD)</a:t>
            </a:r>
          </a:p>
          <a:p>
            <a:r>
              <a:rPr lang="en-US" dirty="0" smtClean="0"/>
              <a:t>RUNS_ON(</a:t>
            </a:r>
            <a:r>
              <a:rPr lang="en-US" u="sng" dirty="0" smtClean="0"/>
              <a:t>BID,RID,PID</a:t>
            </a:r>
            <a:r>
              <a:rPr lang="en-US" dirty="0" smtClean="0"/>
              <a:t>)</a:t>
            </a:r>
          </a:p>
          <a:p>
            <a:r>
              <a:rPr lang="en-US" dirty="0" smtClean="0"/>
              <a:t>BUS_STOP(</a:t>
            </a:r>
            <a:r>
              <a:rPr lang="en-US" u="sng" dirty="0" smtClean="0"/>
              <a:t>BSID</a:t>
            </a:r>
            <a:r>
              <a:rPr lang="en-US" dirty="0" smtClean="0"/>
              <a:t>,BNAME)</a:t>
            </a:r>
          </a:p>
          <a:p>
            <a:r>
              <a:rPr lang="en-US" dirty="0" smtClean="0"/>
              <a:t>ROUTE(</a:t>
            </a:r>
            <a:r>
              <a:rPr lang="en-US" u="sng" dirty="0" smtClean="0"/>
              <a:t>RID</a:t>
            </a:r>
            <a:r>
              <a:rPr lang="en-US" dirty="0" smtClean="0"/>
              <a:t>,RCOLOR,RNAME)</a:t>
            </a:r>
          </a:p>
          <a:p>
            <a:r>
              <a:rPr lang="en-US" dirty="0" smtClean="0"/>
              <a:t>PATH(</a:t>
            </a:r>
            <a:r>
              <a:rPr lang="en-US" u="sng" dirty="0" smtClean="0"/>
              <a:t>PID</a:t>
            </a:r>
            <a:r>
              <a:rPr lang="en-US" dirty="0" smtClean="0"/>
              <a:t>,FROM_PATH,TO_PATH)</a:t>
            </a:r>
            <a:endParaRPr lang="th-TH" dirty="0"/>
          </a:p>
        </p:txBody>
      </p:sp>
    </p:spTree>
    <p:extLst>
      <p:ext uri="{BB962C8B-B14F-4D97-AF65-F5344CB8AC3E}">
        <p14:creationId xmlns:p14="http://schemas.microsoft.com/office/powerpoint/2010/main" val="4087779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395536" y="1988840"/>
            <a:ext cx="8229600" cy="1143000"/>
          </a:xfrm>
        </p:spPr>
        <p:txBody>
          <a:bodyPr>
            <a:normAutofit fontScale="90000"/>
          </a:bodyPr>
          <a:lstStyle/>
          <a:p>
            <a:r>
              <a:rPr lang="en-US" dirty="0" smtClean="0">
                <a:hlinkClick r:id="rId2" action="ppaction://hlinkfile"/>
              </a:rPr>
              <a:t>DATABASE DESIGN OF YBS RESERVATION SYSTEM</a:t>
            </a:r>
            <a:endParaRPr lang="th-TH" dirty="0"/>
          </a:p>
        </p:txBody>
      </p:sp>
    </p:spTree>
    <p:extLst>
      <p:ext uri="{BB962C8B-B14F-4D97-AF65-F5344CB8AC3E}">
        <p14:creationId xmlns:p14="http://schemas.microsoft.com/office/powerpoint/2010/main" val="3571330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80920" cy="5818658"/>
          </a:xfrm>
        </p:spPr>
        <p:txBody>
          <a:bodyPr>
            <a:normAutofit/>
          </a:bodyPr>
          <a:lstStyle/>
          <a:p>
            <a:pPr marL="571500" indent="-571500">
              <a:buFont typeface="Wingdings" pitchFamily="2" charset="2"/>
              <a:buChar char="Ø"/>
            </a:pPr>
            <a:r>
              <a:rPr lang="en-US" sz="4000" dirty="0" smtClean="0"/>
              <a:t>Q1..Get the bus id and path id who have the same route id ‘R2’.</a:t>
            </a:r>
            <a:br>
              <a:rPr lang="en-US" sz="4000" dirty="0" smtClean="0"/>
            </a:br>
            <a:r>
              <a:rPr lang="en-US" sz="4000" dirty="0"/>
              <a:t>SQL View</a:t>
            </a:r>
            <a:br>
              <a:rPr lang="en-US" sz="4000" dirty="0"/>
            </a:br>
            <a:r>
              <a:rPr lang="en-US" sz="4000" dirty="0"/>
              <a:t>SELECT BID, PID</a:t>
            </a:r>
            <a:br>
              <a:rPr lang="en-US" sz="4000" dirty="0"/>
            </a:br>
            <a:r>
              <a:rPr lang="en-US" sz="4000" dirty="0"/>
              <a:t>FROM RUNS_ON</a:t>
            </a:r>
            <a:br>
              <a:rPr lang="en-US" sz="4000" dirty="0"/>
            </a:br>
            <a:r>
              <a:rPr lang="en-US" sz="4000" dirty="0"/>
              <a:t>WHERE RID='R2';</a:t>
            </a:r>
            <a:br>
              <a:rPr lang="en-US" sz="4000" dirty="0"/>
            </a:br>
            <a:r>
              <a:rPr lang="en-US" sz="4000" dirty="0" smtClean="0">
                <a:hlinkClick r:id="rId2" action="ppaction://hlinkfile"/>
              </a:rPr>
              <a:t>Output Table </a:t>
            </a:r>
            <a:endParaRPr lang="en-US" sz="4000" dirty="0"/>
          </a:p>
        </p:txBody>
      </p:sp>
    </p:spTree>
    <p:extLst>
      <p:ext uri="{BB962C8B-B14F-4D97-AF65-F5344CB8AC3E}">
        <p14:creationId xmlns:p14="http://schemas.microsoft.com/office/powerpoint/2010/main" val="2063503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18658"/>
          </a:xfrm>
        </p:spPr>
        <p:txBody>
          <a:bodyPr/>
          <a:lstStyle/>
          <a:p>
            <a:pPr marL="571500" indent="-571500">
              <a:buFont typeface="Wingdings" pitchFamily="2" charset="2"/>
              <a:buChar char="Ø"/>
            </a:pPr>
            <a:r>
              <a:rPr lang="en-US" dirty="0" smtClean="0"/>
              <a:t>Q2..Get the route name who have the route id ‘R4’.</a:t>
            </a:r>
            <a:br>
              <a:rPr lang="en-US" dirty="0" smtClean="0"/>
            </a:br>
            <a:r>
              <a:rPr lang="en-US" dirty="0" smtClean="0"/>
              <a:t>SQL View</a:t>
            </a:r>
            <a:r>
              <a:rPr lang="en-US" dirty="0"/>
              <a:t/>
            </a:r>
            <a:br>
              <a:rPr lang="en-US" dirty="0"/>
            </a:br>
            <a:r>
              <a:rPr lang="en-US" dirty="0"/>
              <a:t>SELECT RNAME</a:t>
            </a:r>
            <a:br>
              <a:rPr lang="en-US" dirty="0"/>
            </a:br>
            <a:r>
              <a:rPr lang="en-US" dirty="0"/>
              <a:t>FROM ROUTE</a:t>
            </a:r>
            <a:br>
              <a:rPr lang="en-US" dirty="0"/>
            </a:br>
            <a:r>
              <a:rPr lang="en-US" dirty="0"/>
              <a:t>WHERE RID='R4';</a:t>
            </a:r>
            <a:br>
              <a:rPr lang="en-US" dirty="0"/>
            </a:br>
            <a:r>
              <a:rPr lang="en-US" dirty="0" smtClean="0">
                <a:hlinkClick r:id="rId2" action="ppaction://hlinkfile"/>
              </a:rPr>
              <a:t>Output Table</a:t>
            </a:r>
            <a:endParaRPr lang="en-US" dirty="0"/>
          </a:p>
        </p:txBody>
      </p:sp>
    </p:spTree>
    <p:extLst>
      <p:ext uri="{BB962C8B-B14F-4D97-AF65-F5344CB8AC3E}">
        <p14:creationId xmlns:p14="http://schemas.microsoft.com/office/powerpoint/2010/main" val="2073938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6250706"/>
          </a:xfrm>
        </p:spPr>
        <p:txBody>
          <a:bodyPr/>
          <a:lstStyle/>
          <a:p>
            <a:pPr marL="571500" indent="-571500">
              <a:buFont typeface="Wingdings" pitchFamily="2" charset="2"/>
              <a:buChar char="Ø"/>
            </a:pPr>
            <a:r>
              <a:rPr lang="en-US" dirty="0" smtClean="0"/>
              <a:t>Q3…Get the from path for bus who have the path id ‘P32’.</a:t>
            </a:r>
            <a:br>
              <a:rPr lang="en-US" dirty="0" smtClean="0"/>
            </a:br>
            <a:r>
              <a:rPr lang="en-US" dirty="0"/>
              <a:t>SQL View</a:t>
            </a:r>
            <a:br>
              <a:rPr lang="en-US" dirty="0"/>
            </a:br>
            <a:r>
              <a:rPr lang="en-US" dirty="0"/>
              <a:t>SELECT FROM_PATH</a:t>
            </a:r>
            <a:br>
              <a:rPr lang="en-US" dirty="0"/>
            </a:br>
            <a:r>
              <a:rPr lang="en-US" dirty="0"/>
              <a:t>FROM PATH</a:t>
            </a:r>
            <a:br>
              <a:rPr lang="en-US" dirty="0"/>
            </a:br>
            <a:r>
              <a:rPr lang="en-US" dirty="0"/>
              <a:t>WHERE PID='P32';</a:t>
            </a:r>
            <a:br>
              <a:rPr lang="en-US" dirty="0"/>
            </a:br>
            <a:r>
              <a:rPr lang="en-US" dirty="0" smtClean="0">
                <a:hlinkClick r:id="rId2" action="ppaction://hlinkfile"/>
              </a:rPr>
              <a:t>Output Table</a:t>
            </a:r>
            <a:endParaRPr lang="en-US" dirty="0"/>
          </a:p>
        </p:txBody>
      </p:sp>
    </p:spTree>
    <p:extLst>
      <p:ext uri="{BB962C8B-B14F-4D97-AF65-F5344CB8AC3E}">
        <p14:creationId xmlns:p14="http://schemas.microsoft.com/office/powerpoint/2010/main" val="4041183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6178698"/>
          </a:xfrm>
        </p:spPr>
        <p:txBody>
          <a:bodyPr/>
          <a:lstStyle/>
          <a:p>
            <a:pPr marL="571500" indent="-571500">
              <a:buFont typeface="Wingdings" pitchFamily="2" charset="2"/>
              <a:buChar char="Ø"/>
            </a:pPr>
            <a:r>
              <a:rPr lang="en-US" dirty="0" smtClean="0"/>
              <a:t>Q4.Get the path id for bus who gave the same from path ‘Hlegu’.</a:t>
            </a:r>
            <a:br>
              <a:rPr lang="en-US" dirty="0" smtClean="0"/>
            </a:br>
            <a:r>
              <a:rPr lang="en-US" dirty="0"/>
              <a:t>SQL View</a:t>
            </a:r>
            <a:br>
              <a:rPr lang="en-US" dirty="0"/>
            </a:br>
            <a:r>
              <a:rPr lang="en-US" dirty="0"/>
              <a:t>SELECT PID</a:t>
            </a:r>
            <a:br>
              <a:rPr lang="en-US" dirty="0"/>
            </a:br>
            <a:r>
              <a:rPr lang="en-US" dirty="0"/>
              <a:t>FROM PATH</a:t>
            </a:r>
            <a:br>
              <a:rPr lang="en-US" dirty="0"/>
            </a:br>
            <a:r>
              <a:rPr lang="en-US" dirty="0"/>
              <a:t>WHERE FROM_PATH='Hlegu';</a:t>
            </a:r>
            <a:br>
              <a:rPr lang="en-US" dirty="0"/>
            </a:br>
            <a:r>
              <a:rPr lang="en-US" dirty="0" smtClean="0">
                <a:hlinkClick r:id="rId2" action="ppaction://hlinkfile"/>
              </a:rPr>
              <a:t>Output Table</a:t>
            </a:r>
            <a:endParaRPr lang="en-US" dirty="0"/>
          </a:p>
        </p:txBody>
      </p:sp>
    </p:spTree>
    <p:extLst>
      <p:ext uri="{BB962C8B-B14F-4D97-AF65-F5344CB8AC3E}">
        <p14:creationId xmlns:p14="http://schemas.microsoft.com/office/powerpoint/2010/main" val="3595543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182</Words>
  <Application>Microsoft Office PowerPoint</Application>
  <PresentationFormat>On-screen Show (4:3)</PresentationFormat>
  <Paragraphs>35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ชุดรูปแบบของ Office</vt:lpstr>
      <vt:lpstr>PowerPoint Presentation</vt:lpstr>
      <vt:lpstr>PowerPoint Presentation</vt:lpstr>
      <vt:lpstr>E/R DIAGRAM OF YBS RESERVATION SYSTEM</vt:lpstr>
      <vt:lpstr>Relational Schema</vt:lpstr>
      <vt:lpstr>DATABASE DESIGN OF YBS RESERVATION SYSTEM</vt:lpstr>
      <vt:lpstr>Q1..Get the bus id and path id who have the same route id ‘R2’. SQL View SELECT BID, PID FROM RUNS_ON WHERE RID='R2'; Output Table </vt:lpstr>
      <vt:lpstr>Q2..Get the route name who have the route id ‘R4’. SQL View SELECT RNAME FROM ROUTE WHERE RID='R4'; Output Table</vt:lpstr>
      <vt:lpstr>Q3…Get the from path for bus who have the path id ‘P32’. SQL View SELECT FROM_PATH FROM PATH WHERE PID='P32'; Output Table</vt:lpstr>
      <vt:lpstr>Q4.Get the path id for bus who gave the same from path ‘Hlegu’. SQL View SELECT PID FROM PATH WHERE FROM_PATH='Hlegu'; Output Table</vt:lpstr>
      <vt:lpstr>Q5.. Get the route id and path id for bus who have the bus id ‘B71’. SQL View SELECT RID, PID FROM RUNS_ON WHERE BID='B71'; Output Table</vt:lpstr>
      <vt:lpstr>Q6…Get  the color for route who have the route id ‘R5’. SQL View SELECT RCOLOR FROM ROUTE WHERE RID='R5'; Output Table</vt:lpstr>
      <vt:lpstr>Q7..Get the bus id who have the same color ‘r2’. SQL View SELECT BID FROM RUNS_ON WHERE RID ='R2'; Output Table</vt:lpstr>
      <vt:lpstr>Q8..Get the color for bus who drive the bus ‘B58’. SQL View SELECT BCOLOR FROM YBSBUS WHERE BID='B58'; Output Table</vt:lpstr>
      <vt:lpstr>Q9…Get the driver id who live in address ‘Dagon(South)’. SQL View SELECT DID FROM DRIVER WHERE ADDRESS='Dagon(south)'; Output Table</vt:lpstr>
      <vt:lpstr>Q10..Get the driver name who drives the bus ‘B33’. SQL View SELECT DNAME FROM DRIVER WHERE DID='D33'; Output Table</vt:lpstr>
      <vt:lpstr>Conclusion  The database design of the YBS Reservation System is a paradise for passenger. It helps passenger to ride the correct path and know the car color. And then, they know again what car color runs on what route. So passenger can ride the bus correctly and safely.    </vt:lpstr>
      <vt:lpstr>YBS (Yangon Bus Service) ႏွင့္ ရန္ကုန္ၿမိဳ့ကိုပတ္ၾကစို့  (လိုရာခရီးေရာက္ရွိဖို့ ၀ိုင္း၀န္းကူညီေဆာင္ရြက္စို့)</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Acer</dc:creator>
  <cp:lastModifiedBy>User</cp:lastModifiedBy>
  <cp:revision>17</cp:revision>
  <dcterms:created xsi:type="dcterms:W3CDTF">2017-02-13T08:11:13Z</dcterms:created>
  <dcterms:modified xsi:type="dcterms:W3CDTF">2018-01-04T14:04:27Z</dcterms:modified>
</cp:coreProperties>
</file>