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1352" r:id="rId2"/>
    <p:sldId id="11353" r:id="rId3"/>
    <p:sldId id="11354" r:id="rId4"/>
    <p:sldId id="11355" r:id="rId5"/>
    <p:sldId id="11359" r:id="rId6"/>
    <p:sldId id="11360" r:id="rId7"/>
    <p:sldId id="11361" r:id="rId8"/>
    <p:sldId id="11362" r:id="rId9"/>
    <p:sldId id="11363" r:id="rId10"/>
    <p:sldId id="11358" r:id="rId11"/>
    <p:sldId id="11364" r:id="rId12"/>
    <p:sldId id="11365" r:id="rId13"/>
    <p:sldId id="11366" r:id="rId14"/>
    <p:sldId id="11367" r:id="rId15"/>
    <p:sldId id="11357" r:id="rId16"/>
    <p:sldId id="11369" r:id="rId17"/>
    <p:sldId id="113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8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48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74763-5D36-4D96-AFAA-E02869F3B783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AAE9E-7322-4C50-A3B1-9C04244098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145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12E6E-30DF-393E-C58A-2872E5201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E84CB-FC06-53AB-D2BF-07AFBEE78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A3303-B96E-24C4-3E63-F16349F4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DEC66-282B-901B-7C73-8E6E6642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64232-BE05-1177-D95A-24429D9E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0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1473B-F1D1-699D-4CEC-6B0423D8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853B6-90B8-D8ED-9342-467107545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9F0CE-1004-77D4-E925-4F942CC9C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7D66-607F-F87F-D023-928DAA925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B4AA6-69DB-CCED-89BA-8F9F8C066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08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BA636F-592D-09B6-C315-ADBBF2FC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EA865-71E1-6943-A58D-7740D282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BCF6E-F3DA-29FC-1A73-5B52E20C8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A3F68-259E-2771-7366-14270380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674C-AC92-AE5E-7B26-27BC03ACD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8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3FCE-9C2A-60AA-426D-F2FDBD38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158CC-BB09-C810-34E7-8C632043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2A5A4-AB4B-E485-DE53-719546CA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DDFA-4F3F-AD00-2E9B-381D4366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498D-CB4F-3F94-2A5F-05BCF2C8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423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0967-78FA-A47E-D84B-7BF18DDB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3F0D8-FA5F-83C6-0B5B-D1BE57CA0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C1377-6050-CF42-D189-E3EBF1B1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B0DA7-B160-1FD0-038F-F237A3E47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99B80-FEF0-CAB1-735F-9BF39D06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6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85B7D-8181-F6AB-8AA8-145BF020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1D6D4-634F-C8A2-493B-49F0D0431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569E8-3020-C820-C4A0-0914FEB82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365A8-D98D-EB2B-9C40-0919B84A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A9E3-7824-8B25-E870-B2F79FB7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3B574-9BBA-C78E-3F01-F1916CB2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31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10D-FB60-03DF-D93C-CE3657075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54F57-B969-3B3B-4AD0-0ABA6456C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41E7D-05F1-B291-B598-BA1A3CE18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7D1C9-A674-0CD9-9B88-0E7F26316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E2FFB-E5DE-CB9E-3D7E-BC47CC3D1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F0351-DF51-CAA6-26E8-7815A1A4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C7A114-A65A-82BE-C70F-4A036A27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0E3D7C-E44A-65A6-DD2F-B8B8703A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23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E9AA-4474-6068-A0BC-64EBBA7A1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70581-1D39-89A7-5E70-A65236410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0A1FA-2516-7E91-219F-1C8AD680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AF364-F42E-FBC9-742F-7791C496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0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51B8F0-F8BC-EA21-EDE8-5EC46F88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1DE4F5-9354-128E-3DC2-B87FBEEF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B8850-CBC5-B4B9-73F5-F47DBC71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024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F7F5-DB81-31C9-9EF8-3010583A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AA4F-701E-044B-84EE-8A66C1FF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5C68A-2211-529E-A1DE-2BE0EACA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1936E-A4A8-95BA-9A6E-E885BC9D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99042-83F2-73D2-5E4C-F7E485C2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4CF44-CBA0-9D9C-BE8E-EB60A677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603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5F1C-635B-5299-5FC0-ADC17FDCD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9F4998-6EEE-BC1F-D6CB-8FF48F893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3DC1E-9713-5475-068A-8671DA5EA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2F6D3-41A9-05B6-2A99-A5585A59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41591-B1EA-400E-98CC-C0A3F1D5BDD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2FCE-4206-6252-2C3E-2373DFA7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1AEE3-B7B8-FC86-2599-2665F4AA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67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98698-F2A3-9887-5E8C-A57D4C90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3FB59-DCE8-B296-2762-4D1893A0B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B8C4A-7C10-B7D3-1F18-B7BF276B1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41591-B1EA-400E-98CC-C0A3F1D5BDD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4E9DD-4F5C-BBC7-71D1-1D330356E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577E7-0565-27B8-E255-D32BAB238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ECDA5-8412-4B8F-B058-AB994A9E49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52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0FC5B2-8F8A-E20B-28BF-433C2A69C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31" y="254893"/>
            <a:ext cx="5137711" cy="34057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B1519-4651-DB99-0173-67292C02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317" y="254893"/>
            <a:ext cx="6038850" cy="3405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6E7F35-2CB7-7E3D-9033-3B4F0DFE7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3461" y="3699510"/>
            <a:ext cx="5137711" cy="290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3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01D6E-10F6-A847-733A-DD5A61C75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934" y="2658515"/>
            <a:ext cx="4616434" cy="136184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2FD5B69-026B-AA4E-2832-B32E6BF3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3" y="2718234"/>
            <a:ext cx="4644528" cy="124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95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10A54-0386-B572-6D40-93054E474D9A}"/>
              </a:ext>
            </a:extLst>
          </p:cNvPr>
          <p:cNvSpPr txBox="1"/>
          <p:nvPr/>
        </p:nvSpPr>
        <p:spPr>
          <a:xfrm>
            <a:off x="636104" y="1391478"/>
            <a:ext cx="109595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an analog signal</a:t>
            </a:r>
          </a:p>
          <a:p>
            <a:endParaRPr lang="en-US" sz="2800" dirty="0"/>
          </a:p>
          <a:p>
            <a:pPr algn="ctr"/>
            <a:r>
              <a:rPr lang="en-US" sz="2800" dirty="0"/>
              <a:t>x(t) = 2 cos (100Πt)</a:t>
            </a:r>
          </a:p>
          <a:p>
            <a:endParaRPr lang="en-US" sz="2800" dirty="0"/>
          </a:p>
          <a:p>
            <a:pPr algn="just"/>
            <a:r>
              <a:rPr lang="en-US" sz="2800" dirty="0"/>
              <a:t>a) Determine the minimum sampling rate to avoid aliasing</a:t>
            </a:r>
          </a:p>
          <a:p>
            <a:pPr algn="just"/>
            <a:r>
              <a:rPr lang="en-US" sz="2800" dirty="0"/>
              <a:t>b) Suppose sampling rate is 200Hz. Write the equation of discrete time signal after sampling.</a:t>
            </a:r>
          </a:p>
          <a:p>
            <a:pPr algn="just"/>
            <a:r>
              <a:rPr lang="en-US" sz="2800" dirty="0"/>
              <a:t>c) Suppose the signal is sampled at 75Hz. What is the discrete time signal obtained after sampling.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12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D90CA-74C3-B333-76AD-5BDC053E0038}"/>
              </a:ext>
            </a:extLst>
          </p:cNvPr>
          <p:cNvSpPr txBox="1"/>
          <p:nvPr/>
        </p:nvSpPr>
        <p:spPr>
          <a:xfrm>
            <a:off x="1206189" y="384313"/>
            <a:ext cx="789829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x(t) = 2 cos (100Πt)</a:t>
            </a:r>
          </a:p>
          <a:p>
            <a:endParaRPr lang="en-US" sz="2400" dirty="0"/>
          </a:p>
          <a:p>
            <a:pPr marL="342900" indent="-342900">
              <a:buAutoNum type="alphaLcParenR"/>
            </a:pPr>
            <a:r>
              <a:rPr lang="en-GB" sz="2400" dirty="0"/>
              <a:t>x(t)=2cos (2</a:t>
            </a:r>
            <a:r>
              <a:rPr lang="en-US" sz="2400" dirty="0"/>
              <a:t>Π50t)</a:t>
            </a:r>
          </a:p>
          <a:p>
            <a:pPr marL="342900" indent="-342900">
              <a:buFontTx/>
              <a:buAutoNum type="alphaLcParenR"/>
            </a:pPr>
            <a:r>
              <a:rPr lang="en-GB" sz="2400" dirty="0"/>
              <a:t>x(t)=2cos (2</a:t>
            </a:r>
            <a:r>
              <a:rPr lang="en-US" sz="2400" dirty="0"/>
              <a:t>Π50nT)</a:t>
            </a:r>
          </a:p>
          <a:p>
            <a:r>
              <a:rPr lang="en-US" sz="2400" dirty="0"/>
              <a:t>       </a:t>
            </a:r>
            <a:r>
              <a:rPr lang="en-GB" sz="2400" dirty="0"/>
              <a:t>x(t)=2cos (2</a:t>
            </a:r>
            <a:r>
              <a:rPr lang="en-US" sz="2400" dirty="0"/>
              <a:t>Πn50/Fs)</a:t>
            </a:r>
          </a:p>
          <a:p>
            <a:r>
              <a:rPr lang="en-US" sz="2400" dirty="0"/>
              <a:t>       </a:t>
            </a:r>
            <a:r>
              <a:rPr lang="en-GB" sz="2400" dirty="0"/>
              <a:t>x(t)=2cos (2</a:t>
            </a:r>
            <a:r>
              <a:rPr lang="en-US" sz="2400" dirty="0"/>
              <a:t>Πn50/200) = 2cos (</a:t>
            </a:r>
            <a:r>
              <a:rPr lang="en-US" sz="2400" dirty="0" err="1"/>
              <a:t>Πn</a:t>
            </a:r>
            <a:r>
              <a:rPr lang="en-US" sz="2400" dirty="0"/>
              <a:t>/2)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AutoNum type="alphaLcParenR"/>
            </a:pPr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C4447-5E22-BCE2-76C5-802BCBED6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553" y="3132118"/>
            <a:ext cx="4691028" cy="19640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CCB3C7-F43A-42AF-51B0-8609EEAD5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68756"/>
            <a:ext cx="4910758" cy="202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47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B312AA-DC8F-7188-8545-B3A090172A1C}"/>
              </a:ext>
            </a:extLst>
          </p:cNvPr>
          <p:cNvSpPr txBox="1"/>
          <p:nvPr/>
        </p:nvSpPr>
        <p:spPr>
          <a:xfrm>
            <a:off x="1948070" y="1391478"/>
            <a:ext cx="90777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an analog signal</a:t>
            </a:r>
          </a:p>
          <a:p>
            <a:endParaRPr lang="en-US" sz="2800" dirty="0"/>
          </a:p>
          <a:p>
            <a:r>
              <a:rPr lang="en-US" sz="2800" dirty="0"/>
              <a:t>a) x(t) = 2 cos (20Πt)+ 3 sin (300Πt) – cos (100Πt)</a:t>
            </a:r>
          </a:p>
          <a:p>
            <a:endParaRPr lang="en-US" sz="2800" dirty="0"/>
          </a:p>
          <a:p>
            <a:r>
              <a:rPr lang="en-US" sz="2800" dirty="0"/>
              <a:t>Determine the minimum sampling rate to avoid aliasing</a:t>
            </a:r>
          </a:p>
          <a:p>
            <a:endParaRPr lang="en-US" sz="2800" dirty="0"/>
          </a:p>
          <a:p>
            <a:r>
              <a:rPr lang="en-US" sz="2800" dirty="0"/>
              <a:t>b) x(t) = 2 sin (2Π100t)</a:t>
            </a:r>
          </a:p>
          <a:p>
            <a:endParaRPr lang="en-US" sz="2800" dirty="0"/>
          </a:p>
          <a:p>
            <a:r>
              <a:rPr lang="en-US" sz="2800" dirty="0"/>
              <a:t>Determine the minimum sampling rate to avoid aliasing</a:t>
            </a:r>
          </a:p>
          <a:p>
            <a:endParaRPr lang="en-US" sz="28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12606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27CAD1-4869-575B-3EB4-92F53CE4BDF7}"/>
              </a:ext>
            </a:extLst>
          </p:cNvPr>
          <p:cNvSpPr txBox="1"/>
          <p:nvPr/>
        </p:nvSpPr>
        <p:spPr>
          <a:xfrm>
            <a:off x="804672" y="3121701"/>
            <a:ext cx="5131894" cy="17865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x(n) = 2 sin (2Π100 n/200)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x(n) = 2 sin (</a:t>
            </a:r>
            <a:r>
              <a:rPr lang="en-US" sz="37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Πn</a:t>
            </a:r>
            <a:r>
              <a:rPr lang="en-US" sz="37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7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98381-3004-8113-1585-DCD0261A9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1" y="2187362"/>
            <a:ext cx="5029200" cy="2475512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975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F942F-96D8-A624-1030-300F275711E9}"/>
              </a:ext>
            </a:extLst>
          </p:cNvPr>
          <p:cNvSpPr txBox="1"/>
          <p:nvPr/>
        </p:nvSpPr>
        <p:spPr>
          <a:xfrm>
            <a:off x="503581" y="505744"/>
            <a:ext cx="106680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202124"/>
                </a:solidFill>
                <a:effectLst/>
                <a:latin typeface="Google Sans"/>
              </a:rPr>
              <a:t>Problems/ Confusions in Sampling</a:t>
            </a:r>
            <a:endParaRPr lang="en-GB" sz="2400" dirty="0">
              <a:solidFill>
                <a:srgbClr val="202124"/>
              </a:solidFill>
              <a:latin typeface="Google Sans"/>
            </a:endParaRPr>
          </a:p>
          <a:p>
            <a:pPr marL="342900" indent="-342900">
              <a:buAutoNum type="arabicPeriod"/>
            </a:pPr>
            <a:endParaRPr lang="en-GB" sz="2400" dirty="0">
              <a:solidFill>
                <a:srgbClr val="202124"/>
              </a:solidFill>
              <a:latin typeface="Google Sans"/>
            </a:endParaRPr>
          </a:p>
          <a:p>
            <a:pPr marL="342900" indent="-342900">
              <a:buAutoNum type="arabicPeriod"/>
            </a:pPr>
            <a:endParaRPr lang="en-GB" sz="2400" dirty="0"/>
          </a:p>
        </p:txBody>
      </p:sp>
      <p:pic>
        <p:nvPicPr>
          <p:cNvPr id="3" name="WhatsApp Video 2024-02-21 at 12.20.08 PM">
            <a:hlinkClick r:id="" action="ppaction://media"/>
            <a:extLst>
              <a:ext uri="{FF2B5EF4-FFF2-40B4-BE49-F238E27FC236}">
                <a16:creationId xmlns:a16="http://schemas.microsoft.com/office/drawing/2014/main" id="{818B2A11-D235-386E-6E7C-DF545F7B1F3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19992" y="1219511"/>
            <a:ext cx="9115183" cy="49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8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55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657518-FC4C-06D6-8630-988C19B774A8}"/>
              </a:ext>
            </a:extLst>
          </p:cNvPr>
          <p:cNvSpPr txBox="1"/>
          <p:nvPr/>
        </p:nvSpPr>
        <p:spPr>
          <a:xfrm>
            <a:off x="2517913" y="1219199"/>
            <a:ext cx="63610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Filters ???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Male and Female voice signals ??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We approximate systems and for that we need linearity and shift invariance.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3745072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Filter">
            <a:hlinkClick r:id="" action="ppaction://media"/>
            <a:extLst>
              <a:ext uri="{FF2B5EF4-FFF2-40B4-BE49-F238E27FC236}">
                <a16:creationId xmlns:a16="http://schemas.microsoft.com/office/drawing/2014/main" id="{DD9FE5EC-75FB-F146-2488-57416862EA4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3942" y="643467"/>
            <a:ext cx="9904116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1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1566FF-F82A-CE09-65E8-F64EEB3E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5" y="0"/>
            <a:ext cx="5293438" cy="3477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9ACFE-420D-DF8D-5944-5B658EB3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538348" cy="3477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F12BF-9271-29C4-27F4-B8E97DC8E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1909" y="3477566"/>
            <a:ext cx="4930487" cy="338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5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1DCD98-E7D1-C08B-5A6E-BB93FA14893B}"/>
              </a:ext>
            </a:extLst>
          </p:cNvPr>
          <p:cNvSpPr txBox="1"/>
          <p:nvPr/>
        </p:nvSpPr>
        <p:spPr>
          <a:xfrm>
            <a:off x="7910285" y="741391"/>
            <a:ext cx="3443514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Normalized frequency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200" b="0" i="0" kern="120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70798-E7B8-AAFD-F4BA-88FA233F9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14" y="1740982"/>
            <a:ext cx="6449549" cy="3305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2826D7-28B4-A20E-09EB-2FEF32776676}"/>
              </a:ext>
            </a:extLst>
          </p:cNvPr>
          <p:cNvSpPr txBox="1"/>
          <p:nvPr/>
        </p:nvSpPr>
        <p:spPr>
          <a:xfrm>
            <a:off x="7727405" y="1984836"/>
            <a:ext cx="3443514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t=</a:t>
            </a:r>
            <a:r>
              <a:rPr lang="en-US" sz="2000" b="0" i="0" dirty="0" err="1">
                <a:effectLst/>
              </a:rPr>
              <a:t>nT</a:t>
            </a:r>
            <a:r>
              <a:rPr lang="en-US" sz="2000" b="0" i="0" dirty="0">
                <a:effectLst/>
              </a:rPr>
              <a:t>=n/Fs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492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22F7B-E9DA-E993-99E0-CAB9616BA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97" y="835301"/>
            <a:ext cx="8318685" cy="2305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4A89CB-BC53-9A36-E5B8-0368CA067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397" y="3717236"/>
            <a:ext cx="8318685" cy="191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40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A9E2C-0FBD-7263-C41F-339EACB29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20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07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759A6-1D8C-7CC6-65F8-AB98E1338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72" y="643466"/>
            <a:ext cx="659085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3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2686BC-AE32-2182-1228-78E28ACEA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57148"/>
            <a:ext cx="10905066" cy="47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928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B4B9C8-A5F0-F387-3B3B-219D8887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206" y="1286934"/>
            <a:ext cx="6703589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7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F4FC2-9AD8-76B8-96D1-52710FBB4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275" y="1286934"/>
            <a:ext cx="7499451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7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62540</TotalTime>
  <Words>231</Words>
  <Application>Microsoft Office PowerPoint</Application>
  <PresentationFormat>Widescreen</PresentationFormat>
  <Paragraphs>38</Paragraphs>
  <Slides>17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Signal Processing</dc:title>
  <dc:creator>Kiran Khurshid</dc:creator>
  <cp:lastModifiedBy>Kiran Khurshid</cp:lastModifiedBy>
  <cp:revision>415</cp:revision>
  <dcterms:created xsi:type="dcterms:W3CDTF">2024-02-03T13:44:50Z</dcterms:created>
  <dcterms:modified xsi:type="dcterms:W3CDTF">2025-02-20T05:45:02Z</dcterms:modified>
</cp:coreProperties>
</file>