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420" r:id="rId3"/>
    <p:sldId id="11386" r:id="rId4"/>
    <p:sldId id="11387" r:id="rId5"/>
    <p:sldId id="11389" r:id="rId6"/>
    <p:sldId id="11388" r:id="rId7"/>
    <p:sldId id="11390" r:id="rId8"/>
    <p:sldId id="11391" r:id="rId9"/>
    <p:sldId id="11394" r:id="rId10"/>
    <p:sldId id="11396" r:id="rId11"/>
    <p:sldId id="11395" r:id="rId12"/>
    <p:sldId id="11392" r:id="rId13"/>
    <p:sldId id="11397" r:id="rId14"/>
    <p:sldId id="113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74763-5D36-4D96-AFAA-E02869F3B783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AAE9E-7322-4C50-A3B1-9C0424409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14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48C3EF-1E85-46D0-A765-BDE8741E0DA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33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2E6E-30DF-393E-C58A-2872E5201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E84CB-FC06-53AB-D2BF-07AFBEE78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3303-B96E-24C4-3E63-F16349F4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DEC66-282B-901B-7C73-8E6E6642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64232-BE05-1177-D95A-24429D9E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1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473B-F1D1-699D-4CEC-6B0423D8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853B6-90B8-D8ED-9342-467107545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9F0CE-1004-77D4-E925-4F942CC9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37D66-607F-F87F-D023-928DAA92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B4AA6-69DB-CCED-89BA-8F9F8C06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60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A636F-592D-09B6-C315-ADBBF2FC2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EA865-71E1-6943-A58D-7740D2827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CF6E-F3DA-29FC-1A73-5B52E20C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A3F68-259E-2771-7366-14270380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674C-AC92-AE5E-7B26-27BC03AC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982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26C6BF-4301-4CE5-8517-853241585F19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15978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A871-B7E6-4E1B-9012-6567B43190C1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23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2CC39-5326-4767-B4D9-55F606868740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31563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0CA6-157E-4770-9C23-22ACFD19DD7C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53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BCC2-8818-431D-94C7-85F11B984359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88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B252-1F42-42EF-81D1-105D3BEAD13B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3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6A1D-E4B4-42E8-B55E-FE6F6B20AA0D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53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70CAF2-D122-4A71-B0DB-6AE9FAEB186E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05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3FCE-9C2A-60AA-426D-F2FDBD38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158CC-BB09-C810-34E7-8C632043A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A5A4-AB4B-E485-DE53-719546CA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DDFA-4F3F-AD00-2E9B-381D436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498D-CB4F-3F94-2A5F-05BCF2C8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423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3B69DC-25B4-4707-91BA-15F9E3055A42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0934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0DC1-A5D0-43CD-BFCF-F284CDC152F8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89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42E9-0B53-4C71-A63B-619F93791382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4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0967-78FA-A47E-D84B-7BF18DDB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F0D8-FA5F-83C6-0B5B-D1BE57CA0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1377-6050-CF42-D189-E3EBF1B1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B0DA7-B160-1FD0-038F-F237A3E4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99B80-FEF0-CAB1-735F-9BF39D06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6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5B7D-8181-F6AB-8AA8-145BF020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D6D4-634F-C8A2-493B-49F0D0431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569E8-3020-C820-C4A0-0914FEB82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365A8-D98D-EB2B-9C40-0919B84A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7A9E3-7824-8B25-E870-B2F79FB7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3B574-9BBA-C78E-3F01-F1916CB2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31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510D-FB60-03DF-D93C-CE3657075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54F57-B969-3B3B-4AD0-0ABA6456C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41E7D-05F1-B291-B598-BA1A3CE18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7D1C9-A674-0CD9-9B88-0E7F26316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E2FFB-E5DE-CB9E-3D7E-BC47CC3D1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F0351-DF51-CAA6-26E8-7815A1A4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7A114-A65A-82BE-C70F-4A036A27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E3D7C-E44A-65A6-DD2F-B8B8703A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2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E9AA-4474-6068-A0BC-64EBBA7A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70581-1D39-89A7-5E70-A6523641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0A1FA-2516-7E91-219F-1C8AD680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AF364-F42E-FBC9-742F-7791C496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40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1B8F0-F8BC-EA21-EDE8-5EC46F88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DE4F5-9354-128E-3DC2-B87FBEEF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B8850-CBC5-B4B9-73F5-F47DBC71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02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F7F5-DB81-31C9-9EF8-3010583A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4AA4F-701E-044B-84EE-8A66C1FF4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5C68A-2211-529E-A1DE-2BE0EACAD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936E-A4A8-95BA-9A6E-E885BC9D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99042-83F2-73D2-5E4C-F7E485C2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4CF44-CBA0-9D9C-BE8E-EB60A677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60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5F1C-635B-5299-5FC0-ADC17FDC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F4998-6EEE-BC1F-D6CB-8FF48F893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3DC1E-9713-5475-068A-8671DA5EA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2F6D3-41A9-05B6-2A99-A5585A59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52FCE-4206-6252-2C3E-2373DFA7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1AEE3-B7B8-FC86-2599-2665F4AA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67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98698-F2A3-9887-5E8C-A57D4C90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3FB59-DCE8-B296-2762-4D1893A0B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B8C4A-7C10-B7D3-1F18-B7BF276B1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41591-B1EA-400E-98CC-C0A3F1D5BDDB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4E9DD-4F5C-BBC7-71D1-1D330356E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577E7-0565-27B8-E255-D32BAB238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52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8EAE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CC23970-ECAB-4671-84FD-DAF378C4A908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627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2F287-421B-03CA-61A1-C9A1B179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67E57F-F33C-0906-5A7D-7830D03574F6}"/>
              </a:ext>
            </a:extLst>
          </p:cNvPr>
          <p:cNvSpPr txBox="1">
            <a:spLocks/>
          </p:cNvSpPr>
          <p:nvPr/>
        </p:nvSpPr>
        <p:spPr>
          <a:xfrm>
            <a:off x="3008690" y="1693050"/>
            <a:ext cx="7103165" cy="65258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153F25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Digital Signal Processing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153F25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D95D59F-007B-5C8E-1001-4CEDB09006D9}"/>
              </a:ext>
            </a:extLst>
          </p:cNvPr>
          <p:cNvSpPr txBox="1">
            <a:spLocks/>
          </p:cNvSpPr>
          <p:nvPr/>
        </p:nvSpPr>
        <p:spPr>
          <a:xfrm>
            <a:off x="2544418" y="3368520"/>
            <a:ext cx="7753050" cy="2700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245228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Lecture-5</a:t>
            </a:r>
          </a:p>
          <a:p>
            <a:pPr marL="0" marR="0" lvl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8DAB8E">
                  <a:lumMod val="50000"/>
                </a:srgbClr>
              </a:solidFill>
              <a:effectLst/>
              <a:uLnTx/>
              <a:uFillTx/>
              <a:latin typeface="NimbusRomNo9L-Regu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3F25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Presented By: Dr. K</a:t>
            </a: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53F25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iran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153F25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 Khurshid</a:t>
            </a:r>
          </a:p>
          <a:p>
            <a:pPr marL="0" marR="0" lvl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53F25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GB" sz="2300" b="0" i="0" u="none" strike="noStrike" kern="1200" cap="none" spc="0" normalizeH="0" baseline="0" noProof="0" dirty="0">
              <a:ln>
                <a:noFill/>
              </a:ln>
              <a:solidFill>
                <a:srgbClr val="8DAB8E">
                  <a:lumMod val="5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62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76A43E-3D82-39BB-C26B-E74848B87432}"/>
              </a:ext>
            </a:extLst>
          </p:cNvPr>
          <p:cNvSpPr txBox="1"/>
          <p:nvPr/>
        </p:nvSpPr>
        <p:spPr>
          <a:xfrm>
            <a:off x="881574" y="1223458"/>
            <a:ext cx="9528517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Determine the impulse response for the cascaded connection</a:t>
            </a:r>
          </a:p>
          <a:p>
            <a:endParaRPr lang="en-US" sz="4000" dirty="0"/>
          </a:p>
          <a:p>
            <a:endParaRPr lang="en-US" dirty="0"/>
          </a:p>
          <a:p>
            <a:r>
              <a:rPr lang="en-GB" sz="4800" baseline="30000" dirty="0">
                <a:solidFill>
                  <a:srgbClr val="202124"/>
                </a:solidFill>
                <a:latin typeface="Google Sans"/>
              </a:rPr>
              <a:t>h1(n)= (2/5)</a:t>
            </a:r>
            <a:r>
              <a:rPr lang="en-GB" sz="4800" baseline="50000" dirty="0">
                <a:solidFill>
                  <a:srgbClr val="202124"/>
                </a:solidFill>
                <a:latin typeface="Google Sans"/>
              </a:rPr>
              <a:t>n</a:t>
            </a:r>
            <a:r>
              <a:rPr lang="en-GB" sz="4800" baseline="30000" dirty="0">
                <a:solidFill>
                  <a:srgbClr val="202124"/>
                </a:solidFill>
                <a:latin typeface="Google Sans"/>
              </a:rPr>
              <a:t>u(n), h2(n)=(1/5)</a:t>
            </a:r>
            <a:r>
              <a:rPr lang="en-GB" sz="4800" baseline="50000" dirty="0">
                <a:solidFill>
                  <a:srgbClr val="202124"/>
                </a:solidFill>
                <a:latin typeface="Google Sans"/>
              </a:rPr>
              <a:t>n</a:t>
            </a:r>
            <a:r>
              <a:rPr lang="en-GB" sz="4800" baseline="30000" dirty="0">
                <a:solidFill>
                  <a:srgbClr val="202124"/>
                </a:solidFill>
                <a:latin typeface="Google Sans"/>
              </a:rPr>
              <a:t>u(n)</a:t>
            </a:r>
          </a:p>
        </p:txBody>
      </p:sp>
    </p:spTree>
    <p:extLst>
      <p:ext uri="{BB962C8B-B14F-4D97-AF65-F5344CB8AC3E}">
        <p14:creationId xmlns:p14="http://schemas.microsoft.com/office/powerpoint/2010/main" val="188723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73572-ED54-3BAD-2681-8DE3527E0A33}"/>
              </a:ext>
            </a:extLst>
          </p:cNvPr>
          <p:cNvSpPr txBox="1"/>
          <p:nvPr/>
        </p:nvSpPr>
        <p:spPr>
          <a:xfrm>
            <a:off x="1417983" y="1285461"/>
            <a:ext cx="593697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Determine the response of the system</a:t>
            </a:r>
          </a:p>
          <a:p>
            <a:endParaRPr lang="en-US" sz="2800" dirty="0"/>
          </a:p>
          <a:p>
            <a:r>
              <a:rPr lang="en-US" sz="2800" dirty="0"/>
              <a:t>x(n)= {1,2,0.5,1}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↑</a:t>
            </a:r>
            <a:endParaRPr lang="en-US" sz="2800" dirty="0"/>
          </a:p>
          <a:p>
            <a:r>
              <a:rPr lang="en-US" sz="2800" dirty="0"/>
              <a:t>h(n)={1,2,1,-1}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  ↑</a:t>
            </a:r>
            <a:endParaRPr lang="en-US" sz="2800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7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hatsApp Video 2024-03-11 at 11.25.58 AM">
            <a:hlinkClick r:id="" action="ppaction://media"/>
            <a:extLst>
              <a:ext uri="{FF2B5EF4-FFF2-40B4-BE49-F238E27FC236}">
                <a16:creationId xmlns:a16="http://schemas.microsoft.com/office/drawing/2014/main" id="{23615A48-3124-4BA0-4366-A79CD04CA6A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84295" y="872197"/>
            <a:ext cx="9296136" cy="52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9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9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MSC 421, Principles of Operating Systems [Spring 2009]">
            <a:extLst>
              <a:ext uri="{FF2B5EF4-FFF2-40B4-BE49-F238E27FC236}">
                <a16:creationId xmlns:a16="http://schemas.microsoft.com/office/drawing/2014/main" id="{1A337406-E158-63B8-056E-5B67878D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8" y="872196"/>
            <a:ext cx="10459480" cy="544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BF9C4D-6838-4BD1-A59B-0829E845286D}"/>
              </a:ext>
            </a:extLst>
          </p:cNvPr>
          <p:cNvSpPr txBox="1"/>
          <p:nvPr/>
        </p:nvSpPr>
        <p:spPr>
          <a:xfrm>
            <a:off x="461379" y="145978"/>
            <a:ext cx="8738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Convolution using Tabular Method</a:t>
            </a:r>
            <a:endParaRPr lang="en-US" sz="2800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16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2721B7-A1BE-7470-1CCB-CCEB3B1C87AF}"/>
              </a:ext>
            </a:extLst>
          </p:cNvPr>
          <p:cNvSpPr txBox="1"/>
          <p:nvPr/>
        </p:nvSpPr>
        <p:spPr>
          <a:xfrm>
            <a:off x="1095233" y="966548"/>
            <a:ext cx="1062819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3200" b="1" i="0" dirty="0">
                <a:solidFill>
                  <a:srgbClr val="202124"/>
                </a:solidFill>
                <a:effectLst/>
                <a:latin typeface="Google Sans"/>
              </a:rPr>
              <a:t>Stable or unstable system</a:t>
            </a:r>
          </a:p>
          <a:p>
            <a:pPr algn="just"/>
            <a:endParaRPr lang="en-GB" sz="3200" b="1" dirty="0">
              <a:solidFill>
                <a:srgbClr val="202124"/>
              </a:solidFill>
              <a:latin typeface="Google Sans"/>
            </a:endParaRPr>
          </a:p>
          <a:p>
            <a:pPr algn="just"/>
            <a:r>
              <a:rPr lang="en-GB" sz="3200" i="0" dirty="0">
                <a:solidFill>
                  <a:srgbClr val="202124"/>
                </a:solidFill>
                <a:effectLst/>
                <a:latin typeface="Google Sans"/>
              </a:rPr>
              <a:t>A system is said to be stable if every bounded input produces a bounded output.</a:t>
            </a:r>
          </a:p>
          <a:p>
            <a:pPr algn="just"/>
            <a:endParaRPr lang="en-GB" sz="3200" dirty="0">
              <a:solidFill>
                <a:srgbClr val="202124"/>
              </a:solidFill>
              <a:latin typeface="Google Sans"/>
            </a:endParaRPr>
          </a:p>
          <a:p>
            <a:pPr algn="just"/>
            <a:r>
              <a:rPr lang="en-GB" sz="3200" i="0" dirty="0">
                <a:solidFill>
                  <a:srgbClr val="202124"/>
                </a:solidFill>
                <a:effectLst/>
                <a:latin typeface="Google Sans"/>
              </a:rPr>
              <a:t>A bounded signal is one whose magnitude is always a finite value.</a:t>
            </a:r>
          </a:p>
          <a:p>
            <a:pPr algn="just"/>
            <a:endParaRPr lang="en-GB" sz="3200" dirty="0">
              <a:solidFill>
                <a:srgbClr val="202124"/>
              </a:solidFill>
              <a:latin typeface="Google Sans"/>
            </a:endParaRPr>
          </a:p>
          <a:p>
            <a:pPr algn="just"/>
            <a:r>
              <a:rPr lang="en-GB" sz="3200" i="0" dirty="0">
                <a:solidFill>
                  <a:srgbClr val="202124"/>
                </a:solidFill>
                <a:effectLst/>
                <a:latin typeface="Google Sans"/>
              </a:rPr>
              <a:t>Example: sine wave</a:t>
            </a:r>
          </a:p>
          <a:p>
            <a:pPr algn="just"/>
            <a:endParaRPr lang="en-GB" sz="3200" dirty="0">
              <a:solidFill>
                <a:srgbClr val="202124"/>
              </a:solidFill>
              <a:latin typeface="Google Sans"/>
            </a:endParaRPr>
          </a:p>
          <a:p>
            <a:pPr algn="just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1970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5AF6E-FD8E-E67D-836C-642033D2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33" y="643467"/>
            <a:ext cx="727333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AD3760-33D1-552D-B245-8D8AAEE7282F}"/>
              </a:ext>
            </a:extLst>
          </p:cNvPr>
          <p:cNvSpPr txBox="1"/>
          <p:nvPr/>
        </p:nvSpPr>
        <p:spPr>
          <a:xfrm>
            <a:off x="485633" y="197922"/>
            <a:ext cx="10628194" cy="6329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3200" b="1" i="0" dirty="0">
                <a:solidFill>
                  <a:srgbClr val="202124"/>
                </a:solidFill>
                <a:effectLst/>
                <a:latin typeface="Google Sans"/>
              </a:rPr>
              <a:t>Stable or unstable system</a:t>
            </a:r>
          </a:p>
          <a:p>
            <a:pPr algn="just"/>
            <a:endParaRPr lang="en-GB" sz="3200" b="1" dirty="0">
              <a:solidFill>
                <a:srgbClr val="202124"/>
              </a:solidFill>
              <a:latin typeface="Google Sans"/>
            </a:endParaRPr>
          </a:p>
          <a:p>
            <a:pPr algn="just"/>
            <a:r>
              <a:rPr lang="en-GB" sz="3200" dirty="0">
                <a:solidFill>
                  <a:srgbClr val="202124"/>
                </a:solidFill>
                <a:latin typeface="Google Sans"/>
              </a:rPr>
              <a:t>h(n)= 0.2</a:t>
            </a:r>
            <a:r>
              <a:rPr lang="en-GB" sz="3200" baseline="30000" dirty="0">
                <a:solidFill>
                  <a:srgbClr val="202124"/>
                </a:solidFill>
                <a:latin typeface="Google Sans"/>
              </a:rPr>
              <a:t> n </a:t>
            </a:r>
            <a:r>
              <a:rPr lang="en-GB" sz="3200" dirty="0">
                <a:solidFill>
                  <a:srgbClr val="202124"/>
                </a:solidFill>
                <a:latin typeface="Google Sans"/>
              </a:rPr>
              <a:t>u(n)</a:t>
            </a:r>
          </a:p>
          <a:p>
            <a:pPr algn="just"/>
            <a:endParaRPr lang="en-GB" sz="3200" b="1" dirty="0">
              <a:solidFill>
                <a:srgbClr val="202124"/>
              </a:solidFill>
              <a:latin typeface="Google Sans"/>
            </a:endParaRPr>
          </a:p>
          <a:p>
            <a:pPr algn="just"/>
            <a:r>
              <a:rPr lang="en-GB" sz="3200" dirty="0">
                <a:solidFill>
                  <a:srgbClr val="202124"/>
                </a:solidFill>
                <a:latin typeface="Google Sans"/>
              </a:rPr>
              <a:t>h(n)= 4</a:t>
            </a:r>
            <a:r>
              <a:rPr lang="en-GB" sz="3200" baseline="30000" dirty="0">
                <a:solidFill>
                  <a:srgbClr val="202124"/>
                </a:solidFill>
                <a:latin typeface="Google Sans"/>
              </a:rPr>
              <a:t> n </a:t>
            </a:r>
            <a:r>
              <a:rPr lang="en-GB" sz="3200" dirty="0">
                <a:solidFill>
                  <a:srgbClr val="202124"/>
                </a:solidFill>
                <a:latin typeface="Google Sans"/>
              </a:rPr>
              <a:t>u(-n)</a:t>
            </a:r>
          </a:p>
          <a:p>
            <a:pPr algn="just"/>
            <a:endParaRPr lang="en-GB" sz="3200" dirty="0">
              <a:solidFill>
                <a:srgbClr val="202124"/>
              </a:solidFill>
              <a:latin typeface="Google Sans"/>
            </a:endParaRPr>
          </a:p>
          <a:p>
            <a:pPr algn="just"/>
            <a:r>
              <a:rPr lang="en-GB" sz="3200" dirty="0">
                <a:solidFill>
                  <a:srgbClr val="202124"/>
                </a:solidFill>
                <a:latin typeface="Google Sans"/>
              </a:rPr>
              <a:t>Y(n)= e </a:t>
            </a:r>
            <a:r>
              <a:rPr lang="en-GB" sz="3200" baseline="30000" dirty="0">
                <a:solidFill>
                  <a:srgbClr val="202124"/>
                </a:solidFill>
                <a:latin typeface="Google Sans"/>
              </a:rPr>
              <a:t>–x(n)</a:t>
            </a:r>
          </a:p>
          <a:p>
            <a:pPr algn="just"/>
            <a:endParaRPr lang="en-GB" sz="3200" baseline="30000" dirty="0">
              <a:solidFill>
                <a:srgbClr val="202124"/>
              </a:solidFill>
              <a:latin typeface="Google Sans"/>
            </a:endParaRPr>
          </a:p>
          <a:p>
            <a:pPr algn="just"/>
            <a:r>
              <a:rPr lang="en-GB" sz="3200" dirty="0">
                <a:solidFill>
                  <a:srgbClr val="202124"/>
                </a:solidFill>
                <a:latin typeface="Google Sans"/>
              </a:rPr>
              <a:t>y(n)= x(n) + ½ x(n-1) + ¼ x(n-2)</a:t>
            </a:r>
          </a:p>
          <a:p>
            <a:pPr algn="just"/>
            <a:endParaRPr lang="en-GB" sz="3200" baseline="30000" dirty="0">
              <a:solidFill>
                <a:srgbClr val="202124"/>
              </a:solidFill>
              <a:latin typeface="Google Sans"/>
            </a:endParaRPr>
          </a:p>
          <a:p>
            <a:pPr algn="just"/>
            <a:r>
              <a:rPr lang="en-GB" sz="3200" b="1" dirty="0">
                <a:solidFill>
                  <a:srgbClr val="202124"/>
                </a:solidFill>
                <a:latin typeface="Google Sans"/>
              </a:rPr>
              <a:t>Causal</a:t>
            </a:r>
            <a:r>
              <a:rPr lang="en-GB" sz="3200" b="1" i="0" dirty="0">
                <a:solidFill>
                  <a:srgbClr val="202124"/>
                </a:solidFill>
                <a:effectLst/>
                <a:latin typeface="Google Sans"/>
              </a:rPr>
              <a:t> or non-causal system</a:t>
            </a:r>
          </a:p>
          <a:p>
            <a:pPr algn="just"/>
            <a:r>
              <a:rPr lang="en-GB" sz="3200" b="1" dirty="0">
                <a:solidFill>
                  <a:srgbClr val="202124"/>
                </a:solidFill>
                <a:latin typeface="Google Sans"/>
              </a:rPr>
              <a:t>Y(n)= x(n) – x(-n-1) + x(n-1) ?</a:t>
            </a:r>
            <a:endParaRPr lang="en-GB" sz="3200" b="1" i="0" dirty="0">
              <a:solidFill>
                <a:srgbClr val="202124"/>
              </a:solidFill>
              <a:effectLst/>
              <a:latin typeface="Google Sans"/>
            </a:endParaRPr>
          </a:p>
          <a:p>
            <a:pPr algn="just"/>
            <a:endParaRPr lang="en-GB" sz="3200" baseline="30000" dirty="0">
              <a:solidFill>
                <a:srgbClr val="202124"/>
              </a:solidFill>
              <a:latin typeface="Google Sans"/>
            </a:endParaRPr>
          </a:p>
          <a:p>
            <a:pPr algn="just"/>
            <a:endParaRPr lang="en-GB" sz="3200" baseline="30000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19973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5CC803-1AF6-5B6B-E6C3-301DE627F499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Convolution (Linear/ Discrete Convolution)</a:t>
            </a:r>
            <a:endParaRPr lang="en-US" sz="4600" b="1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600" kern="1200" baseline="30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600" kern="1200" baseline="30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74AC2-2ECF-DFB8-36F8-9B42A4AB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27" y="2038525"/>
            <a:ext cx="9523827" cy="47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4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E67BE8-A3DF-A046-8D77-C8D7CF0A3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21" y="1111349"/>
            <a:ext cx="11049530" cy="4431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5B2402-6407-0489-CD81-1DD50A060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577" y="4656406"/>
            <a:ext cx="1199874" cy="88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5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BE35E-8EE8-B798-2FCD-3C30EB6D4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FF8E2B-E184-9660-5B79-AFD07267D50D}"/>
              </a:ext>
            </a:extLst>
          </p:cNvPr>
          <p:cNvSpPr txBox="1"/>
          <p:nvPr/>
        </p:nvSpPr>
        <p:spPr>
          <a:xfrm>
            <a:off x="485633" y="197922"/>
            <a:ext cx="10628194" cy="7048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3200" dirty="0">
                <a:solidFill>
                  <a:srgbClr val="202124"/>
                </a:solidFill>
                <a:latin typeface="Google Sans"/>
              </a:rPr>
              <a:t>Points to remember:</a:t>
            </a:r>
          </a:p>
          <a:p>
            <a:pPr algn="just"/>
            <a:r>
              <a:rPr lang="en-GB" sz="3200" dirty="0">
                <a:solidFill>
                  <a:srgbClr val="202124"/>
                </a:solidFill>
                <a:latin typeface="Google Sans"/>
              </a:rPr>
              <a:t>Convolution x3(n)= x1(n)</a:t>
            </a:r>
            <a:r>
              <a:rPr lang="en-GB" sz="3200" dirty="0">
                <a:solidFill>
                  <a:srgbClr val="20212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GB" sz="3200" dirty="0">
                <a:solidFill>
                  <a:srgbClr val="202124"/>
                </a:solidFill>
                <a:latin typeface="Google Sans"/>
              </a:rPr>
              <a:t>x2(n)</a:t>
            </a:r>
          </a:p>
          <a:p>
            <a:pPr algn="just"/>
            <a:endParaRPr lang="en-GB" sz="4400" b="1" dirty="0">
              <a:solidFill>
                <a:srgbClr val="202124"/>
              </a:solidFill>
              <a:latin typeface="Google Sans"/>
            </a:endParaRPr>
          </a:p>
          <a:p>
            <a:pPr algn="just"/>
            <a:r>
              <a:rPr lang="en-GB" sz="4400" baseline="30000" dirty="0">
                <a:solidFill>
                  <a:srgbClr val="202124"/>
                </a:solidFill>
                <a:latin typeface="Google Sans"/>
              </a:rPr>
              <a:t>If number of samples of x1(n) = N1, x2(n)= N2, then x3(n)= N1+N2-1</a:t>
            </a:r>
          </a:p>
          <a:p>
            <a:pPr algn="just"/>
            <a:endParaRPr lang="en-GB" sz="4400" baseline="30000" dirty="0">
              <a:solidFill>
                <a:srgbClr val="202124"/>
              </a:solidFill>
              <a:latin typeface="Google Sans"/>
            </a:endParaRPr>
          </a:p>
          <a:p>
            <a:pPr algn="just"/>
            <a:r>
              <a:rPr lang="en-GB" sz="4400" baseline="30000" dirty="0">
                <a:solidFill>
                  <a:srgbClr val="202124"/>
                </a:solidFill>
                <a:latin typeface="Google Sans"/>
              </a:rPr>
              <a:t>If x1(n) starts at n1 and x2(n) at n2, then x3(n) starts at ? n1+n2</a:t>
            </a:r>
          </a:p>
          <a:p>
            <a:pPr algn="just"/>
            <a:endParaRPr lang="en-GB" sz="4400" baseline="30000" dirty="0">
              <a:solidFill>
                <a:srgbClr val="202124"/>
              </a:solidFill>
              <a:latin typeface="Google Sans"/>
            </a:endParaRPr>
          </a:p>
          <a:p>
            <a:pPr algn="just"/>
            <a:r>
              <a:rPr lang="en-GB" sz="4400" baseline="30000" dirty="0">
                <a:solidFill>
                  <a:srgbClr val="FF0000"/>
                </a:solidFill>
                <a:latin typeface="Google Sans"/>
              </a:rPr>
              <a:t>Ends at n1+n2 + (N1+N2-1)-1</a:t>
            </a:r>
          </a:p>
          <a:p>
            <a:pPr algn="just"/>
            <a:endParaRPr lang="en-GB" sz="4400" baseline="30000" dirty="0">
              <a:solidFill>
                <a:srgbClr val="202124"/>
              </a:solidFill>
              <a:latin typeface="Google Sans"/>
            </a:endParaRPr>
          </a:p>
          <a:p>
            <a:pPr algn="just"/>
            <a:r>
              <a:rPr lang="en-GB" sz="4400" baseline="30000" dirty="0">
                <a:solidFill>
                  <a:srgbClr val="202124"/>
                </a:solidFill>
                <a:latin typeface="Google Sans"/>
              </a:rPr>
              <a:t>For causal system, h(n)=0, n&lt;0</a:t>
            </a:r>
          </a:p>
          <a:p>
            <a:pPr algn="just"/>
            <a:r>
              <a:rPr lang="en-GB" sz="4400" baseline="30000" dirty="0">
                <a:solidFill>
                  <a:srgbClr val="202124"/>
                </a:solidFill>
                <a:latin typeface="Google Sans"/>
              </a:rPr>
              <a:t>For causal input, x(n)=0, n &lt;0</a:t>
            </a:r>
          </a:p>
          <a:p>
            <a:pPr algn="just"/>
            <a:endParaRPr lang="en-GB" sz="4400" baseline="30000" dirty="0">
              <a:solidFill>
                <a:srgbClr val="202124"/>
              </a:solidFill>
              <a:latin typeface="Google Sans"/>
            </a:endParaRPr>
          </a:p>
          <a:p>
            <a:pPr algn="just"/>
            <a:r>
              <a:rPr lang="en-GB" sz="4400" baseline="30000" dirty="0">
                <a:solidFill>
                  <a:srgbClr val="202124"/>
                </a:solidFill>
                <a:latin typeface="Google Sans"/>
              </a:rPr>
              <a:t>1) h(n)= a</a:t>
            </a:r>
            <a:r>
              <a:rPr lang="en-GB" sz="4400" baseline="40000" dirty="0">
                <a:solidFill>
                  <a:srgbClr val="202124"/>
                </a:solidFill>
                <a:latin typeface="Google Sans"/>
              </a:rPr>
              <a:t>n</a:t>
            </a:r>
            <a:r>
              <a:rPr lang="en-GB" sz="4400" baseline="30000" dirty="0">
                <a:solidFill>
                  <a:srgbClr val="202124"/>
                </a:solidFill>
                <a:latin typeface="Google Sans"/>
              </a:rPr>
              <a:t>u(n), x(n)=b</a:t>
            </a:r>
            <a:r>
              <a:rPr lang="en-GB" sz="4400" baseline="40000" dirty="0">
                <a:solidFill>
                  <a:srgbClr val="202124"/>
                </a:solidFill>
                <a:latin typeface="Google Sans"/>
              </a:rPr>
              <a:t>n</a:t>
            </a:r>
            <a:r>
              <a:rPr lang="en-GB" sz="4400" baseline="30000" dirty="0">
                <a:solidFill>
                  <a:srgbClr val="202124"/>
                </a:solidFill>
                <a:latin typeface="Google Sans"/>
              </a:rPr>
              <a:t>u(n)</a:t>
            </a:r>
          </a:p>
          <a:p>
            <a:pPr algn="just"/>
            <a:r>
              <a:rPr lang="en-GB" sz="4400" baseline="30000" dirty="0">
                <a:solidFill>
                  <a:srgbClr val="202124"/>
                </a:solidFill>
                <a:latin typeface="Google Sans"/>
              </a:rPr>
              <a:t>2) x(n)= cos𝜋n u(n), h(n)=(1/2)</a:t>
            </a:r>
            <a:r>
              <a:rPr lang="en-GB" sz="4400" baseline="42000" dirty="0">
                <a:solidFill>
                  <a:srgbClr val="202124"/>
                </a:solidFill>
                <a:latin typeface="Google Sans"/>
              </a:rPr>
              <a:t>n</a:t>
            </a:r>
            <a:r>
              <a:rPr lang="en-GB" sz="4400" baseline="30000" dirty="0">
                <a:solidFill>
                  <a:srgbClr val="202124"/>
                </a:solidFill>
                <a:latin typeface="Google Sans"/>
              </a:rPr>
              <a:t>u(n)</a:t>
            </a:r>
          </a:p>
          <a:p>
            <a:pPr algn="just"/>
            <a:endParaRPr lang="en-GB" sz="3200" baseline="30000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67130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7D819-DD58-702A-E5C8-CFB0ACA97B7A}"/>
              </a:ext>
            </a:extLst>
          </p:cNvPr>
          <p:cNvSpPr txBox="1"/>
          <p:nvPr/>
        </p:nvSpPr>
        <p:spPr>
          <a:xfrm>
            <a:off x="384314" y="212035"/>
            <a:ext cx="99523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Interconnection of discrete time systems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000" dirty="0"/>
              <a:t>Cascade and parallel connections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1028" name="Picture 4" descr="Mathematical properties of convolution | WolfSound">
            <a:extLst>
              <a:ext uri="{FF2B5EF4-FFF2-40B4-BE49-F238E27FC236}">
                <a16:creationId xmlns:a16="http://schemas.microsoft.com/office/drawing/2014/main" id="{9C8CAE9E-C80A-19BD-6946-C8A7FF6C2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31" y="2467634"/>
            <a:ext cx="8281182" cy="417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34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rallel connection of 3-D LTI systems | Download Scientific Diagram">
            <a:extLst>
              <a:ext uri="{FF2B5EF4-FFF2-40B4-BE49-F238E27FC236}">
                <a16:creationId xmlns:a16="http://schemas.microsoft.com/office/drawing/2014/main" id="{29D5C136-D7DD-7165-43B9-6CEA805BF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1766888"/>
            <a:ext cx="787717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37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22368</TotalTime>
  <Words>351</Words>
  <Application>Microsoft Office PowerPoint</Application>
  <PresentationFormat>Widescreen</PresentationFormat>
  <Paragraphs>61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Franklin Gothic Book</vt:lpstr>
      <vt:lpstr>Google Sans</vt:lpstr>
      <vt:lpstr>NimbusRomNo9L-Regu</vt:lpstr>
      <vt:lpstr>Office Theme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</dc:title>
  <dc:creator>Kiran Khurshid</dc:creator>
  <cp:lastModifiedBy>Kiran Khurshid</cp:lastModifiedBy>
  <cp:revision>362</cp:revision>
  <dcterms:created xsi:type="dcterms:W3CDTF">2024-02-03T13:44:50Z</dcterms:created>
  <dcterms:modified xsi:type="dcterms:W3CDTF">2024-03-15T16:14:18Z</dcterms:modified>
</cp:coreProperties>
</file>