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Roboto Bold" charset="1" panose="02000000000000000000"/>
      <p:regular r:id="rId22"/>
    </p:embeddedFont>
    <p:embeddedFont>
      <p:font typeface="Roboto" charset="1" panose="02000000000000000000"/>
      <p:regular r:id="rId23"/>
    </p:embeddedFont>
    <p:embeddedFont>
      <p:font typeface="Roboto Bold Italics" charset="1" panose="02000000000000000000"/>
      <p:regular r:id="rId24"/>
    </p:embeddedFont>
    <p:embeddedFont>
      <p:font typeface="Canva Sans Bold" charset="1" panose="020B0803030501040103"/>
      <p:regular r:id="rId25"/>
    </p:embeddedFont>
    <p:embeddedFont>
      <p:font typeface="Arial Bold" charset="1" panose="020B0802020202020204"/>
      <p:regular r:id="rId26"/>
    </p:embeddedFont>
    <p:embeddedFont>
      <p:font typeface="Arial" charset="1" panose="020B0502020202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https://en.wikipedia.org/wiki/Mobile_phone_use_in_schools?utm_source=chatgpt.com" TargetMode="External" Type="http://schemas.openxmlformats.org/officeDocument/2006/relationships/hyperlink"/><Relationship Id="rId5" Target="https://en.wikipedia.org/wiki/Mobile_phone_use_in_schools?utm_source=chatgpt.com" TargetMode="External" Type="http://schemas.openxmlformats.org/officeDocument/2006/relationships/hyperlink"/><Relationship Id="rId6" Target="https://bmcophthalmol.biomedcentral.com/articles/10.1186/s12886-019-1082-5?utm_source=chatgpt.com" TargetMode="External" Type="http://schemas.openxmlformats.org/officeDocument/2006/relationships/hyperlink"/><Relationship Id="rId7" Target="https://www.dovepress.com/prevalence-of-digital-eye-strain-among-university-students-and-its-ass-peer-reviewed-fulltext-article-OPTH?utm_source=chatgpt.com"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 Id="rId8" Target="../media/image17.png" Type="http://schemas.openxmlformats.org/officeDocument/2006/relationships/image"/><Relationship Id="rId9"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090909"/>
        </a:solidFill>
      </p:bgPr>
    </p:bg>
    <p:spTree>
      <p:nvGrpSpPr>
        <p:cNvPr id="1" name=""/>
        <p:cNvGrpSpPr/>
        <p:nvPr/>
      </p:nvGrpSpPr>
      <p:grpSpPr>
        <a:xfrm>
          <a:off x="0" y="0"/>
          <a:ext cx="0" cy="0"/>
          <a:chOff x="0" y="0"/>
          <a:chExt cx="0" cy="0"/>
        </a:xfrm>
      </p:grpSpPr>
      <p:grpSp>
        <p:nvGrpSpPr>
          <p:cNvPr name="Group 2" id="2"/>
          <p:cNvGrpSpPr/>
          <p:nvPr/>
        </p:nvGrpSpPr>
        <p:grpSpPr>
          <a:xfrm rot="0">
            <a:off x="2036170" y="295275"/>
            <a:ext cx="14215659" cy="1273785"/>
            <a:chOff x="0" y="0"/>
            <a:chExt cx="18954212" cy="1698379"/>
          </a:xfrm>
        </p:grpSpPr>
        <p:sp>
          <p:nvSpPr>
            <p:cNvPr name="Freeform 3" id="3"/>
            <p:cNvSpPr/>
            <p:nvPr/>
          </p:nvSpPr>
          <p:spPr>
            <a:xfrm flipH="false" flipV="false" rot="0">
              <a:off x="0" y="0"/>
              <a:ext cx="18954212" cy="1698379"/>
            </a:xfrm>
            <a:custGeom>
              <a:avLst/>
              <a:gdLst/>
              <a:ahLst/>
              <a:cxnLst/>
              <a:rect r="r" b="b" t="t" l="l"/>
              <a:pathLst>
                <a:path h="1698379" w="18954212">
                  <a:moveTo>
                    <a:pt x="0" y="0"/>
                  </a:moveTo>
                  <a:lnTo>
                    <a:pt x="18954212" y="0"/>
                  </a:lnTo>
                  <a:lnTo>
                    <a:pt x="18954212" y="1698379"/>
                  </a:lnTo>
                  <a:lnTo>
                    <a:pt x="0" y="1698379"/>
                  </a:lnTo>
                  <a:close/>
                </a:path>
              </a:pathLst>
            </a:custGeom>
            <a:solidFill>
              <a:srgbClr val="000000">
                <a:alpha val="0"/>
              </a:srgbClr>
            </a:solidFill>
          </p:spPr>
        </p:sp>
        <p:sp>
          <p:nvSpPr>
            <p:cNvPr name="TextBox 4" id="4"/>
            <p:cNvSpPr txBox="true"/>
            <p:nvPr/>
          </p:nvSpPr>
          <p:spPr>
            <a:xfrm>
              <a:off x="0" y="-9525"/>
              <a:ext cx="18954212" cy="1707904"/>
            </a:xfrm>
            <a:prstGeom prst="rect">
              <a:avLst/>
            </a:prstGeom>
          </p:spPr>
          <p:txBody>
            <a:bodyPr anchor="t" rtlCol="false" tIns="0" lIns="0" bIns="0" rIns="0"/>
            <a:lstStyle/>
            <a:p>
              <a:pPr algn="ctr">
                <a:lnSpc>
                  <a:spcPts val="7903"/>
                </a:lnSpc>
              </a:pPr>
              <a:r>
                <a:rPr lang="en-US" sz="6586" b="true">
                  <a:solidFill>
                    <a:srgbClr val="FFBE40"/>
                  </a:solidFill>
                  <a:latin typeface="Roboto Bold"/>
                  <a:ea typeface="Roboto Bold"/>
                  <a:cs typeface="Roboto Bold"/>
                  <a:sym typeface="Roboto Bold"/>
                </a:rPr>
                <a:t>Code </a:t>
              </a:r>
              <a:r>
                <a:rPr lang="en-US" sz="6586" b="true">
                  <a:solidFill>
                    <a:srgbClr val="F7F6F7"/>
                  </a:solidFill>
                  <a:latin typeface="Roboto Bold"/>
                  <a:ea typeface="Roboto Bold"/>
                  <a:cs typeface="Roboto Bold"/>
                  <a:sym typeface="Roboto Bold"/>
                </a:rPr>
                <a:t>Structure</a:t>
              </a:r>
            </a:p>
          </p:txBody>
        </p:sp>
      </p:grpSp>
      <p:sp>
        <p:nvSpPr>
          <p:cNvPr name="TextBox 5" id="5"/>
          <p:cNvSpPr txBox="true"/>
          <p:nvPr/>
        </p:nvSpPr>
        <p:spPr>
          <a:xfrm rot="0">
            <a:off x="2318102" y="1952240"/>
            <a:ext cx="13651796" cy="7306060"/>
          </a:xfrm>
          <a:prstGeom prst="rect">
            <a:avLst/>
          </a:prstGeom>
        </p:spPr>
        <p:txBody>
          <a:bodyPr anchor="t" rtlCol="false" tIns="0" lIns="0" bIns="0" rIns="0">
            <a:spAutoFit/>
          </a:bodyPr>
          <a:lstStyle/>
          <a:p>
            <a:pPr algn="just">
              <a:lnSpc>
                <a:spcPts val="3653"/>
              </a:lnSpc>
            </a:pPr>
            <a:r>
              <a:rPr lang="en-US" sz="2609">
                <a:solidFill>
                  <a:srgbClr val="FFFFFF"/>
                </a:solidFill>
                <a:latin typeface="Roboto"/>
                <a:ea typeface="Roboto"/>
                <a:cs typeface="Roboto"/>
                <a:sym typeface="Roboto"/>
              </a:rPr>
              <a:t>This code sets up an ESP32-based web server that connects to WiFi and provides a simple HTML UI for users to input prompts. When a user submits a prompt, it sends the text to the Gemini API using HTTPS, retrieves the AI-generated response, and displays it on the web page. Key components include:</a:t>
            </a:r>
          </a:p>
          <a:p>
            <a:pPr algn="just">
              <a:lnSpc>
                <a:spcPts val="3653"/>
              </a:lnSpc>
            </a:pPr>
          </a:p>
          <a:p>
            <a:pPr algn="just">
              <a:lnSpc>
                <a:spcPts val="3653"/>
              </a:lnSpc>
            </a:pPr>
            <a:r>
              <a:rPr lang="en-US" b="true" sz="2609">
                <a:solidFill>
                  <a:srgbClr val="FFBE40"/>
                </a:solidFill>
                <a:latin typeface="Roboto Bold"/>
                <a:ea typeface="Roboto Bold"/>
                <a:cs typeface="Roboto Bold"/>
                <a:sym typeface="Roboto Bold"/>
              </a:rPr>
              <a:t>Libraries:</a:t>
            </a:r>
            <a:r>
              <a:rPr lang="en-US" sz="2609">
                <a:solidFill>
                  <a:srgbClr val="FFFFFF"/>
                </a:solidFill>
                <a:latin typeface="Roboto"/>
                <a:ea typeface="Roboto"/>
                <a:cs typeface="Roboto"/>
                <a:sym typeface="Roboto"/>
              </a:rPr>
              <a:t> WiFi, WiFiClientSecure, WebServer, HTTPClient, ArduinoJson.</a:t>
            </a:r>
          </a:p>
          <a:p>
            <a:pPr algn="just">
              <a:lnSpc>
                <a:spcPts val="3653"/>
              </a:lnSpc>
            </a:pPr>
            <a:r>
              <a:rPr lang="en-US" b="true" sz="2609">
                <a:solidFill>
                  <a:srgbClr val="FFBE40"/>
                </a:solidFill>
                <a:latin typeface="Roboto Bold"/>
                <a:ea typeface="Roboto Bold"/>
                <a:cs typeface="Roboto Bold"/>
                <a:sym typeface="Roboto Bold"/>
              </a:rPr>
              <a:t>Config:</a:t>
            </a:r>
            <a:r>
              <a:rPr lang="en-US" sz="2609">
                <a:solidFill>
                  <a:srgbClr val="FFFFFF"/>
                </a:solidFill>
                <a:latin typeface="Roboto"/>
                <a:ea typeface="Roboto"/>
                <a:cs typeface="Roboto"/>
                <a:sym typeface="Roboto"/>
              </a:rPr>
              <a:t> WiFi credentials, Gemini API key, and host.</a:t>
            </a:r>
          </a:p>
          <a:p>
            <a:pPr algn="just">
              <a:lnSpc>
                <a:spcPts val="3653"/>
              </a:lnSpc>
            </a:pPr>
            <a:r>
              <a:rPr lang="en-US" b="true" sz="2609">
                <a:solidFill>
                  <a:srgbClr val="FFBE40"/>
                </a:solidFill>
                <a:latin typeface="Roboto Bold"/>
                <a:ea typeface="Roboto Bold"/>
                <a:cs typeface="Roboto Bold"/>
                <a:sym typeface="Roboto Bold"/>
              </a:rPr>
              <a:t>Server:</a:t>
            </a:r>
            <a:r>
              <a:rPr lang="en-US" b="true" sz="2609">
                <a:solidFill>
                  <a:srgbClr val="FFFFFF"/>
                </a:solidFill>
                <a:latin typeface="Roboto Bold"/>
                <a:ea typeface="Roboto Bold"/>
                <a:cs typeface="Roboto Bold"/>
                <a:sym typeface="Roboto Bold"/>
              </a:rPr>
              <a:t> </a:t>
            </a:r>
            <a:r>
              <a:rPr lang="en-US" sz="2609">
                <a:solidFill>
                  <a:srgbClr val="FFFFFF"/>
                </a:solidFill>
                <a:latin typeface="Roboto"/>
                <a:ea typeface="Roboto"/>
                <a:cs typeface="Roboto"/>
                <a:sym typeface="Roboto"/>
              </a:rPr>
              <a:t>WebServer on port 80, routes for root ("/") and prompt generation ("/generate").</a:t>
            </a:r>
          </a:p>
          <a:p>
            <a:pPr algn="just">
              <a:lnSpc>
                <a:spcPts val="3653"/>
              </a:lnSpc>
            </a:pPr>
            <a:r>
              <a:rPr lang="en-US" b="true" sz="2609">
                <a:solidFill>
                  <a:srgbClr val="FFBE40"/>
                </a:solidFill>
                <a:latin typeface="Roboto Bold"/>
                <a:ea typeface="Roboto Bold"/>
                <a:cs typeface="Roboto Bold"/>
                <a:sym typeface="Roboto Bold"/>
              </a:rPr>
              <a:t>UI:</a:t>
            </a:r>
            <a:r>
              <a:rPr lang="en-US" sz="2609">
                <a:solidFill>
                  <a:srgbClr val="FFFFFF"/>
                </a:solidFill>
                <a:latin typeface="Roboto"/>
                <a:ea typeface="Roboto"/>
                <a:cs typeface="Roboto"/>
                <a:sym typeface="Roboto"/>
              </a:rPr>
              <a:t> HTML form (dark theme) with text input, button, and JavaScript for handling responses.</a:t>
            </a:r>
          </a:p>
          <a:p>
            <a:pPr algn="just">
              <a:lnSpc>
                <a:spcPts val="3653"/>
              </a:lnSpc>
            </a:pPr>
            <a:r>
              <a:rPr lang="en-US" b="true" sz="2609">
                <a:solidFill>
                  <a:srgbClr val="FFBE40"/>
                </a:solidFill>
                <a:latin typeface="Roboto Bold"/>
                <a:ea typeface="Roboto Bold"/>
                <a:cs typeface="Roboto Bold"/>
                <a:sym typeface="Roboto Bold"/>
              </a:rPr>
              <a:t>Functions:</a:t>
            </a:r>
          </a:p>
          <a:p>
            <a:pPr algn="just">
              <a:lnSpc>
                <a:spcPts val="3653"/>
              </a:lnSpc>
            </a:pPr>
            <a:r>
              <a:rPr lang="en-US" sz="2609">
                <a:solidFill>
                  <a:srgbClr val="FFBE40"/>
                </a:solidFill>
                <a:latin typeface="Roboto"/>
                <a:ea typeface="Roboto"/>
                <a:cs typeface="Roboto"/>
                <a:sym typeface="Roboto"/>
              </a:rPr>
              <a:t>setup()</a:t>
            </a:r>
            <a:r>
              <a:rPr lang="en-US" sz="2609">
                <a:solidFill>
                  <a:srgbClr val="FFFFFF"/>
                </a:solidFill>
                <a:latin typeface="Roboto"/>
                <a:ea typeface="Roboto"/>
                <a:cs typeface="Roboto"/>
                <a:sym typeface="Roboto"/>
              </a:rPr>
              <a:t>: Connects to WiFi, starts server, sets routes.</a:t>
            </a:r>
          </a:p>
          <a:p>
            <a:pPr algn="just">
              <a:lnSpc>
                <a:spcPts val="3653"/>
              </a:lnSpc>
            </a:pPr>
            <a:r>
              <a:rPr lang="en-US" sz="2609">
                <a:solidFill>
                  <a:srgbClr val="FFBE40"/>
                </a:solidFill>
                <a:latin typeface="Roboto"/>
                <a:ea typeface="Roboto"/>
                <a:cs typeface="Roboto"/>
                <a:sym typeface="Roboto"/>
              </a:rPr>
              <a:t>loop()</a:t>
            </a:r>
            <a:r>
              <a:rPr lang="en-US" sz="2609">
                <a:solidFill>
                  <a:srgbClr val="FFFFFF"/>
                </a:solidFill>
                <a:latin typeface="Roboto"/>
                <a:ea typeface="Roboto"/>
                <a:cs typeface="Roboto"/>
                <a:sym typeface="Roboto"/>
              </a:rPr>
              <a:t>: Handles client requests.</a:t>
            </a:r>
          </a:p>
          <a:p>
            <a:pPr algn="just">
              <a:lnSpc>
                <a:spcPts val="3653"/>
              </a:lnSpc>
            </a:pPr>
            <a:r>
              <a:rPr lang="en-US" sz="2609">
                <a:solidFill>
                  <a:srgbClr val="FFBE40"/>
                </a:solidFill>
                <a:latin typeface="Roboto"/>
                <a:ea typeface="Roboto"/>
                <a:cs typeface="Roboto"/>
                <a:sym typeface="Roboto"/>
              </a:rPr>
              <a:t>handleRoot()</a:t>
            </a:r>
            <a:r>
              <a:rPr lang="en-US" sz="2609">
                <a:solidFill>
                  <a:srgbClr val="FFFFFF"/>
                </a:solidFill>
                <a:latin typeface="Roboto"/>
                <a:ea typeface="Roboto"/>
                <a:cs typeface="Roboto"/>
                <a:sym typeface="Roboto"/>
              </a:rPr>
              <a:t>: Sends HTML page.</a:t>
            </a:r>
          </a:p>
          <a:p>
            <a:pPr algn="just">
              <a:lnSpc>
                <a:spcPts val="3653"/>
              </a:lnSpc>
            </a:pPr>
            <a:r>
              <a:rPr lang="en-US" sz="2609">
                <a:solidFill>
                  <a:srgbClr val="FFBE40"/>
                </a:solidFill>
                <a:latin typeface="Roboto"/>
                <a:ea typeface="Roboto"/>
                <a:cs typeface="Roboto"/>
                <a:sym typeface="Roboto"/>
              </a:rPr>
              <a:t>handleGenerate()</a:t>
            </a:r>
            <a:r>
              <a:rPr lang="en-US" sz="2609">
                <a:solidFill>
                  <a:srgbClr val="FFFFFF"/>
                </a:solidFill>
                <a:latin typeface="Roboto"/>
                <a:ea typeface="Roboto"/>
                <a:cs typeface="Roboto"/>
                <a:sym typeface="Roboto"/>
              </a:rPr>
              <a:t>: Receives POST prompt, calls sendRequest(), returns response.</a:t>
            </a:r>
          </a:p>
          <a:p>
            <a:pPr algn="just">
              <a:lnSpc>
                <a:spcPts val="3653"/>
              </a:lnSpc>
            </a:pPr>
            <a:r>
              <a:rPr lang="en-US" sz="2609">
                <a:solidFill>
                  <a:srgbClr val="FFBE40"/>
                </a:solidFill>
                <a:latin typeface="Roboto"/>
                <a:ea typeface="Roboto"/>
                <a:cs typeface="Roboto"/>
                <a:sym typeface="Roboto"/>
              </a:rPr>
              <a:t>sendRequest(prompt)</a:t>
            </a:r>
            <a:r>
              <a:rPr lang="en-US" sz="2609">
                <a:solidFill>
                  <a:srgbClr val="FFFFFF"/>
                </a:solidFill>
                <a:latin typeface="Roboto"/>
                <a:ea typeface="Roboto"/>
                <a:cs typeface="Roboto"/>
                <a:sym typeface="Roboto"/>
              </a:rPr>
              <a:t>: Sends HTTPS POST to Gemini API, parses response, returns generated text.</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90909"/>
        </a:solidFill>
      </p:bgPr>
    </p:bg>
    <p:spTree>
      <p:nvGrpSpPr>
        <p:cNvPr id="1" name=""/>
        <p:cNvGrpSpPr/>
        <p:nvPr/>
      </p:nvGrpSpPr>
      <p:grpSpPr>
        <a:xfrm>
          <a:off x="0" y="0"/>
          <a:ext cx="0" cy="0"/>
          <a:chOff x="0" y="0"/>
          <a:chExt cx="0" cy="0"/>
        </a:xfrm>
      </p:grpSpPr>
      <p:grpSp>
        <p:nvGrpSpPr>
          <p:cNvPr name="Group 2" id="2"/>
          <p:cNvGrpSpPr/>
          <p:nvPr/>
        </p:nvGrpSpPr>
        <p:grpSpPr>
          <a:xfrm rot="0">
            <a:off x="2036170" y="295275"/>
            <a:ext cx="14215659" cy="1273785"/>
            <a:chOff x="0" y="0"/>
            <a:chExt cx="18954212" cy="1698379"/>
          </a:xfrm>
        </p:grpSpPr>
        <p:sp>
          <p:nvSpPr>
            <p:cNvPr name="Freeform 3" id="3"/>
            <p:cNvSpPr/>
            <p:nvPr/>
          </p:nvSpPr>
          <p:spPr>
            <a:xfrm flipH="false" flipV="false" rot="0">
              <a:off x="0" y="0"/>
              <a:ext cx="18954212" cy="1698379"/>
            </a:xfrm>
            <a:custGeom>
              <a:avLst/>
              <a:gdLst/>
              <a:ahLst/>
              <a:cxnLst/>
              <a:rect r="r" b="b" t="t" l="l"/>
              <a:pathLst>
                <a:path h="1698379" w="18954212">
                  <a:moveTo>
                    <a:pt x="0" y="0"/>
                  </a:moveTo>
                  <a:lnTo>
                    <a:pt x="18954212" y="0"/>
                  </a:lnTo>
                  <a:lnTo>
                    <a:pt x="18954212" y="1698379"/>
                  </a:lnTo>
                  <a:lnTo>
                    <a:pt x="0" y="1698379"/>
                  </a:lnTo>
                  <a:close/>
                </a:path>
              </a:pathLst>
            </a:custGeom>
            <a:solidFill>
              <a:srgbClr val="000000">
                <a:alpha val="0"/>
              </a:srgbClr>
            </a:solidFill>
          </p:spPr>
        </p:sp>
        <p:sp>
          <p:nvSpPr>
            <p:cNvPr name="TextBox 4" id="4"/>
            <p:cNvSpPr txBox="true"/>
            <p:nvPr/>
          </p:nvSpPr>
          <p:spPr>
            <a:xfrm>
              <a:off x="0" y="-9525"/>
              <a:ext cx="18954212" cy="1707904"/>
            </a:xfrm>
            <a:prstGeom prst="rect">
              <a:avLst/>
            </a:prstGeom>
          </p:spPr>
          <p:txBody>
            <a:bodyPr anchor="t" rtlCol="false" tIns="0" lIns="0" bIns="0" rIns="0"/>
            <a:lstStyle/>
            <a:p>
              <a:pPr algn="ctr">
                <a:lnSpc>
                  <a:spcPts val="7903"/>
                </a:lnSpc>
              </a:pPr>
              <a:r>
                <a:rPr lang="en-US" sz="6586" b="true">
                  <a:solidFill>
                    <a:srgbClr val="FFBE40"/>
                  </a:solidFill>
                  <a:latin typeface="Roboto Bold"/>
                  <a:ea typeface="Roboto Bold"/>
                  <a:cs typeface="Roboto Bold"/>
                  <a:sym typeface="Roboto Bold"/>
                </a:rPr>
                <a:t>Business </a:t>
              </a:r>
              <a:r>
                <a:rPr lang="en-US" sz="6586" b="true">
                  <a:solidFill>
                    <a:srgbClr val="FFFFFF"/>
                  </a:solidFill>
                  <a:latin typeface="Roboto Bold"/>
                  <a:ea typeface="Roboto Bold"/>
                  <a:cs typeface="Roboto Bold"/>
                  <a:sym typeface="Roboto Bold"/>
                </a:rPr>
                <a:t>Model/ </a:t>
              </a:r>
              <a:r>
                <a:rPr lang="en-US" sz="6586" b="true">
                  <a:solidFill>
                    <a:srgbClr val="FFBE40"/>
                  </a:solidFill>
                  <a:latin typeface="Roboto Bold"/>
                  <a:ea typeface="Roboto Bold"/>
                  <a:cs typeface="Roboto Bold"/>
                  <a:sym typeface="Roboto Bold"/>
                </a:rPr>
                <a:t>USP</a:t>
              </a:r>
            </a:p>
          </p:txBody>
        </p:sp>
      </p:grpSp>
      <p:sp>
        <p:nvSpPr>
          <p:cNvPr name="TextBox 5" id="5"/>
          <p:cNvSpPr txBox="true"/>
          <p:nvPr/>
        </p:nvSpPr>
        <p:spPr>
          <a:xfrm rot="0">
            <a:off x="1028700" y="1822433"/>
            <a:ext cx="7042450" cy="7827386"/>
          </a:xfrm>
          <a:prstGeom prst="rect">
            <a:avLst/>
          </a:prstGeom>
        </p:spPr>
        <p:txBody>
          <a:bodyPr anchor="t" rtlCol="false" tIns="0" lIns="0" bIns="0" rIns="0">
            <a:spAutoFit/>
          </a:bodyPr>
          <a:lstStyle/>
          <a:p>
            <a:pPr algn="just">
              <a:lnSpc>
                <a:spcPts val="4984"/>
              </a:lnSpc>
            </a:pPr>
            <a:r>
              <a:rPr lang="en-US" sz="3560" b="true">
                <a:solidFill>
                  <a:srgbClr val="FFFFFF"/>
                </a:solidFill>
                <a:latin typeface="Arial Bold"/>
                <a:ea typeface="Arial Bold"/>
                <a:cs typeface="Arial Bold"/>
                <a:sym typeface="Arial Bold"/>
              </a:rPr>
              <a:t>What Makes </a:t>
            </a:r>
            <a:r>
              <a:rPr lang="en-US" sz="3560" b="true">
                <a:solidFill>
                  <a:srgbClr val="FFBE40"/>
                </a:solidFill>
                <a:latin typeface="Arial Bold"/>
                <a:ea typeface="Arial Bold"/>
                <a:cs typeface="Arial Bold"/>
                <a:sym typeface="Arial Bold"/>
              </a:rPr>
              <a:t>FocusMate Unique?</a:t>
            </a:r>
          </a:p>
          <a:p>
            <a:pPr algn="just">
              <a:lnSpc>
                <a:spcPts val="2604"/>
              </a:lnSpc>
            </a:pPr>
          </a:p>
          <a:p>
            <a:pPr algn="just">
              <a:lnSpc>
                <a:spcPts val="2604"/>
              </a:lnSpc>
            </a:pPr>
            <a:r>
              <a:rPr lang="en-US" sz="1860">
                <a:solidFill>
                  <a:srgbClr val="FFBE40"/>
                </a:solidFill>
                <a:latin typeface="Arial"/>
                <a:ea typeface="Arial"/>
                <a:cs typeface="Arial"/>
                <a:sym typeface="Arial"/>
              </a:rPr>
              <a:t>🔹Student-First Design</a:t>
            </a:r>
          </a:p>
          <a:p>
            <a:pPr algn="just" marL="803242" indent="-267747" lvl="2">
              <a:lnSpc>
                <a:spcPts val="2604"/>
              </a:lnSpc>
              <a:buFont typeface="Arial"/>
              <a:buChar char="⚬"/>
            </a:pPr>
            <a:r>
              <a:rPr lang="en-US" sz="1860">
                <a:solidFill>
                  <a:srgbClr val="FFFFFF"/>
                </a:solidFill>
                <a:latin typeface="Arial"/>
                <a:ea typeface="Arial"/>
                <a:cs typeface="Arial"/>
                <a:sym typeface="Arial"/>
              </a:rPr>
              <a:t>Tailored specifically for academics — not a general assistant — helping students focus, resolve doubts, and stay disciplined.</a:t>
            </a:r>
          </a:p>
          <a:p>
            <a:pPr algn="just">
              <a:lnSpc>
                <a:spcPts val="2604"/>
              </a:lnSpc>
            </a:pPr>
          </a:p>
          <a:p>
            <a:pPr algn="just">
              <a:lnSpc>
                <a:spcPts val="2604"/>
              </a:lnSpc>
            </a:pPr>
            <a:r>
              <a:rPr lang="en-US" sz="1860">
                <a:solidFill>
                  <a:srgbClr val="FFBE40"/>
                </a:solidFill>
                <a:latin typeface="Arial"/>
                <a:ea typeface="Arial"/>
                <a:cs typeface="Arial"/>
                <a:sym typeface="Arial"/>
              </a:rPr>
              <a:t>🔹 </a:t>
            </a:r>
            <a:r>
              <a:rPr lang="en-US" sz="1860">
                <a:solidFill>
                  <a:srgbClr val="FFBE40"/>
                </a:solidFill>
                <a:latin typeface="Arial"/>
                <a:ea typeface="Arial"/>
                <a:cs typeface="Arial"/>
                <a:sym typeface="Arial"/>
              </a:rPr>
              <a:t>Screen-Free, Distraction-Free</a:t>
            </a:r>
          </a:p>
          <a:p>
            <a:pPr algn="just" marL="803242" indent="-267747" lvl="2">
              <a:lnSpc>
                <a:spcPts val="2604"/>
              </a:lnSpc>
              <a:buFont typeface="Arial"/>
              <a:buChar char="⚬"/>
            </a:pPr>
            <a:r>
              <a:rPr lang="en-US" sz="1860">
                <a:solidFill>
                  <a:srgbClr val="FFFFFF"/>
                </a:solidFill>
                <a:latin typeface="Arial"/>
                <a:ea typeface="Arial"/>
                <a:cs typeface="Arial"/>
                <a:sym typeface="Arial"/>
              </a:rPr>
              <a:t>No apps. No screens. Just voice — promoting deep, healthy, and focused learning habits.</a:t>
            </a:r>
          </a:p>
          <a:p>
            <a:pPr algn="just">
              <a:lnSpc>
                <a:spcPts val="2604"/>
              </a:lnSpc>
            </a:pPr>
          </a:p>
          <a:p>
            <a:pPr algn="just">
              <a:lnSpc>
                <a:spcPts val="2604"/>
              </a:lnSpc>
            </a:pPr>
            <a:r>
              <a:rPr lang="en-US" sz="1860">
                <a:solidFill>
                  <a:srgbClr val="FFBE40"/>
                </a:solidFill>
                <a:latin typeface="Arial"/>
                <a:ea typeface="Arial"/>
                <a:cs typeface="Arial"/>
                <a:sym typeface="Arial"/>
              </a:rPr>
              <a:t>🔹 Institution-Smart (Core USP)</a:t>
            </a:r>
          </a:p>
          <a:p>
            <a:pPr algn="just" marL="803242" indent="-267747" lvl="2">
              <a:lnSpc>
                <a:spcPts val="2604"/>
              </a:lnSpc>
              <a:buFont typeface="Arial"/>
              <a:buChar char="⚬"/>
            </a:pPr>
            <a:r>
              <a:rPr lang="en-US" sz="1860">
                <a:solidFill>
                  <a:srgbClr val="FFFFFF"/>
                </a:solidFill>
                <a:latin typeface="Arial"/>
                <a:ea typeface="Arial"/>
                <a:cs typeface="Arial"/>
                <a:sym typeface="Arial"/>
              </a:rPr>
              <a:t>Customizable with local LLMs to deliver syllabus-aligned, subject-specific responses — adaptable to any school or board.</a:t>
            </a:r>
          </a:p>
          <a:p>
            <a:pPr algn="just">
              <a:lnSpc>
                <a:spcPts val="2604"/>
              </a:lnSpc>
            </a:pPr>
          </a:p>
          <a:p>
            <a:pPr algn="just">
              <a:lnSpc>
                <a:spcPts val="2604"/>
              </a:lnSpc>
            </a:pPr>
            <a:r>
              <a:rPr lang="en-US" sz="1860">
                <a:solidFill>
                  <a:srgbClr val="FFBE40"/>
                </a:solidFill>
                <a:latin typeface="Arial"/>
                <a:ea typeface="Arial"/>
                <a:cs typeface="Arial"/>
                <a:sym typeface="Arial"/>
              </a:rPr>
              <a:t>🔹 IoT-Based &amp; Future-Offline Ready</a:t>
            </a:r>
          </a:p>
          <a:p>
            <a:pPr algn="just" marL="803242" indent="-267747" lvl="2">
              <a:lnSpc>
                <a:spcPts val="2604"/>
              </a:lnSpc>
              <a:buFont typeface="Arial"/>
              <a:buChar char="⚬"/>
            </a:pPr>
            <a:r>
              <a:rPr lang="en-US" sz="1860">
                <a:solidFill>
                  <a:srgbClr val="FFFFFF"/>
                </a:solidFill>
                <a:latin typeface="Arial"/>
                <a:ea typeface="Arial"/>
                <a:cs typeface="Arial"/>
                <a:sym typeface="Arial"/>
              </a:rPr>
              <a:t>Built on ESP32 for affordability; future updates to support offline tasks like timers, memos, and FAQs.</a:t>
            </a:r>
          </a:p>
          <a:p>
            <a:pPr algn="just">
              <a:lnSpc>
                <a:spcPts val="2604"/>
              </a:lnSpc>
            </a:pPr>
          </a:p>
          <a:p>
            <a:pPr algn="just">
              <a:lnSpc>
                <a:spcPts val="2604"/>
              </a:lnSpc>
            </a:pPr>
            <a:r>
              <a:rPr lang="en-US" sz="1860">
                <a:solidFill>
                  <a:srgbClr val="FFBE40"/>
                </a:solidFill>
                <a:latin typeface="Arial"/>
                <a:ea typeface="Arial"/>
                <a:cs typeface="Arial"/>
                <a:sym typeface="Arial"/>
              </a:rPr>
              <a:t>🔹</a:t>
            </a:r>
            <a:r>
              <a:rPr lang="en-US" sz="1860">
                <a:solidFill>
                  <a:srgbClr val="FFBE40"/>
                </a:solidFill>
                <a:latin typeface="Arial"/>
                <a:ea typeface="Arial"/>
                <a:cs typeface="Arial"/>
                <a:sym typeface="Arial"/>
              </a:rPr>
              <a:t>Mass Deployable at 1/10th Cost</a:t>
            </a:r>
          </a:p>
          <a:p>
            <a:pPr algn="just" marL="803242" indent="-267747" lvl="2">
              <a:lnSpc>
                <a:spcPts val="2604"/>
              </a:lnSpc>
              <a:buFont typeface="Arial"/>
              <a:buChar char="⚬"/>
            </a:pPr>
            <a:r>
              <a:rPr lang="en-US" sz="1860">
                <a:solidFill>
                  <a:srgbClr val="FFFFFF"/>
                </a:solidFill>
                <a:latin typeface="Arial"/>
                <a:ea typeface="Arial"/>
                <a:cs typeface="Arial"/>
                <a:sym typeface="Arial"/>
              </a:rPr>
              <a:t>Highly cost-effective — enabling widespread access in homes, schools, and low-resource environments.</a:t>
            </a:r>
          </a:p>
        </p:txBody>
      </p:sp>
      <p:sp>
        <p:nvSpPr>
          <p:cNvPr name="TextBox 6" id="6"/>
          <p:cNvSpPr txBox="true"/>
          <p:nvPr/>
        </p:nvSpPr>
        <p:spPr>
          <a:xfrm rot="0">
            <a:off x="10116291" y="2823972"/>
            <a:ext cx="6992788" cy="4562856"/>
          </a:xfrm>
          <a:prstGeom prst="rect">
            <a:avLst/>
          </a:prstGeom>
        </p:spPr>
        <p:txBody>
          <a:bodyPr anchor="t" rtlCol="false" tIns="0" lIns="0" bIns="0" rIns="0">
            <a:spAutoFit/>
          </a:bodyPr>
          <a:lstStyle/>
          <a:p>
            <a:pPr algn="just">
              <a:lnSpc>
                <a:spcPts val="2604"/>
              </a:lnSpc>
            </a:pPr>
            <a:r>
              <a:rPr lang="en-US" sz="1860">
                <a:solidFill>
                  <a:srgbClr val="FFBE40"/>
                </a:solidFill>
                <a:latin typeface="Arial"/>
                <a:ea typeface="Arial"/>
                <a:cs typeface="Arial"/>
                <a:sym typeface="Arial"/>
              </a:rPr>
              <a:t>🔗 Scalable for Institutional Integration</a:t>
            </a:r>
          </a:p>
          <a:p>
            <a:pPr algn="just" marL="803148" indent="-267716" lvl="2">
              <a:lnSpc>
                <a:spcPts val="2604"/>
              </a:lnSpc>
              <a:buFont typeface="Arial"/>
              <a:buChar char="⚬"/>
            </a:pPr>
            <a:r>
              <a:rPr lang="en-US" sz="1860">
                <a:solidFill>
                  <a:srgbClr val="FFFFFF"/>
                </a:solidFill>
                <a:latin typeface="Arial"/>
                <a:ea typeface="Arial"/>
                <a:cs typeface="Arial"/>
                <a:sym typeface="Arial"/>
              </a:rPr>
              <a:t>Future-ready to integrate with custom institutional LLMs (e.g., Narayana LLM), enabling schools and edtech firms to deploy personalized AI tutors tailored to their curriculum.</a:t>
            </a:r>
          </a:p>
          <a:p>
            <a:pPr algn="just">
              <a:lnSpc>
                <a:spcPts val="2604"/>
              </a:lnSpc>
            </a:pPr>
          </a:p>
          <a:p>
            <a:pPr algn="just">
              <a:lnSpc>
                <a:spcPts val="2604"/>
              </a:lnSpc>
            </a:pPr>
            <a:r>
              <a:rPr lang="en-US" sz="1860">
                <a:solidFill>
                  <a:srgbClr val="FFBE40"/>
                </a:solidFill>
                <a:latin typeface="Arial"/>
                <a:ea typeface="Arial"/>
                <a:cs typeface="Arial"/>
                <a:sym typeface="Arial"/>
              </a:rPr>
              <a:t>🎯 Purpose-Built for Focused Learning</a:t>
            </a:r>
          </a:p>
          <a:p>
            <a:pPr algn="just" marL="803148" indent="-267716" lvl="2">
              <a:lnSpc>
                <a:spcPts val="2604"/>
              </a:lnSpc>
              <a:buFont typeface="Arial"/>
              <a:buChar char="⚬"/>
            </a:pPr>
            <a:r>
              <a:rPr lang="en-US" sz="1860">
                <a:solidFill>
                  <a:srgbClr val="FFFFFF"/>
                </a:solidFill>
                <a:latin typeface="Arial"/>
                <a:ea typeface="Arial"/>
                <a:cs typeface="Arial"/>
                <a:sym typeface="Arial"/>
              </a:rPr>
              <a:t>Designed exclusively for enhancing study routines — from clearing doubts to managing time — without the distractions of a general-purpose assistant.</a:t>
            </a:r>
          </a:p>
          <a:p>
            <a:pPr algn="just">
              <a:lnSpc>
                <a:spcPts val="2604"/>
              </a:lnSpc>
            </a:pPr>
          </a:p>
          <a:p>
            <a:pPr algn="just">
              <a:lnSpc>
                <a:spcPts val="2604"/>
              </a:lnSpc>
            </a:pPr>
            <a:r>
              <a:rPr lang="en-US" sz="1860">
                <a:solidFill>
                  <a:srgbClr val="FFBE40"/>
                </a:solidFill>
                <a:latin typeface="Arial"/>
                <a:ea typeface="Arial"/>
                <a:cs typeface="Arial"/>
                <a:sym typeface="Arial"/>
              </a:rPr>
              <a:t>🚫 Zero Screen Dependency</a:t>
            </a:r>
          </a:p>
          <a:p>
            <a:pPr algn="just" marL="803148" indent="-267716" lvl="2">
              <a:lnSpc>
                <a:spcPts val="2604"/>
              </a:lnSpc>
              <a:buFont typeface="Arial"/>
              <a:buChar char="⚬"/>
            </a:pPr>
            <a:r>
              <a:rPr lang="en-US" sz="1860">
                <a:solidFill>
                  <a:srgbClr val="FFFFFF"/>
                </a:solidFill>
                <a:latin typeface="Arial"/>
                <a:ea typeface="Arial"/>
                <a:cs typeface="Arial"/>
                <a:sym typeface="Arial"/>
              </a:rPr>
              <a:t>Voice-first, screen-free interaction encourages deeper concentration, reducing eye strain and digital fatigue for students.</a:t>
            </a:r>
          </a:p>
        </p:txBody>
      </p:sp>
      <p:grpSp>
        <p:nvGrpSpPr>
          <p:cNvPr name="Group 7" id="7"/>
          <p:cNvGrpSpPr/>
          <p:nvPr/>
        </p:nvGrpSpPr>
        <p:grpSpPr>
          <a:xfrm rot="0">
            <a:off x="9142132" y="2799232"/>
            <a:ext cx="39968" cy="6850586"/>
            <a:chOff x="0" y="0"/>
            <a:chExt cx="50800" cy="8707120"/>
          </a:xfrm>
        </p:grpSpPr>
        <p:sp>
          <p:nvSpPr>
            <p:cNvPr name="Freeform 8" id="8"/>
            <p:cNvSpPr/>
            <p:nvPr/>
          </p:nvSpPr>
          <p:spPr>
            <a:xfrm flipH="false" flipV="false" rot="0">
              <a:off x="0" y="25400"/>
              <a:ext cx="50800" cy="8656320"/>
            </a:xfrm>
            <a:custGeom>
              <a:avLst/>
              <a:gdLst/>
              <a:ahLst/>
              <a:cxnLst/>
              <a:rect r="r" b="b" t="t" l="l"/>
              <a:pathLst>
                <a:path h="8656320" w="50800">
                  <a:moveTo>
                    <a:pt x="50800" y="0"/>
                  </a:moveTo>
                  <a:lnTo>
                    <a:pt x="50800" y="8656320"/>
                  </a:lnTo>
                  <a:lnTo>
                    <a:pt x="0" y="8656320"/>
                  </a:lnTo>
                  <a:lnTo>
                    <a:pt x="0" y="0"/>
                  </a:lnTo>
                  <a:close/>
                </a:path>
              </a:pathLst>
            </a:custGeom>
            <a:solidFill>
              <a:srgbClr val="FFBE40"/>
            </a:solidFill>
          </p:spPr>
        </p:sp>
      </p:grpSp>
    </p:spTree>
  </p:cSld>
  <p:clrMapOvr>
    <a:masterClrMapping/>
  </p:clrMapOvr>
</p:sld>
</file>

<file path=ppt/slides/slide12.xml><?xml version="1.0" encoding="utf-8"?>
<p:sld xmlns:p="http://schemas.openxmlformats.org/presentationml/2006/main" xmlns:a="http://schemas.openxmlformats.org/drawingml/2006/main">
  <p:cSld>
    <p:bg>
      <p:bgPr>
        <a:solidFill>
          <a:srgbClr val="090909"/>
        </a:solidFill>
      </p:bgPr>
    </p:bg>
    <p:spTree>
      <p:nvGrpSpPr>
        <p:cNvPr id="1" name=""/>
        <p:cNvGrpSpPr/>
        <p:nvPr/>
      </p:nvGrpSpPr>
      <p:grpSpPr>
        <a:xfrm>
          <a:off x="0" y="0"/>
          <a:ext cx="0" cy="0"/>
          <a:chOff x="0" y="0"/>
          <a:chExt cx="0" cy="0"/>
        </a:xfrm>
      </p:grpSpPr>
      <p:grpSp>
        <p:nvGrpSpPr>
          <p:cNvPr name="Group 2" id="2"/>
          <p:cNvGrpSpPr/>
          <p:nvPr/>
        </p:nvGrpSpPr>
        <p:grpSpPr>
          <a:xfrm rot="0">
            <a:off x="4670117" y="398511"/>
            <a:ext cx="8947767" cy="2286421"/>
            <a:chOff x="0" y="0"/>
            <a:chExt cx="11930356" cy="3048561"/>
          </a:xfrm>
        </p:grpSpPr>
        <p:sp>
          <p:nvSpPr>
            <p:cNvPr name="Freeform 3" id="3"/>
            <p:cNvSpPr/>
            <p:nvPr/>
          </p:nvSpPr>
          <p:spPr>
            <a:xfrm flipH="false" flipV="false" rot="0">
              <a:off x="0" y="0"/>
              <a:ext cx="11930356" cy="3048561"/>
            </a:xfrm>
            <a:custGeom>
              <a:avLst/>
              <a:gdLst/>
              <a:ahLst/>
              <a:cxnLst/>
              <a:rect r="r" b="b" t="t" l="l"/>
              <a:pathLst>
                <a:path h="3048561" w="11930356">
                  <a:moveTo>
                    <a:pt x="0" y="0"/>
                  </a:moveTo>
                  <a:lnTo>
                    <a:pt x="11930356" y="0"/>
                  </a:lnTo>
                  <a:lnTo>
                    <a:pt x="11930356" y="3048561"/>
                  </a:lnTo>
                  <a:lnTo>
                    <a:pt x="0" y="3048561"/>
                  </a:lnTo>
                  <a:close/>
                </a:path>
              </a:pathLst>
            </a:custGeom>
            <a:solidFill>
              <a:srgbClr val="000000">
                <a:alpha val="0"/>
              </a:srgbClr>
            </a:solidFill>
          </p:spPr>
        </p:sp>
        <p:sp>
          <p:nvSpPr>
            <p:cNvPr name="TextBox 4" id="4"/>
            <p:cNvSpPr txBox="true"/>
            <p:nvPr/>
          </p:nvSpPr>
          <p:spPr>
            <a:xfrm>
              <a:off x="0" y="-9525"/>
              <a:ext cx="11930356" cy="3058086"/>
            </a:xfrm>
            <a:prstGeom prst="rect">
              <a:avLst/>
            </a:prstGeom>
          </p:spPr>
          <p:txBody>
            <a:bodyPr anchor="t" rtlCol="false" tIns="0" lIns="0" bIns="0" rIns="0"/>
            <a:lstStyle/>
            <a:p>
              <a:pPr algn="ctr">
                <a:lnSpc>
                  <a:spcPts val="7576"/>
                </a:lnSpc>
              </a:pPr>
              <a:r>
                <a:rPr lang="en-US" sz="6314" b="true">
                  <a:solidFill>
                    <a:srgbClr val="FFBE40"/>
                  </a:solidFill>
                  <a:latin typeface="Roboto Bold"/>
                  <a:ea typeface="Roboto Bold"/>
                  <a:cs typeface="Roboto Bold"/>
                  <a:sym typeface="Roboto Bold"/>
                </a:rPr>
                <a:t>Feasibility </a:t>
              </a:r>
              <a:r>
                <a:rPr lang="en-US" sz="6314" b="true">
                  <a:solidFill>
                    <a:srgbClr val="FFFFFF"/>
                  </a:solidFill>
                  <a:latin typeface="Roboto Bold"/>
                  <a:ea typeface="Roboto Bold"/>
                  <a:cs typeface="Roboto Bold"/>
                  <a:sym typeface="Roboto Bold"/>
                </a:rPr>
                <a:t>and Real World </a:t>
              </a:r>
              <a:r>
                <a:rPr lang="en-US" sz="6314" b="true">
                  <a:solidFill>
                    <a:srgbClr val="FFBE40"/>
                  </a:solidFill>
                  <a:latin typeface="Roboto Bold"/>
                  <a:ea typeface="Roboto Bold"/>
                  <a:cs typeface="Roboto Bold"/>
                  <a:sym typeface="Roboto Bold"/>
                </a:rPr>
                <a:t>Applications</a:t>
              </a:r>
            </a:p>
          </p:txBody>
        </p:sp>
      </p:grpSp>
      <p:grpSp>
        <p:nvGrpSpPr>
          <p:cNvPr name="Group 5" id="5"/>
          <p:cNvGrpSpPr/>
          <p:nvPr/>
        </p:nvGrpSpPr>
        <p:grpSpPr>
          <a:xfrm rot="0">
            <a:off x="10535573" y="2884957"/>
            <a:ext cx="6723727" cy="6084572"/>
            <a:chOff x="0" y="0"/>
            <a:chExt cx="8964969" cy="8112763"/>
          </a:xfrm>
        </p:grpSpPr>
        <p:sp>
          <p:nvSpPr>
            <p:cNvPr name="Freeform 6" id="6"/>
            <p:cNvSpPr/>
            <p:nvPr/>
          </p:nvSpPr>
          <p:spPr>
            <a:xfrm flipH="false" flipV="false" rot="0">
              <a:off x="0" y="0"/>
              <a:ext cx="8964969" cy="8112763"/>
            </a:xfrm>
            <a:custGeom>
              <a:avLst/>
              <a:gdLst/>
              <a:ahLst/>
              <a:cxnLst/>
              <a:rect r="r" b="b" t="t" l="l"/>
              <a:pathLst>
                <a:path h="8112763" w="8964969">
                  <a:moveTo>
                    <a:pt x="0" y="0"/>
                  </a:moveTo>
                  <a:lnTo>
                    <a:pt x="8964969" y="0"/>
                  </a:lnTo>
                  <a:lnTo>
                    <a:pt x="8964969" y="8112763"/>
                  </a:lnTo>
                  <a:lnTo>
                    <a:pt x="0" y="8112763"/>
                  </a:lnTo>
                  <a:close/>
                </a:path>
              </a:pathLst>
            </a:custGeom>
            <a:solidFill>
              <a:srgbClr val="000000">
                <a:alpha val="0"/>
              </a:srgbClr>
            </a:solidFill>
          </p:spPr>
        </p:sp>
        <p:sp>
          <p:nvSpPr>
            <p:cNvPr name="TextBox 7" id="7"/>
            <p:cNvSpPr txBox="true"/>
            <p:nvPr/>
          </p:nvSpPr>
          <p:spPr>
            <a:xfrm>
              <a:off x="0" y="-47625"/>
              <a:ext cx="8964969" cy="8160388"/>
            </a:xfrm>
            <a:prstGeom prst="rect">
              <a:avLst/>
            </a:prstGeom>
          </p:spPr>
          <p:txBody>
            <a:bodyPr anchor="t" rtlCol="false" tIns="0" lIns="0" bIns="0" rIns="0"/>
            <a:lstStyle/>
            <a:p>
              <a:pPr algn="just">
                <a:lnSpc>
                  <a:spcPts val="2204"/>
                </a:lnSpc>
              </a:pPr>
              <a:r>
                <a:rPr lang="en-US" sz="1573" b="true">
                  <a:solidFill>
                    <a:srgbClr val="FFBE40"/>
                  </a:solidFill>
                  <a:latin typeface="Roboto Bold"/>
                  <a:ea typeface="Roboto Bold"/>
                  <a:cs typeface="Roboto Bold"/>
                  <a:sym typeface="Roboto Bold"/>
                </a:rPr>
                <a:t>At-Home Study</a:t>
              </a:r>
            </a:p>
            <a:p>
              <a:pPr algn="just">
                <a:lnSpc>
                  <a:spcPts val="2204"/>
                </a:lnSpc>
              </a:pPr>
              <a:r>
                <a:rPr lang="en-US" sz="1573">
                  <a:solidFill>
                    <a:srgbClr val="FFFFFF"/>
                  </a:solidFill>
                  <a:latin typeface="Roboto"/>
                  <a:ea typeface="Roboto"/>
                  <a:cs typeface="Roboto"/>
                  <a:sym typeface="Roboto"/>
                </a:rPr>
                <a:t>Students studying at home can use FocusMate as an interactive study companion. For example, a student studying math can ask, "What is the derivative of sin(x)?" and receive a verbal explanation immediately, without switching to their phone for a search.</a:t>
              </a:r>
            </a:p>
            <a:p>
              <a:pPr algn="just">
                <a:lnSpc>
                  <a:spcPts val="2204"/>
                </a:lnSpc>
              </a:pPr>
            </a:p>
            <a:p>
              <a:pPr algn="just">
                <a:lnSpc>
                  <a:spcPts val="2204"/>
                </a:lnSpc>
              </a:pPr>
              <a:r>
                <a:rPr lang="en-US" sz="1573" b="true">
                  <a:solidFill>
                    <a:srgbClr val="FFBE40"/>
                  </a:solidFill>
                  <a:latin typeface="Roboto Bold"/>
                  <a:ea typeface="Roboto Bold"/>
                  <a:cs typeface="Roboto Bold"/>
                  <a:sym typeface="Roboto Bold"/>
                </a:rPr>
                <a:t>Exam Preparation</a:t>
              </a:r>
            </a:p>
            <a:p>
              <a:pPr algn="just">
                <a:lnSpc>
                  <a:spcPts val="2204"/>
                </a:lnSpc>
              </a:pPr>
              <a:r>
                <a:rPr lang="en-US" sz="1573">
                  <a:solidFill>
                    <a:srgbClr val="FFFFFF"/>
                  </a:solidFill>
                  <a:latin typeface="Roboto"/>
                  <a:ea typeface="Roboto"/>
                  <a:cs typeface="Roboto"/>
                  <a:sym typeface="Roboto"/>
                </a:rPr>
                <a:t>During exam seasons, students often face pressure, and FocusMate can act as a reliable tool to quickly answer last-minute doubts while keeping distractions at bay. It can even be customized for various exam patterns</a:t>
              </a:r>
            </a:p>
            <a:p>
              <a:pPr algn="just">
                <a:lnSpc>
                  <a:spcPts val="2204"/>
                </a:lnSpc>
              </a:pPr>
            </a:p>
            <a:p>
              <a:pPr algn="just">
                <a:lnSpc>
                  <a:spcPts val="2204"/>
                </a:lnSpc>
              </a:pPr>
              <a:r>
                <a:rPr lang="en-US" sz="1573" b="true">
                  <a:solidFill>
                    <a:srgbClr val="FFBE40"/>
                  </a:solidFill>
                  <a:latin typeface="Roboto Bold"/>
                  <a:ea typeface="Roboto Bold"/>
                  <a:cs typeface="Roboto Bold"/>
                  <a:sym typeface="Roboto Bold"/>
                </a:rPr>
                <a:t>Health-Conscious Learning</a:t>
              </a:r>
            </a:p>
            <a:p>
              <a:pPr algn="just">
                <a:lnSpc>
                  <a:spcPts val="2204"/>
                </a:lnSpc>
              </a:pPr>
              <a:r>
                <a:rPr lang="en-US" sz="1573">
                  <a:solidFill>
                    <a:srgbClr val="FFFFFF"/>
                  </a:solidFill>
                  <a:latin typeface="Roboto"/>
                  <a:ea typeface="Roboto"/>
                  <a:cs typeface="Roboto"/>
                  <a:sym typeface="Roboto"/>
                </a:rPr>
                <a:t>FocusMate encourages better study habits by reducing screen time, a growing concern among students. By minimizing phone usage, students experience fewer health risks like eye strain, headaches, and disrupted sleep patterns.</a:t>
              </a:r>
            </a:p>
            <a:p>
              <a:pPr algn="just">
                <a:lnSpc>
                  <a:spcPts val="2204"/>
                </a:lnSpc>
              </a:pPr>
            </a:p>
            <a:p>
              <a:pPr algn="just">
                <a:lnSpc>
                  <a:spcPts val="2204"/>
                </a:lnSpc>
              </a:pPr>
              <a:r>
                <a:rPr lang="en-US" sz="1573" b="true">
                  <a:solidFill>
                    <a:srgbClr val="FFBE40"/>
                  </a:solidFill>
                  <a:latin typeface="Roboto Bold"/>
                  <a:ea typeface="Roboto Bold"/>
                  <a:cs typeface="Roboto Bold"/>
                  <a:sym typeface="Roboto Bold"/>
                </a:rPr>
                <a:t>Accessibility for Visually Impaired</a:t>
              </a:r>
            </a:p>
            <a:p>
              <a:pPr algn="just">
                <a:lnSpc>
                  <a:spcPts val="2204"/>
                </a:lnSpc>
              </a:pPr>
              <a:r>
                <a:rPr lang="en-US" sz="1573">
                  <a:solidFill>
                    <a:srgbClr val="FFFFFF"/>
                  </a:solidFill>
                  <a:latin typeface="Roboto"/>
                  <a:ea typeface="Roboto"/>
                  <a:cs typeface="Roboto"/>
                  <a:sym typeface="Roboto"/>
                </a:rPr>
                <a:t>FocusMate could be adapted for use by visually impaired students, offering a more interactive and hands-free study environment. With voice-based responses and the ability to ask questions verbally, this can significantly enhance accessibility.</a:t>
              </a:r>
            </a:p>
          </p:txBody>
        </p:sp>
      </p:grpSp>
      <p:grpSp>
        <p:nvGrpSpPr>
          <p:cNvPr name="Group 8" id="8"/>
          <p:cNvGrpSpPr/>
          <p:nvPr/>
        </p:nvGrpSpPr>
        <p:grpSpPr>
          <a:xfrm rot="0">
            <a:off x="9144000" y="2799232"/>
            <a:ext cx="38100" cy="6530340"/>
            <a:chOff x="0" y="0"/>
            <a:chExt cx="50800" cy="8707120"/>
          </a:xfrm>
        </p:grpSpPr>
        <p:sp>
          <p:nvSpPr>
            <p:cNvPr name="Freeform 9" id="9"/>
            <p:cNvSpPr/>
            <p:nvPr/>
          </p:nvSpPr>
          <p:spPr>
            <a:xfrm flipH="false" flipV="false" rot="0">
              <a:off x="0" y="25400"/>
              <a:ext cx="50800" cy="8656320"/>
            </a:xfrm>
            <a:custGeom>
              <a:avLst/>
              <a:gdLst/>
              <a:ahLst/>
              <a:cxnLst/>
              <a:rect r="r" b="b" t="t" l="l"/>
              <a:pathLst>
                <a:path h="8656320" w="50800">
                  <a:moveTo>
                    <a:pt x="50800" y="0"/>
                  </a:moveTo>
                  <a:lnTo>
                    <a:pt x="50800" y="8656320"/>
                  </a:lnTo>
                  <a:lnTo>
                    <a:pt x="0" y="8656320"/>
                  </a:lnTo>
                  <a:lnTo>
                    <a:pt x="0" y="0"/>
                  </a:lnTo>
                  <a:close/>
                </a:path>
              </a:pathLst>
            </a:custGeom>
            <a:solidFill>
              <a:srgbClr val="FFBE40"/>
            </a:solidFill>
          </p:spPr>
        </p:sp>
      </p:grpSp>
      <p:grpSp>
        <p:nvGrpSpPr>
          <p:cNvPr name="Group 10" id="10"/>
          <p:cNvGrpSpPr/>
          <p:nvPr/>
        </p:nvGrpSpPr>
        <p:grpSpPr>
          <a:xfrm rot="0">
            <a:off x="757779" y="2684932"/>
            <a:ext cx="7748664" cy="4172115"/>
            <a:chOff x="0" y="0"/>
            <a:chExt cx="10322996" cy="5558214"/>
          </a:xfrm>
        </p:grpSpPr>
        <p:sp>
          <p:nvSpPr>
            <p:cNvPr name="Freeform 11" id="11"/>
            <p:cNvSpPr/>
            <p:nvPr/>
          </p:nvSpPr>
          <p:spPr>
            <a:xfrm flipH="false" flipV="false" rot="0">
              <a:off x="0" y="0"/>
              <a:ext cx="10322996" cy="5558213"/>
            </a:xfrm>
            <a:custGeom>
              <a:avLst/>
              <a:gdLst/>
              <a:ahLst/>
              <a:cxnLst/>
              <a:rect r="r" b="b" t="t" l="l"/>
              <a:pathLst>
                <a:path h="5558213" w="10322996">
                  <a:moveTo>
                    <a:pt x="0" y="0"/>
                  </a:moveTo>
                  <a:lnTo>
                    <a:pt x="10322996" y="0"/>
                  </a:lnTo>
                  <a:lnTo>
                    <a:pt x="10322996" y="5558213"/>
                  </a:lnTo>
                  <a:lnTo>
                    <a:pt x="0" y="5558213"/>
                  </a:lnTo>
                  <a:close/>
                </a:path>
              </a:pathLst>
            </a:custGeom>
            <a:solidFill>
              <a:srgbClr val="000000">
                <a:alpha val="0"/>
              </a:srgbClr>
            </a:solidFill>
          </p:spPr>
        </p:sp>
        <p:sp>
          <p:nvSpPr>
            <p:cNvPr name="TextBox 12" id="12"/>
            <p:cNvSpPr txBox="true"/>
            <p:nvPr/>
          </p:nvSpPr>
          <p:spPr>
            <a:xfrm>
              <a:off x="0" y="-38100"/>
              <a:ext cx="10322996" cy="5596314"/>
            </a:xfrm>
            <a:prstGeom prst="rect">
              <a:avLst/>
            </a:prstGeom>
          </p:spPr>
          <p:txBody>
            <a:bodyPr anchor="t" rtlCol="false" tIns="0" lIns="0" bIns="0" rIns="0"/>
            <a:lstStyle/>
            <a:p>
              <a:pPr algn="just">
                <a:lnSpc>
                  <a:spcPts val="2197"/>
                </a:lnSpc>
              </a:pPr>
              <a:r>
                <a:rPr lang="en-US" b="true" sz="1568" i="true">
                  <a:solidFill>
                    <a:srgbClr val="FFBE40"/>
                  </a:solidFill>
                  <a:latin typeface="Roboto Bold Italics"/>
                  <a:ea typeface="Roboto Bold Italics"/>
                  <a:cs typeface="Roboto Bold Italics"/>
                  <a:sym typeface="Roboto Bold Italics"/>
                </a:rPr>
                <a:t>Technology</a:t>
              </a:r>
            </a:p>
            <a:p>
              <a:pPr algn="just">
                <a:lnSpc>
                  <a:spcPts val="2197"/>
                </a:lnSpc>
              </a:pPr>
            </a:p>
            <a:p>
              <a:pPr algn="just" marL="358781" indent="-119594" lvl="2">
                <a:lnSpc>
                  <a:spcPts val="2197"/>
                </a:lnSpc>
                <a:buAutoNum type="arabicPeriod" startAt="1"/>
              </a:pPr>
              <a:r>
                <a:rPr lang="en-US" b="true" sz="1568">
                  <a:solidFill>
                    <a:srgbClr val="FFBE40"/>
                  </a:solidFill>
                  <a:latin typeface="Roboto Bold"/>
                  <a:ea typeface="Roboto Bold"/>
                  <a:cs typeface="Roboto Bold"/>
                  <a:sym typeface="Roboto Bold"/>
                </a:rPr>
                <a:t>Voice Recognition:</a:t>
              </a:r>
              <a:r>
                <a:rPr lang="en-US" sz="1568">
                  <a:solidFill>
                    <a:srgbClr val="FFFFFF"/>
                  </a:solidFill>
                  <a:latin typeface="Roboto"/>
                  <a:ea typeface="Roboto"/>
                  <a:cs typeface="Roboto"/>
                  <a:sym typeface="Roboto"/>
                </a:rPr>
                <a:t> With advances in speech-to-text systems, such as Google Speech-to-Text and osk, the technology is accessible, highly accurate, and customizable for specific subject queries.</a:t>
              </a:r>
            </a:p>
            <a:p>
              <a:pPr algn="just" marL="358781" indent="-119594" lvl="2">
                <a:lnSpc>
                  <a:spcPts val="2197"/>
                </a:lnSpc>
                <a:buAutoNum type="arabicPeriod" startAt="1"/>
              </a:pPr>
              <a:r>
                <a:rPr lang="en-US" b="true" sz="1568">
                  <a:solidFill>
                    <a:srgbClr val="FFBE40"/>
                  </a:solidFill>
                  <a:latin typeface="Roboto Bold"/>
                  <a:ea typeface="Roboto Bold"/>
                  <a:cs typeface="Roboto Bold"/>
                  <a:sym typeface="Roboto Bold"/>
                </a:rPr>
                <a:t>Natural Language Processing (NLP):</a:t>
              </a:r>
              <a:r>
                <a:rPr lang="en-US" sz="1568">
                  <a:solidFill>
                    <a:srgbClr val="FFFFFF"/>
                  </a:solidFill>
                  <a:latin typeface="Roboto"/>
                  <a:ea typeface="Roboto"/>
                  <a:cs typeface="Roboto"/>
                  <a:sym typeface="Roboto"/>
                </a:rPr>
                <a:t> NLP models, such as those from Hugging Face and OpenAI, have made significant progress in understanding and processing complex student queries. These models can be fine-tuned to meet academic needs.</a:t>
              </a:r>
            </a:p>
            <a:p>
              <a:pPr algn="just" marL="358781" indent="-119594" lvl="2">
                <a:lnSpc>
                  <a:spcPts val="2197"/>
                </a:lnSpc>
                <a:buAutoNum type="arabicPeriod" startAt="1"/>
              </a:pPr>
              <a:r>
                <a:rPr lang="en-US" b="true" sz="1568">
                  <a:solidFill>
                    <a:srgbClr val="FFBE40"/>
                  </a:solidFill>
                  <a:latin typeface="Roboto Bold"/>
                  <a:ea typeface="Roboto Bold"/>
                  <a:cs typeface="Roboto Bold"/>
                  <a:sym typeface="Roboto Bold"/>
                </a:rPr>
                <a:t>Hardware:</a:t>
              </a:r>
              <a:r>
                <a:rPr lang="en-US" sz="1568">
                  <a:solidFill>
                    <a:srgbClr val="FFFFFF"/>
                  </a:solidFill>
                  <a:latin typeface="Roboto"/>
                  <a:ea typeface="Roboto"/>
                  <a:cs typeface="Roboto"/>
                  <a:sym typeface="Roboto"/>
                </a:rPr>
                <a:t> Microphones, such as those embedded in ESP32 or NodeMCU, are affordable and can be used to develop a simple, standalone device for voice interaction without relying on smartphones or computers.</a:t>
              </a:r>
            </a:p>
            <a:p>
              <a:pPr algn="just" marL="358781" indent="-119594" lvl="2">
                <a:lnSpc>
                  <a:spcPts val="2197"/>
                </a:lnSpc>
                <a:buAutoNum type="arabicPeriod" startAt="1"/>
              </a:pPr>
              <a:r>
                <a:rPr lang="en-US" b="true" sz="1568">
                  <a:solidFill>
                    <a:srgbClr val="FFBE40"/>
                  </a:solidFill>
                  <a:latin typeface="Roboto Bold"/>
                  <a:ea typeface="Roboto Bold"/>
                  <a:cs typeface="Roboto Bold"/>
                  <a:sym typeface="Roboto Bold"/>
                </a:rPr>
                <a:t>Text-to-Speech:</a:t>
              </a:r>
              <a:r>
                <a:rPr lang="en-US" sz="1568">
                  <a:solidFill>
                    <a:srgbClr val="FFFFFF"/>
                  </a:solidFill>
                  <a:latin typeface="Roboto"/>
                  <a:ea typeface="Roboto"/>
                  <a:cs typeface="Roboto"/>
                  <a:sym typeface="Roboto"/>
                </a:rPr>
                <a:t> Technologies like Google Text-to-Speech and AWS Polly are reliable and provide high-quality, natural-sounding voices in real time</a:t>
              </a:r>
            </a:p>
            <a:p>
              <a:pPr algn="just" marL="358781" indent="-119594" lvl="2">
                <a:lnSpc>
                  <a:spcPts val="2197"/>
                </a:lnSpc>
              </a:pPr>
            </a:p>
          </p:txBody>
        </p:sp>
      </p:grpSp>
      <p:grpSp>
        <p:nvGrpSpPr>
          <p:cNvPr name="Group 13" id="13"/>
          <p:cNvGrpSpPr/>
          <p:nvPr/>
        </p:nvGrpSpPr>
        <p:grpSpPr>
          <a:xfrm rot="0">
            <a:off x="757779" y="6712229"/>
            <a:ext cx="6723727" cy="2493647"/>
            <a:chOff x="0" y="0"/>
            <a:chExt cx="8964969" cy="3324863"/>
          </a:xfrm>
        </p:grpSpPr>
        <p:sp>
          <p:nvSpPr>
            <p:cNvPr name="Freeform 14" id="14"/>
            <p:cNvSpPr/>
            <p:nvPr/>
          </p:nvSpPr>
          <p:spPr>
            <a:xfrm flipH="false" flipV="false" rot="0">
              <a:off x="0" y="0"/>
              <a:ext cx="8964969" cy="3324863"/>
            </a:xfrm>
            <a:custGeom>
              <a:avLst/>
              <a:gdLst/>
              <a:ahLst/>
              <a:cxnLst/>
              <a:rect r="r" b="b" t="t" l="l"/>
              <a:pathLst>
                <a:path h="3324863" w="8964969">
                  <a:moveTo>
                    <a:pt x="0" y="0"/>
                  </a:moveTo>
                  <a:lnTo>
                    <a:pt x="8964969" y="0"/>
                  </a:lnTo>
                  <a:lnTo>
                    <a:pt x="8964969" y="3324863"/>
                  </a:lnTo>
                  <a:lnTo>
                    <a:pt x="0" y="3324863"/>
                  </a:lnTo>
                  <a:close/>
                </a:path>
              </a:pathLst>
            </a:custGeom>
            <a:solidFill>
              <a:srgbClr val="000000">
                <a:alpha val="0"/>
              </a:srgbClr>
            </a:solidFill>
          </p:spPr>
        </p:sp>
        <p:sp>
          <p:nvSpPr>
            <p:cNvPr name="TextBox 15" id="15"/>
            <p:cNvSpPr txBox="true"/>
            <p:nvPr/>
          </p:nvSpPr>
          <p:spPr>
            <a:xfrm>
              <a:off x="0" y="-47625"/>
              <a:ext cx="8964969" cy="3372488"/>
            </a:xfrm>
            <a:prstGeom prst="rect">
              <a:avLst/>
            </a:prstGeom>
          </p:spPr>
          <p:txBody>
            <a:bodyPr anchor="t" rtlCol="false" tIns="0" lIns="0" bIns="0" rIns="0"/>
            <a:lstStyle/>
            <a:p>
              <a:pPr algn="just">
                <a:lnSpc>
                  <a:spcPts val="2204"/>
                </a:lnSpc>
              </a:pPr>
              <a:r>
                <a:rPr lang="en-US" sz="1573" b="true">
                  <a:solidFill>
                    <a:srgbClr val="FFBE40"/>
                  </a:solidFill>
                  <a:latin typeface="Roboto Bold"/>
                  <a:ea typeface="Roboto Bold"/>
                  <a:cs typeface="Roboto Bold"/>
                  <a:sym typeface="Roboto Bold"/>
                </a:rPr>
                <a:t>Development Complexity</a:t>
              </a:r>
            </a:p>
            <a:p>
              <a:pPr algn="just">
                <a:lnSpc>
                  <a:spcPts val="2204"/>
                </a:lnSpc>
              </a:pPr>
            </a:p>
            <a:p>
              <a:pPr algn="just" marL="359913" indent="-119971" lvl="2">
                <a:lnSpc>
                  <a:spcPts val="2204"/>
                </a:lnSpc>
                <a:buFont typeface="Arial"/>
                <a:buChar char="⚬"/>
              </a:pPr>
              <a:r>
                <a:rPr lang="en-US" sz="1573">
                  <a:solidFill>
                    <a:srgbClr val="FFFFFF"/>
                  </a:solidFill>
                  <a:latin typeface="Roboto"/>
                  <a:ea typeface="Roboto"/>
                  <a:cs typeface="Roboto"/>
                  <a:sym typeface="Roboto"/>
                </a:rPr>
                <a:t>Developing the basic framework of FocusMate is feasible for a college student, leveraging existing open-source libraries and APIs for speech-to-text, NLP, and text-to-speech. The system’s core functionality can be tested with minimal hardware investment.</a:t>
              </a:r>
            </a:p>
            <a:p>
              <a:pPr algn="just" marL="359913" indent="-119971" lvl="2">
                <a:lnSpc>
                  <a:spcPts val="2204"/>
                </a:lnSpc>
                <a:buFont typeface="Arial"/>
                <a:buChar char="⚬"/>
              </a:pPr>
              <a:r>
                <a:rPr lang="en-US" sz="1573">
                  <a:solidFill>
                    <a:srgbClr val="FFFFFF"/>
                  </a:solidFill>
                  <a:latin typeface="Roboto"/>
                  <a:ea typeface="Roboto"/>
                  <a:cs typeface="Roboto"/>
                  <a:sym typeface="Roboto"/>
                </a:rPr>
                <a:t>Scaling for more advanced features (like real-time language translation or integration with educational databases) may require more resources but is still achievable with the right tools.</a:t>
              </a:r>
            </a:p>
          </p:txBody>
        </p:sp>
      </p:grpSp>
    </p:spTree>
  </p:cSld>
  <p:clrMapOvr>
    <a:masterClrMapping/>
  </p:clrMapOvr>
</p:sld>
</file>

<file path=ppt/slides/slide13.xml><?xml version="1.0" encoding="utf-8"?>
<p:sld xmlns:p="http://schemas.openxmlformats.org/presentationml/2006/main" xmlns:a="http://schemas.openxmlformats.org/drawingml/2006/main">
  <p:cSld>
    <p:bg>
      <p:bgPr>
        <a:solidFill>
          <a:srgbClr val="090909"/>
        </a:solidFill>
      </p:bgPr>
    </p:bg>
    <p:spTree>
      <p:nvGrpSpPr>
        <p:cNvPr id="1" name=""/>
        <p:cNvGrpSpPr/>
        <p:nvPr/>
      </p:nvGrpSpPr>
      <p:grpSpPr>
        <a:xfrm>
          <a:off x="0" y="0"/>
          <a:ext cx="0" cy="0"/>
          <a:chOff x="0" y="0"/>
          <a:chExt cx="0" cy="0"/>
        </a:xfrm>
      </p:grpSpPr>
      <p:grpSp>
        <p:nvGrpSpPr>
          <p:cNvPr name="Group 2" id="2"/>
          <p:cNvGrpSpPr/>
          <p:nvPr/>
        </p:nvGrpSpPr>
        <p:grpSpPr>
          <a:xfrm rot="0">
            <a:off x="2448284" y="4095750"/>
            <a:ext cx="13391432" cy="2643370"/>
            <a:chOff x="0" y="0"/>
            <a:chExt cx="17855243" cy="3524494"/>
          </a:xfrm>
        </p:grpSpPr>
        <p:sp>
          <p:nvSpPr>
            <p:cNvPr name="Freeform 3" id="3"/>
            <p:cNvSpPr/>
            <p:nvPr/>
          </p:nvSpPr>
          <p:spPr>
            <a:xfrm flipH="false" flipV="false" rot="0">
              <a:off x="0" y="0"/>
              <a:ext cx="17855242" cy="3524494"/>
            </a:xfrm>
            <a:custGeom>
              <a:avLst/>
              <a:gdLst/>
              <a:ahLst/>
              <a:cxnLst/>
              <a:rect r="r" b="b" t="t" l="l"/>
              <a:pathLst>
                <a:path h="3524494" w="17855242">
                  <a:moveTo>
                    <a:pt x="0" y="0"/>
                  </a:moveTo>
                  <a:lnTo>
                    <a:pt x="17855242" y="0"/>
                  </a:lnTo>
                  <a:lnTo>
                    <a:pt x="17855242" y="3524494"/>
                  </a:lnTo>
                  <a:lnTo>
                    <a:pt x="0" y="3524494"/>
                  </a:lnTo>
                  <a:close/>
                </a:path>
              </a:pathLst>
            </a:custGeom>
            <a:solidFill>
              <a:srgbClr val="000000">
                <a:alpha val="0"/>
              </a:srgbClr>
            </a:solidFill>
          </p:spPr>
        </p:sp>
        <p:sp>
          <p:nvSpPr>
            <p:cNvPr name="TextBox 4" id="4"/>
            <p:cNvSpPr txBox="true"/>
            <p:nvPr/>
          </p:nvSpPr>
          <p:spPr>
            <a:xfrm>
              <a:off x="0" y="-9525"/>
              <a:ext cx="17855243" cy="3534019"/>
            </a:xfrm>
            <a:prstGeom prst="rect">
              <a:avLst/>
            </a:prstGeom>
          </p:spPr>
          <p:txBody>
            <a:bodyPr anchor="t" rtlCol="false" tIns="0" lIns="0" bIns="0" rIns="0"/>
            <a:lstStyle/>
            <a:p>
              <a:pPr algn="ctr">
                <a:lnSpc>
                  <a:spcPts val="16374"/>
                </a:lnSpc>
              </a:pPr>
              <a:r>
                <a:rPr lang="en-US" sz="13644" b="true">
                  <a:solidFill>
                    <a:srgbClr val="FFBE40"/>
                  </a:solidFill>
                  <a:latin typeface="Roboto Bold"/>
                  <a:ea typeface="Roboto Bold"/>
                  <a:cs typeface="Roboto Bold"/>
                  <a:sym typeface="Roboto Bold"/>
                </a:rPr>
                <a:t>THANK </a:t>
              </a:r>
              <a:r>
                <a:rPr lang="en-US" sz="13644" b="true">
                  <a:solidFill>
                    <a:srgbClr val="FFFFFF"/>
                  </a:solidFill>
                  <a:latin typeface="Roboto Bold"/>
                  <a:ea typeface="Roboto Bold"/>
                  <a:cs typeface="Roboto Bold"/>
                  <a:sym typeface="Roboto Bold"/>
                </a:rPr>
                <a:t>YOU!!</a:t>
              </a:r>
            </a:p>
          </p:txBody>
        </p:sp>
      </p:grpSp>
      <p:grpSp>
        <p:nvGrpSpPr>
          <p:cNvPr name="Group 5" id="5"/>
          <p:cNvGrpSpPr/>
          <p:nvPr/>
        </p:nvGrpSpPr>
        <p:grpSpPr>
          <a:xfrm rot="0">
            <a:off x="15124514" y="9258300"/>
            <a:ext cx="2786230" cy="546681"/>
            <a:chOff x="0" y="0"/>
            <a:chExt cx="3714973" cy="728908"/>
          </a:xfrm>
        </p:grpSpPr>
        <p:sp>
          <p:nvSpPr>
            <p:cNvPr name="Freeform 6" id="6"/>
            <p:cNvSpPr/>
            <p:nvPr/>
          </p:nvSpPr>
          <p:spPr>
            <a:xfrm flipH="false" flipV="false" rot="0">
              <a:off x="0" y="0"/>
              <a:ext cx="3714973" cy="728908"/>
            </a:xfrm>
            <a:custGeom>
              <a:avLst/>
              <a:gdLst/>
              <a:ahLst/>
              <a:cxnLst/>
              <a:rect r="r" b="b" t="t" l="l"/>
              <a:pathLst>
                <a:path h="728908" w="3714973">
                  <a:moveTo>
                    <a:pt x="0" y="0"/>
                  </a:moveTo>
                  <a:lnTo>
                    <a:pt x="3714973" y="0"/>
                  </a:lnTo>
                  <a:lnTo>
                    <a:pt x="3714973" y="728908"/>
                  </a:lnTo>
                  <a:lnTo>
                    <a:pt x="0" y="728908"/>
                  </a:lnTo>
                  <a:close/>
                </a:path>
              </a:pathLst>
            </a:custGeom>
            <a:solidFill>
              <a:srgbClr val="000000">
                <a:alpha val="0"/>
              </a:srgbClr>
            </a:solidFill>
          </p:spPr>
        </p:sp>
        <p:sp>
          <p:nvSpPr>
            <p:cNvPr name="TextBox 7" id="7"/>
            <p:cNvSpPr txBox="true"/>
            <p:nvPr/>
          </p:nvSpPr>
          <p:spPr>
            <a:xfrm>
              <a:off x="0" y="-19050"/>
              <a:ext cx="3714973" cy="747958"/>
            </a:xfrm>
            <a:prstGeom prst="rect">
              <a:avLst/>
            </a:prstGeom>
          </p:spPr>
          <p:txBody>
            <a:bodyPr anchor="t" rtlCol="false" tIns="0" lIns="0" bIns="0" rIns="0"/>
            <a:lstStyle/>
            <a:p>
              <a:pPr algn="r">
                <a:lnSpc>
                  <a:spcPts val="3405"/>
                </a:lnSpc>
              </a:pPr>
              <a:r>
                <a:rPr lang="en-US" sz="2839" b="true">
                  <a:solidFill>
                    <a:srgbClr val="FFBE40"/>
                  </a:solidFill>
                  <a:latin typeface="Roboto Bold"/>
                  <a:ea typeface="Roboto Bold"/>
                  <a:cs typeface="Roboto Bold"/>
                  <a:sym typeface="Roboto Bold"/>
                </a:rPr>
                <a:t>TEAM</a:t>
              </a:r>
              <a:r>
                <a:rPr lang="en-US" sz="2839" b="true">
                  <a:solidFill>
                    <a:srgbClr val="FFFFFF"/>
                  </a:solidFill>
                  <a:latin typeface="Roboto Bold"/>
                  <a:ea typeface="Roboto Bold"/>
                  <a:cs typeface="Roboto Bold"/>
                  <a:sym typeface="Roboto Bold"/>
                </a:rPr>
                <a:t> CONNECT</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168" t="0" r="-168" b="0"/>
              </a:stretch>
            </a:blipFill>
          </p:spPr>
        </p:sp>
      </p:grpSp>
      <p:grpSp>
        <p:nvGrpSpPr>
          <p:cNvPr name="Group 4" id="4"/>
          <p:cNvGrpSpPr/>
          <p:nvPr/>
        </p:nvGrpSpPr>
        <p:grpSpPr>
          <a:xfrm rot="0">
            <a:off x="828842" y="5148293"/>
            <a:ext cx="3362313" cy="1432684"/>
            <a:chOff x="0" y="0"/>
            <a:chExt cx="4472314" cy="1905656"/>
          </a:xfrm>
        </p:grpSpPr>
        <p:sp>
          <p:nvSpPr>
            <p:cNvPr name="Freeform 5" id="5"/>
            <p:cNvSpPr/>
            <p:nvPr/>
          </p:nvSpPr>
          <p:spPr>
            <a:xfrm flipH="false" flipV="false" rot="0">
              <a:off x="0" y="0"/>
              <a:ext cx="4472314" cy="1905656"/>
            </a:xfrm>
            <a:custGeom>
              <a:avLst/>
              <a:gdLst/>
              <a:ahLst/>
              <a:cxnLst/>
              <a:rect r="r" b="b" t="t" l="l"/>
              <a:pathLst>
                <a:path h="1905656" w="4472314">
                  <a:moveTo>
                    <a:pt x="0" y="0"/>
                  </a:moveTo>
                  <a:lnTo>
                    <a:pt x="4472314" y="0"/>
                  </a:lnTo>
                  <a:lnTo>
                    <a:pt x="4472314" y="1905656"/>
                  </a:lnTo>
                  <a:lnTo>
                    <a:pt x="0" y="1905656"/>
                  </a:lnTo>
                  <a:close/>
                </a:path>
              </a:pathLst>
            </a:custGeom>
            <a:solidFill>
              <a:srgbClr val="000000">
                <a:alpha val="0"/>
              </a:srgbClr>
            </a:solidFill>
          </p:spPr>
        </p:sp>
        <p:sp>
          <p:nvSpPr>
            <p:cNvPr name="TextBox 6" id="6"/>
            <p:cNvSpPr txBox="true"/>
            <p:nvPr/>
          </p:nvSpPr>
          <p:spPr>
            <a:xfrm>
              <a:off x="0" y="0"/>
              <a:ext cx="4472314" cy="1905656"/>
            </a:xfrm>
            <a:prstGeom prst="rect">
              <a:avLst/>
            </a:prstGeom>
          </p:spPr>
          <p:txBody>
            <a:bodyPr anchor="t" rtlCol="false" tIns="0" lIns="0" bIns="0" rIns="0"/>
            <a:lstStyle/>
            <a:p>
              <a:pPr algn="l">
                <a:lnSpc>
                  <a:spcPts val="4978"/>
                </a:lnSpc>
              </a:pPr>
              <a:r>
                <a:rPr lang="en-US" sz="4148" b="true">
                  <a:solidFill>
                    <a:srgbClr val="FFBE40"/>
                  </a:solidFill>
                  <a:latin typeface="Roboto Bold"/>
                  <a:ea typeface="Roboto Bold"/>
                  <a:cs typeface="Roboto Bold"/>
                  <a:sym typeface="Roboto Bold"/>
                </a:rPr>
                <a:t>Problem Statement:</a:t>
              </a:r>
            </a:p>
          </p:txBody>
        </p:sp>
      </p:grpSp>
      <p:grpSp>
        <p:nvGrpSpPr>
          <p:cNvPr name="Group 7" id="7"/>
          <p:cNvGrpSpPr/>
          <p:nvPr/>
        </p:nvGrpSpPr>
        <p:grpSpPr>
          <a:xfrm rot="0">
            <a:off x="4987848" y="5148293"/>
            <a:ext cx="12805383" cy="3742963"/>
            <a:chOff x="0" y="0"/>
            <a:chExt cx="17032826" cy="4978627"/>
          </a:xfrm>
        </p:grpSpPr>
        <p:sp>
          <p:nvSpPr>
            <p:cNvPr name="Freeform 8" id="8"/>
            <p:cNvSpPr/>
            <p:nvPr/>
          </p:nvSpPr>
          <p:spPr>
            <a:xfrm flipH="false" flipV="false" rot="0">
              <a:off x="0" y="0"/>
              <a:ext cx="17032825" cy="4978628"/>
            </a:xfrm>
            <a:custGeom>
              <a:avLst/>
              <a:gdLst/>
              <a:ahLst/>
              <a:cxnLst/>
              <a:rect r="r" b="b" t="t" l="l"/>
              <a:pathLst>
                <a:path h="4978628" w="17032825">
                  <a:moveTo>
                    <a:pt x="0" y="0"/>
                  </a:moveTo>
                  <a:lnTo>
                    <a:pt x="17032825" y="0"/>
                  </a:lnTo>
                  <a:lnTo>
                    <a:pt x="17032825" y="4978628"/>
                  </a:lnTo>
                  <a:lnTo>
                    <a:pt x="0" y="4978628"/>
                  </a:lnTo>
                  <a:close/>
                </a:path>
              </a:pathLst>
            </a:custGeom>
            <a:solidFill>
              <a:srgbClr val="000000">
                <a:alpha val="0"/>
              </a:srgbClr>
            </a:solidFill>
          </p:spPr>
        </p:sp>
        <p:sp>
          <p:nvSpPr>
            <p:cNvPr name="TextBox 9" id="9"/>
            <p:cNvSpPr txBox="true"/>
            <p:nvPr/>
          </p:nvSpPr>
          <p:spPr>
            <a:xfrm>
              <a:off x="0" y="-85725"/>
              <a:ext cx="17032826" cy="5064352"/>
            </a:xfrm>
            <a:prstGeom prst="rect">
              <a:avLst/>
            </a:prstGeom>
          </p:spPr>
          <p:txBody>
            <a:bodyPr anchor="t" rtlCol="false" tIns="0" lIns="0" bIns="0" rIns="0"/>
            <a:lstStyle/>
            <a:p>
              <a:pPr algn="just">
                <a:lnSpc>
                  <a:spcPts val="5806"/>
                </a:lnSpc>
              </a:pPr>
              <a:r>
                <a:rPr lang="en-US" sz="4147">
                  <a:solidFill>
                    <a:srgbClr val="FFFFFF"/>
                  </a:solidFill>
                  <a:latin typeface="Roboto"/>
                  <a:ea typeface="Roboto"/>
                  <a:cs typeface="Roboto"/>
                  <a:sym typeface="Roboto"/>
                </a:rPr>
                <a:t>Develop an AI solution that helps students resolve doubts during study sessions without using their phones. This will minimize distractions, promote uninterrupted focus, and reduce screen time, leading to better health and improved study outcomes.</a:t>
              </a:r>
            </a:p>
          </p:txBody>
        </p:sp>
      </p:grpSp>
      <p:grpSp>
        <p:nvGrpSpPr>
          <p:cNvPr name="Group 10" id="10"/>
          <p:cNvGrpSpPr/>
          <p:nvPr/>
        </p:nvGrpSpPr>
        <p:grpSpPr>
          <a:xfrm rot="0">
            <a:off x="828842" y="4123716"/>
            <a:ext cx="2541694" cy="802520"/>
            <a:chOff x="0" y="0"/>
            <a:chExt cx="3380784" cy="1067456"/>
          </a:xfrm>
        </p:grpSpPr>
        <p:sp>
          <p:nvSpPr>
            <p:cNvPr name="Freeform 11" id="11"/>
            <p:cNvSpPr/>
            <p:nvPr/>
          </p:nvSpPr>
          <p:spPr>
            <a:xfrm flipH="false" flipV="false" rot="0">
              <a:off x="0" y="0"/>
              <a:ext cx="3380784" cy="1067456"/>
            </a:xfrm>
            <a:custGeom>
              <a:avLst/>
              <a:gdLst/>
              <a:ahLst/>
              <a:cxnLst/>
              <a:rect r="r" b="b" t="t" l="l"/>
              <a:pathLst>
                <a:path h="1067456" w="3380784">
                  <a:moveTo>
                    <a:pt x="0" y="0"/>
                  </a:moveTo>
                  <a:lnTo>
                    <a:pt x="3380784" y="0"/>
                  </a:lnTo>
                  <a:lnTo>
                    <a:pt x="3380784" y="1067456"/>
                  </a:lnTo>
                  <a:lnTo>
                    <a:pt x="0" y="1067456"/>
                  </a:lnTo>
                  <a:close/>
                </a:path>
              </a:pathLst>
            </a:custGeom>
            <a:solidFill>
              <a:srgbClr val="000000">
                <a:alpha val="0"/>
              </a:srgbClr>
            </a:solidFill>
          </p:spPr>
        </p:sp>
        <p:sp>
          <p:nvSpPr>
            <p:cNvPr name="TextBox 12" id="12"/>
            <p:cNvSpPr txBox="true"/>
            <p:nvPr/>
          </p:nvSpPr>
          <p:spPr>
            <a:xfrm>
              <a:off x="0" y="0"/>
              <a:ext cx="3380784" cy="1067456"/>
            </a:xfrm>
            <a:prstGeom prst="rect">
              <a:avLst/>
            </a:prstGeom>
          </p:spPr>
          <p:txBody>
            <a:bodyPr anchor="t" rtlCol="false" tIns="0" lIns="0" bIns="0" rIns="0"/>
            <a:lstStyle/>
            <a:p>
              <a:pPr algn="l">
                <a:lnSpc>
                  <a:spcPts val="4978"/>
                </a:lnSpc>
              </a:pPr>
              <a:r>
                <a:rPr lang="en-US" sz="4148" b="true">
                  <a:solidFill>
                    <a:srgbClr val="FFBE40"/>
                  </a:solidFill>
                  <a:latin typeface="Roboto Bold"/>
                  <a:ea typeface="Roboto Bold"/>
                  <a:cs typeface="Roboto Bold"/>
                  <a:sym typeface="Roboto Bold"/>
                </a:rPr>
                <a:t>Domain:</a:t>
              </a:r>
            </a:p>
          </p:txBody>
        </p:sp>
      </p:grpSp>
      <p:grpSp>
        <p:nvGrpSpPr>
          <p:cNvPr name="Group 13" id="13"/>
          <p:cNvGrpSpPr/>
          <p:nvPr/>
        </p:nvGrpSpPr>
        <p:grpSpPr>
          <a:xfrm rot="0">
            <a:off x="4987848" y="4145741"/>
            <a:ext cx="3973141" cy="802191"/>
            <a:chOff x="0" y="0"/>
            <a:chExt cx="5284794" cy="1067018"/>
          </a:xfrm>
        </p:grpSpPr>
        <p:sp>
          <p:nvSpPr>
            <p:cNvPr name="Freeform 14" id="14"/>
            <p:cNvSpPr/>
            <p:nvPr/>
          </p:nvSpPr>
          <p:spPr>
            <a:xfrm flipH="false" flipV="false" rot="0">
              <a:off x="0" y="0"/>
              <a:ext cx="5284794" cy="1067018"/>
            </a:xfrm>
            <a:custGeom>
              <a:avLst/>
              <a:gdLst/>
              <a:ahLst/>
              <a:cxnLst/>
              <a:rect r="r" b="b" t="t" l="l"/>
              <a:pathLst>
                <a:path h="1067018" w="5284794">
                  <a:moveTo>
                    <a:pt x="0" y="0"/>
                  </a:moveTo>
                  <a:lnTo>
                    <a:pt x="5284794" y="0"/>
                  </a:lnTo>
                  <a:lnTo>
                    <a:pt x="5284794" y="1067018"/>
                  </a:lnTo>
                  <a:lnTo>
                    <a:pt x="0" y="1067018"/>
                  </a:lnTo>
                  <a:close/>
                </a:path>
              </a:pathLst>
            </a:custGeom>
            <a:solidFill>
              <a:srgbClr val="000000">
                <a:alpha val="0"/>
              </a:srgbClr>
            </a:solidFill>
          </p:spPr>
        </p:sp>
        <p:sp>
          <p:nvSpPr>
            <p:cNvPr name="TextBox 15" id="15"/>
            <p:cNvSpPr txBox="true"/>
            <p:nvPr/>
          </p:nvSpPr>
          <p:spPr>
            <a:xfrm>
              <a:off x="0" y="-85725"/>
              <a:ext cx="5284794" cy="1152743"/>
            </a:xfrm>
            <a:prstGeom prst="rect">
              <a:avLst/>
            </a:prstGeom>
          </p:spPr>
          <p:txBody>
            <a:bodyPr anchor="t" rtlCol="false" tIns="0" lIns="0" bIns="0" rIns="0"/>
            <a:lstStyle/>
            <a:p>
              <a:pPr algn="just">
                <a:lnSpc>
                  <a:spcPts val="5803"/>
                </a:lnSpc>
              </a:pPr>
              <a:r>
                <a:rPr lang="en-US" sz="4146">
                  <a:solidFill>
                    <a:srgbClr val="FFFFFF"/>
                  </a:solidFill>
                  <a:latin typeface="Roboto"/>
                  <a:ea typeface="Roboto"/>
                  <a:cs typeface="Roboto"/>
                  <a:sym typeface="Roboto"/>
                </a:rPr>
                <a:t>Hardware</a:t>
              </a:r>
            </a:p>
          </p:txBody>
        </p:sp>
      </p:grpSp>
      <p:grpSp>
        <p:nvGrpSpPr>
          <p:cNvPr name="Group 16" id="16"/>
          <p:cNvGrpSpPr/>
          <p:nvPr/>
        </p:nvGrpSpPr>
        <p:grpSpPr>
          <a:xfrm rot="0">
            <a:off x="828842" y="3142860"/>
            <a:ext cx="3571239" cy="802520"/>
            <a:chOff x="0" y="0"/>
            <a:chExt cx="4750213" cy="1067456"/>
          </a:xfrm>
        </p:grpSpPr>
        <p:sp>
          <p:nvSpPr>
            <p:cNvPr name="Freeform 17" id="17"/>
            <p:cNvSpPr/>
            <p:nvPr/>
          </p:nvSpPr>
          <p:spPr>
            <a:xfrm flipH="false" flipV="false" rot="0">
              <a:off x="0" y="0"/>
              <a:ext cx="4750213" cy="1067456"/>
            </a:xfrm>
            <a:custGeom>
              <a:avLst/>
              <a:gdLst/>
              <a:ahLst/>
              <a:cxnLst/>
              <a:rect r="r" b="b" t="t" l="l"/>
              <a:pathLst>
                <a:path h="1067456" w="4750213">
                  <a:moveTo>
                    <a:pt x="0" y="0"/>
                  </a:moveTo>
                  <a:lnTo>
                    <a:pt x="4750213" y="0"/>
                  </a:lnTo>
                  <a:lnTo>
                    <a:pt x="4750213" y="1067456"/>
                  </a:lnTo>
                  <a:lnTo>
                    <a:pt x="0" y="1067456"/>
                  </a:lnTo>
                  <a:close/>
                </a:path>
              </a:pathLst>
            </a:custGeom>
            <a:solidFill>
              <a:srgbClr val="000000">
                <a:alpha val="0"/>
              </a:srgbClr>
            </a:solidFill>
          </p:spPr>
        </p:sp>
        <p:sp>
          <p:nvSpPr>
            <p:cNvPr name="TextBox 18" id="18"/>
            <p:cNvSpPr txBox="true"/>
            <p:nvPr/>
          </p:nvSpPr>
          <p:spPr>
            <a:xfrm>
              <a:off x="0" y="0"/>
              <a:ext cx="4750213" cy="1067456"/>
            </a:xfrm>
            <a:prstGeom prst="rect">
              <a:avLst/>
            </a:prstGeom>
          </p:spPr>
          <p:txBody>
            <a:bodyPr anchor="t" rtlCol="false" tIns="0" lIns="0" bIns="0" rIns="0"/>
            <a:lstStyle/>
            <a:p>
              <a:pPr algn="l">
                <a:lnSpc>
                  <a:spcPts val="4978"/>
                </a:lnSpc>
              </a:pPr>
              <a:r>
                <a:rPr lang="en-US" sz="4148" b="true">
                  <a:solidFill>
                    <a:srgbClr val="FFBE40"/>
                  </a:solidFill>
                  <a:latin typeface="Roboto Bold"/>
                  <a:ea typeface="Roboto Bold"/>
                  <a:cs typeface="Roboto Bold"/>
                  <a:sym typeface="Roboto Bold"/>
                </a:rPr>
                <a:t>Team Name:</a:t>
              </a:r>
            </a:p>
          </p:txBody>
        </p:sp>
      </p:grpSp>
      <p:grpSp>
        <p:nvGrpSpPr>
          <p:cNvPr name="Group 19" id="19"/>
          <p:cNvGrpSpPr/>
          <p:nvPr/>
        </p:nvGrpSpPr>
        <p:grpSpPr>
          <a:xfrm rot="0">
            <a:off x="4987848" y="3143189"/>
            <a:ext cx="3555847" cy="802191"/>
            <a:chOff x="0" y="0"/>
            <a:chExt cx="4729739" cy="1067018"/>
          </a:xfrm>
        </p:grpSpPr>
        <p:sp>
          <p:nvSpPr>
            <p:cNvPr name="Freeform 20" id="20"/>
            <p:cNvSpPr/>
            <p:nvPr/>
          </p:nvSpPr>
          <p:spPr>
            <a:xfrm flipH="false" flipV="false" rot="0">
              <a:off x="0" y="0"/>
              <a:ext cx="4729739" cy="1067018"/>
            </a:xfrm>
            <a:custGeom>
              <a:avLst/>
              <a:gdLst/>
              <a:ahLst/>
              <a:cxnLst/>
              <a:rect r="r" b="b" t="t" l="l"/>
              <a:pathLst>
                <a:path h="1067018" w="4729739">
                  <a:moveTo>
                    <a:pt x="0" y="0"/>
                  </a:moveTo>
                  <a:lnTo>
                    <a:pt x="4729739" y="0"/>
                  </a:lnTo>
                  <a:lnTo>
                    <a:pt x="4729739" y="1067018"/>
                  </a:lnTo>
                  <a:lnTo>
                    <a:pt x="0" y="1067018"/>
                  </a:lnTo>
                  <a:close/>
                </a:path>
              </a:pathLst>
            </a:custGeom>
            <a:solidFill>
              <a:srgbClr val="000000">
                <a:alpha val="0"/>
              </a:srgbClr>
            </a:solidFill>
          </p:spPr>
        </p:sp>
        <p:sp>
          <p:nvSpPr>
            <p:cNvPr name="TextBox 21" id="21"/>
            <p:cNvSpPr txBox="true"/>
            <p:nvPr/>
          </p:nvSpPr>
          <p:spPr>
            <a:xfrm>
              <a:off x="0" y="-85725"/>
              <a:ext cx="4729739" cy="1152743"/>
            </a:xfrm>
            <a:prstGeom prst="rect">
              <a:avLst/>
            </a:prstGeom>
          </p:spPr>
          <p:txBody>
            <a:bodyPr anchor="t" rtlCol="false" tIns="0" lIns="0" bIns="0" rIns="0"/>
            <a:lstStyle/>
            <a:p>
              <a:pPr algn="just">
                <a:lnSpc>
                  <a:spcPts val="5803"/>
                </a:lnSpc>
              </a:pPr>
              <a:r>
                <a:rPr lang="en-US" sz="4146">
                  <a:solidFill>
                    <a:srgbClr val="FFFFFF"/>
                  </a:solidFill>
                  <a:latin typeface="Roboto"/>
                  <a:ea typeface="Roboto"/>
                  <a:cs typeface="Roboto"/>
                  <a:sym typeface="Roboto"/>
                </a:rPr>
                <a:t>Team Connect</a:t>
              </a:r>
            </a:p>
          </p:txBody>
        </p:sp>
      </p:grpSp>
      <p:grpSp>
        <p:nvGrpSpPr>
          <p:cNvPr name="Group 22" id="22"/>
          <p:cNvGrpSpPr/>
          <p:nvPr/>
        </p:nvGrpSpPr>
        <p:grpSpPr>
          <a:xfrm rot="0">
            <a:off x="2990721" y="722354"/>
            <a:ext cx="12306558" cy="1745531"/>
            <a:chOff x="0" y="0"/>
            <a:chExt cx="16408744" cy="2327374"/>
          </a:xfrm>
        </p:grpSpPr>
        <p:sp>
          <p:nvSpPr>
            <p:cNvPr name="Freeform 23" id="23"/>
            <p:cNvSpPr/>
            <p:nvPr/>
          </p:nvSpPr>
          <p:spPr>
            <a:xfrm flipH="false" flipV="false" rot="0">
              <a:off x="0" y="0"/>
              <a:ext cx="16408744" cy="2327374"/>
            </a:xfrm>
            <a:custGeom>
              <a:avLst/>
              <a:gdLst/>
              <a:ahLst/>
              <a:cxnLst/>
              <a:rect r="r" b="b" t="t" l="l"/>
              <a:pathLst>
                <a:path h="2327374" w="16408744">
                  <a:moveTo>
                    <a:pt x="0" y="0"/>
                  </a:moveTo>
                  <a:lnTo>
                    <a:pt x="16408744" y="0"/>
                  </a:lnTo>
                  <a:lnTo>
                    <a:pt x="16408744" y="2327374"/>
                  </a:lnTo>
                  <a:lnTo>
                    <a:pt x="0" y="2327374"/>
                  </a:lnTo>
                  <a:close/>
                </a:path>
              </a:pathLst>
            </a:custGeom>
            <a:solidFill>
              <a:srgbClr val="000000">
                <a:alpha val="0"/>
              </a:srgbClr>
            </a:solidFill>
          </p:spPr>
        </p:sp>
        <p:sp>
          <p:nvSpPr>
            <p:cNvPr name="TextBox 24" id="24"/>
            <p:cNvSpPr txBox="true"/>
            <p:nvPr/>
          </p:nvSpPr>
          <p:spPr>
            <a:xfrm>
              <a:off x="0" y="-19050"/>
              <a:ext cx="16408744" cy="2346424"/>
            </a:xfrm>
            <a:prstGeom prst="rect">
              <a:avLst/>
            </a:prstGeom>
          </p:spPr>
          <p:txBody>
            <a:bodyPr anchor="t" rtlCol="false" tIns="0" lIns="0" bIns="0" rIns="0"/>
            <a:lstStyle/>
            <a:p>
              <a:pPr algn="ctr">
                <a:lnSpc>
                  <a:spcPts val="10800"/>
                </a:lnSpc>
              </a:pPr>
              <a:r>
                <a:rPr lang="en-US" sz="9000" b="true">
                  <a:solidFill>
                    <a:srgbClr val="FFBE40"/>
                  </a:solidFill>
                  <a:latin typeface="Roboto Bold"/>
                  <a:ea typeface="Roboto Bold"/>
                  <a:cs typeface="Roboto Bold"/>
                  <a:sym typeface="Roboto Bold"/>
                </a:rPr>
                <a:t>TEAM </a:t>
              </a:r>
              <a:r>
                <a:rPr lang="en-US" sz="9000" b="true">
                  <a:solidFill>
                    <a:srgbClr val="F7F6F7"/>
                  </a:solidFill>
                  <a:latin typeface="Roboto Bold"/>
                  <a:ea typeface="Roboto Bold"/>
                  <a:cs typeface="Roboto Bold"/>
                  <a:sym typeface="Roboto Bold"/>
                </a:rPr>
                <a:t>NUMBER</a:t>
              </a:r>
              <a:r>
                <a:rPr lang="en-US" sz="9000" b="true">
                  <a:solidFill>
                    <a:srgbClr val="FFBE40"/>
                  </a:solidFill>
                  <a:latin typeface="Roboto Bold"/>
                  <a:ea typeface="Roboto Bold"/>
                  <a:cs typeface="Roboto Bold"/>
                  <a:sym typeface="Roboto Bold"/>
                </a:rPr>
                <a:t>-138</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90909"/>
        </a:solidFill>
      </p:bgPr>
    </p:bg>
    <p:spTree>
      <p:nvGrpSpPr>
        <p:cNvPr id="1" name=""/>
        <p:cNvGrpSpPr/>
        <p:nvPr/>
      </p:nvGrpSpPr>
      <p:grpSpPr>
        <a:xfrm>
          <a:off x="0" y="0"/>
          <a:ext cx="0" cy="0"/>
          <a:chOff x="0" y="0"/>
          <a:chExt cx="0" cy="0"/>
        </a:xfrm>
      </p:grpSpPr>
      <p:grpSp>
        <p:nvGrpSpPr>
          <p:cNvPr name="Group 2" id="2"/>
          <p:cNvGrpSpPr/>
          <p:nvPr/>
        </p:nvGrpSpPr>
        <p:grpSpPr>
          <a:xfrm rot="0">
            <a:off x="935424" y="7886250"/>
            <a:ext cx="10867234" cy="1426784"/>
            <a:chOff x="0" y="0"/>
            <a:chExt cx="14489645" cy="1902379"/>
          </a:xfrm>
        </p:grpSpPr>
        <p:sp>
          <p:nvSpPr>
            <p:cNvPr name="Freeform 3" id="3"/>
            <p:cNvSpPr/>
            <p:nvPr/>
          </p:nvSpPr>
          <p:spPr>
            <a:xfrm flipH="false" flipV="false" rot="0">
              <a:off x="0" y="0"/>
              <a:ext cx="14489685" cy="1902333"/>
            </a:xfrm>
            <a:custGeom>
              <a:avLst/>
              <a:gdLst/>
              <a:ahLst/>
              <a:cxnLst/>
              <a:rect r="r" b="b" t="t" l="l"/>
              <a:pathLst>
                <a:path h="1902333" w="14489685">
                  <a:moveTo>
                    <a:pt x="0" y="0"/>
                  </a:moveTo>
                  <a:lnTo>
                    <a:pt x="14489685" y="0"/>
                  </a:lnTo>
                  <a:lnTo>
                    <a:pt x="14489685" y="1902333"/>
                  </a:lnTo>
                  <a:lnTo>
                    <a:pt x="0" y="1902333"/>
                  </a:lnTo>
                  <a:lnTo>
                    <a:pt x="0" y="0"/>
                  </a:lnTo>
                  <a:close/>
                </a:path>
              </a:pathLst>
            </a:custGeom>
            <a:blipFill>
              <a:blip r:embed="rId2"/>
              <a:stretch>
                <a:fillRect l="-2024" t="0" r="-2024" b="-2"/>
              </a:stretch>
            </a:blipFill>
          </p:spPr>
        </p:sp>
      </p:grpSp>
      <p:grpSp>
        <p:nvGrpSpPr>
          <p:cNvPr name="Group 4" id="4"/>
          <p:cNvGrpSpPr/>
          <p:nvPr/>
        </p:nvGrpSpPr>
        <p:grpSpPr>
          <a:xfrm rot="0">
            <a:off x="6606403" y="2022146"/>
            <a:ext cx="11301259" cy="1539797"/>
            <a:chOff x="0" y="0"/>
            <a:chExt cx="15068345" cy="2053063"/>
          </a:xfrm>
        </p:grpSpPr>
        <p:sp>
          <p:nvSpPr>
            <p:cNvPr name="Freeform 5" id="5"/>
            <p:cNvSpPr/>
            <p:nvPr/>
          </p:nvSpPr>
          <p:spPr>
            <a:xfrm flipH="false" flipV="false" rot="0">
              <a:off x="0" y="0"/>
              <a:ext cx="15068296" cy="2053082"/>
            </a:xfrm>
            <a:custGeom>
              <a:avLst/>
              <a:gdLst/>
              <a:ahLst/>
              <a:cxnLst/>
              <a:rect r="r" b="b" t="t" l="l"/>
              <a:pathLst>
                <a:path h="2053082" w="15068296">
                  <a:moveTo>
                    <a:pt x="0" y="0"/>
                  </a:moveTo>
                  <a:lnTo>
                    <a:pt x="15068296" y="0"/>
                  </a:lnTo>
                  <a:lnTo>
                    <a:pt x="15068296" y="2053082"/>
                  </a:lnTo>
                  <a:lnTo>
                    <a:pt x="0" y="2053082"/>
                  </a:lnTo>
                  <a:lnTo>
                    <a:pt x="0" y="0"/>
                  </a:lnTo>
                  <a:close/>
                </a:path>
              </a:pathLst>
            </a:custGeom>
            <a:blipFill>
              <a:blip r:embed="rId3"/>
              <a:stretch>
                <a:fillRect l="-150" t="0" r="-150" b="0"/>
              </a:stretch>
            </a:blipFill>
          </p:spPr>
        </p:sp>
      </p:grpSp>
      <p:grpSp>
        <p:nvGrpSpPr>
          <p:cNvPr name="Group 6" id="6"/>
          <p:cNvGrpSpPr/>
          <p:nvPr/>
        </p:nvGrpSpPr>
        <p:grpSpPr>
          <a:xfrm rot="0">
            <a:off x="5931916" y="323850"/>
            <a:ext cx="6325116" cy="1745531"/>
            <a:chOff x="0" y="0"/>
            <a:chExt cx="8433488" cy="2327374"/>
          </a:xfrm>
        </p:grpSpPr>
        <p:sp>
          <p:nvSpPr>
            <p:cNvPr name="Freeform 7" id="7"/>
            <p:cNvSpPr/>
            <p:nvPr/>
          </p:nvSpPr>
          <p:spPr>
            <a:xfrm flipH="false" flipV="false" rot="0">
              <a:off x="0" y="0"/>
              <a:ext cx="8433488" cy="2327374"/>
            </a:xfrm>
            <a:custGeom>
              <a:avLst/>
              <a:gdLst/>
              <a:ahLst/>
              <a:cxnLst/>
              <a:rect r="r" b="b" t="t" l="l"/>
              <a:pathLst>
                <a:path h="2327374" w="8433488">
                  <a:moveTo>
                    <a:pt x="0" y="0"/>
                  </a:moveTo>
                  <a:lnTo>
                    <a:pt x="8433488" y="0"/>
                  </a:lnTo>
                  <a:lnTo>
                    <a:pt x="8433488" y="2327374"/>
                  </a:lnTo>
                  <a:lnTo>
                    <a:pt x="0" y="2327374"/>
                  </a:lnTo>
                  <a:close/>
                </a:path>
              </a:pathLst>
            </a:custGeom>
            <a:solidFill>
              <a:srgbClr val="000000">
                <a:alpha val="0"/>
              </a:srgbClr>
            </a:solidFill>
          </p:spPr>
        </p:sp>
        <p:sp>
          <p:nvSpPr>
            <p:cNvPr name="TextBox 8" id="8"/>
            <p:cNvSpPr txBox="true"/>
            <p:nvPr/>
          </p:nvSpPr>
          <p:spPr>
            <a:xfrm>
              <a:off x="0" y="-19050"/>
              <a:ext cx="8433488" cy="2346424"/>
            </a:xfrm>
            <a:prstGeom prst="rect">
              <a:avLst/>
            </a:prstGeom>
          </p:spPr>
          <p:txBody>
            <a:bodyPr anchor="t" rtlCol="false" tIns="0" lIns="0" bIns="0" rIns="0"/>
            <a:lstStyle/>
            <a:p>
              <a:pPr algn="ctr">
                <a:lnSpc>
                  <a:spcPts val="10800"/>
                </a:lnSpc>
              </a:pPr>
              <a:r>
                <a:rPr lang="en-US" sz="9000" b="true">
                  <a:solidFill>
                    <a:srgbClr val="FFBE40"/>
                  </a:solidFill>
                  <a:latin typeface="Roboto Bold"/>
                  <a:ea typeface="Roboto Bold"/>
                  <a:cs typeface="Roboto Bold"/>
                  <a:sym typeface="Roboto Bold"/>
                </a:rPr>
                <a:t>PROBLEMS</a:t>
              </a:r>
            </a:p>
          </p:txBody>
        </p:sp>
      </p:grpSp>
      <p:grpSp>
        <p:nvGrpSpPr>
          <p:cNvPr name="Group 9" id="9"/>
          <p:cNvGrpSpPr/>
          <p:nvPr/>
        </p:nvGrpSpPr>
        <p:grpSpPr>
          <a:xfrm rot="0">
            <a:off x="1028700" y="1974521"/>
            <a:ext cx="5242504" cy="2333139"/>
            <a:chOff x="0" y="0"/>
            <a:chExt cx="6990005" cy="3110852"/>
          </a:xfrm>
        </p:grpSpPr>
        <p:sp>
          <p:nvSpPr>
            <p:cNvPr name="Freeform 10" id="10"/>
            <p:cNvSpPr/>
            <p:nvPr/>
          </p:nvSpPr>
          <p:spPr>
            <a:xfrm flipH="false" flipV="false" rot="0">
              <a:off x="0" y="0"/>
              <a:ext cx="6990005" cy="3110852"/>
            </a:xfrm>
            <a:custGeom>
              <a:avLst/>
              <a:gdLst/>
              <a:ahLst/>
              <a:cxnLst/>
              <a:rect r="r" b="b" t="t" l="l"/>
              <a:pathLst>
                <a:path h="3110852" w="6990005">
                  <a:moveTo>
                    <a:pt x="0" y="0"/>
                  </a:moveTo>
                  <a:lnTo>
                    <a:pt x="6990005" y="0"/>
                  </a:lnTo>
                  <a:lnTo>
                    <a:pt x="6990005" y="3110852"/>
                  </a:lnTo>
                  <a:lnTo>
                    <a:pt x="0" y="3110852"/>
                  </a:lnTo>
                  <a:close/>
                </a:path>
              </a:pathLst>
            </a:custGeom>
            <a:solidFill>
              <a:srgbClr val="000000">
                <a:alpha val="0"/>
              </a:srgbClr>
            </a:solidFill>
          </p:spPr>
        </p:sp>
        <p:sp>
          <p:nvSpPr>
            <p:cNvPr name="TextBox 11" id="11"/>
            <p:cNvSpPr txBox="true"/>
            <p:nvPr/>
          </p:nvSpPr>
          <p:spPr>
            <a:xfrm>
              <a:off x="0" y="-47625"/>
              <a:ext cx="6990005" cy="3158477"/>
            </a:xfrm>
            <a:prstGeom prst="rect">
              <a:avLst/>
            </a:prstGeom>
          </p:spPr>
          <p:txBody>
            <a:bodyPr anchor="t" rtlCol="false" tIns="0" lIns="0" bIns="0" rIns="0"/>
            <a:lstStyle/>
            <a:p>
              <a:pPr algn="just">
                <a:lnSpc>
                  <a:spcPts val="2651"/>
                </a:lnSpc>
              </a:pPr>
              <a:r>
                <a:rPr lang="en-US" sz="1894">
                  <a:solidFill>
                    <a:srgbClr val="F7F6F7"/>
                  </a:solidFill>
                  <a:latin typeface="Roboto"/>
                  <a:ea typeface="Roboto"/>
                  <a:cs typeface="Roboto"/>
                  <a:sym typeface="Roboto"/>
                </a:rPr>
                <a:t>“Research indicates that students often experience distractions when using smartphones for study and doubt-solving purposes. A study published in Computers in Human Behavior found that students who used mobile phones during class had significantly lower test scores, even when the material was simple.”                                                   </a:t>
              </a:r>
            </a:p>
          </p:txBody>
        </p:sp>
      </p:grpSp>
      <p:grpSp>
        <p:nvGrpSpPr>
          <p:cNvPr name="Group 12" id="12"/>
          <p:cNvGrpSpPr/>
          <p:nvPr/>
        </p:nvGrpSpPr>
        <p:grpSpPr>
          <a:xfrm rot="0">
            <a:off x="5148564" y="4489823"/>
            <a:ext cx="1122640" cy="332889"/>
            <a:chOff x="0" y="0"/>
            <a:chExt cx="1496853" cy="443852"/>
          </a:xfrm>
        </p:grpSpPr>
        <p:sp>
          <p:nvSpPr>
            <p:cNvPr name="Freeform 13" id="13"/>
            <p:cNvSpPr/>
            <p:nvPr/>
          </p:nvSpPr>
          <p:spPr>
            <a:xfrm flipH="false" flipV="false" rot="0">
              <a:off x="0" y="0"/>
              <a:ext cx="1496853" cy="443852"/>
            </a:xfrm>
            <a:custGeom>
              <a:avLst/>
              <a:gdLst/>
              <a:ahLst/>
              <a:cxnLst/>
              <a:rect r="r" b="b" t="t" l="l"/>
              <a:pathLst>
                <a:path h="443852" w="1496853">
                  <a:moveTo>
                    <a:pt x="0" y="0"/>
                  </a:moveTo>
                  <a:lnTo>
                    <a:pt x="1496853" y="0"/>
                  </a:lnTo>
                  <a:lnTo>
                    <a:pt x="1496853" y="443852"/>
                  </a:lnTo>
                  <a:lnTo>
                    <a:pt x="0" y="443852"/>
                  </a:lnTo>
                  <a:close/>
                </a:path>
              </a:pathLst>
            </a:custGeom>
            <a:solidFill>
              <a:srgbClr val="000000">
                <a:alpha val="0"/>
              </a:srgbClr>
            </a:solidFill>
          </p:spPr>
        </p:sp>
        <p:sp>
          <p:nvSpPr>
            <p:cNvPr name="TextBox 14" id="14"/>
            <p:cNvSpPr txBox="true"/>
            <p:nvPr/>
          </p:nvSpPr>
          <p:spPr>
            <a:xfrm>
              <a:off x="0" y="-47625"/>
              <a:ext cx="1496853" cy="491477"/>
            </a:xfrm>
            <a:prstGeom prst="rect">
              <a:avLst/>
            </a:prstGeom>
          </p:spPr>
          <p:txBody>
            <a:bodyPr anchor="t" rtlCol="false" tIns="0" lIns="0" bIns="0" rIns="0"/>
            <a:lstStyle/>
            <a:p>
              <a:pPr algn="just">
                <a:lnSpc>
                  <a:spcPts val="2651"/>
                </a:lnSpc>
              </a:pPr>
              <a:r>
                <a:rPr lang="en-US" sz="1894">
                  <a:solidFill>
                    <a:srgbClr val="FFBE40"/>
                  </a:solidFill>
                  <a:latin typeface="Roboto"/>
                  <a:ea typeface="Roboto"/>
                  <a:cs typeface="Roboto"/>
                  <a:sym typeface="Roboto"/>
                </a:rPr>
                <a:t>-</a:t>
              </a:r>
              <a:r>
                <a:rPr lang="en-US" sz="1894" u="sng">
                  <a:solidFill>
                    <a:srgbClr val="0000FF"/>
                  </a:solidFill>
                  <a:latin typeface="Roboto"/>
                  <a:ea typeface="Roboto"/>
                  <a:cs typeface="Roboto"/>
                  <a:sym typeface="Roboto"/>
                  <a:hlinkClick r:id="rId4" tooltip="https://en.wikipedia.org/wiki/Mobile_phone_use_in_schools?utm_source=chatgpt.com"/>
                </a:rPr>
                <a:t>Wikipedia</a:t>
              </a:r>
            </a:p>
          </p:txBody>
        </p:sp>
      </p:grpSp>
      <p:grpSp>
        <p:nvGrpSpPr>
          <p:cNvPr name="Group 15" id="15"/>
          <p:cNvGrpSpPr/>
          <p:nvPr/>
        </p:nvGrpSpPr>
        <p:grpSpPr>
          <a:xfrm rot="0">
            <a:off x="1028700" y="5201173"/>
            <a:ext cx="5242504" cy="1666389"/>
            <a:chOff x="0" y="0"/>
            <a:chExt cx="6990005" cy="2221852"/>
          </a:xfrm>
        </p:grpSpPr>
        <p:sp>
          <p:nvSpPr>
            <p:cNvPr name="Freeform 16" id="16"/>
            <p:cNvSpPr/>
            <p:nvPr/>
          </p:nvSpPr>
          <p:spPr>
            <a:xfrm flipH="false" flipV="false" rot="0">
              <a:off x="0" y="0"/>
              <a:ext cx="6990005" cy="2221852"/>
            </a:xfrm>
            <a:custGeom>
              <a:avLst/>
              <a:gdLst/>
              <a:ahLst/>
              <a:cxnLst/>
              <a:rect r="r" b="b" t="t" l="l"/>
              <a:pathLst>
                <a:path h="2221852" w="6990005">
                  <a:moveTo>
                    <a:pt x="0" y="0"/>
                  </a:moveTo>
                  <a:lnTo>
                    <a:pt x="6990005" y="0"/>
                  </a:lnTo>
                  <a:lnTo>
                    <a:pt x="6990005" y="2221852"/>
                  </a:lnTo>
                  <a:lnTo>
                    <a:pt x="0" y="2221852"/>
                  </a:lnTo>
                  <a:close/>
                </a:path>
              </a:pathLst>
            </a:custGeom>
            <a:solidFill>
              <a:srgbClr val="000000">
                <a:alpha val="0"/>
              </a:srgbClr>
            </a:solidFill>
          </p:spPr>
        </p:sp>
        <p:sp>
          <p:nvSpPr>
            <p:cNvPr name="TextBox 17" id="17"/>
            <p:cNvSpPr txBox="true"/>
            <p:nvPr/>
          </p:nvSpPr>
          <p:spPr>
            <a:xfrm>
              <a:off x="0" y="-47625"/>
              <a:ext cx="6990005" cy="2269477"/>
            </a:xfrm>
            <a:prstGeom prst="rect">
              <a:avLst/>
            </a:prstGeom>
          </p:spPr>
          <p:txBody>
            <a:bodyPr anchor="t" rtlCol="false" tIns="0" lIns="0" bIns="0" rIns="0"/>
            <a:lstStyle/>
            <a:p>
              <a:pPr algn="just">
                <a:lnSpc>
                  <a:spcPts val="2651"/>
                </a:lnSpc>
              </a:pPr>
              <a:r>
                <a:rPr lang="en-US" sz="1894">
                  <a:solidFill>
                    <a:srgbClr val="F7F6F7"/>
                  </a:solidFill>
                  <a:latin typeface="Roboto"/>
                  <a:ea typeface="Roboto"/>
                  <a:cs typeface="Roboto"/>
                  <a:sym typeface="Roboto"/>
                </a:rPr>
                <a:t>“Additionally, a study in Applied Cognitive Psychology revealed that students who had access to cell phones during lectures retained less knowledge compared to those without access.”</a:t>
              </a:r>
            </a:p>
          </p:txBody>
        </p:sp>
      </p:grpSp>
      <p:grpSp>
        <p:nvGrpSpPr>
          <p:cNvPr name="Group 18" id="18"/>
          <p:cNvGrpSpPr/>
          <p:nvPr/>
        </p:nvGrpSpPr>
        <p:grpSpPr>
          <a:xfrm rot="0">
            <a:off x="5246402" y="7248561"/>
            <a:ext cx="1122640" cy="332889"/>
            <a:chOff x="0" y="0"/>
            <a:chExt cx="1496853" cy="443852"/>
          </a:xfrm>
        </p:grpSpPr>
        <p:sp>
          <p:nvSpPr>
            <p:cNvPr name="Freeform 19" id="19"/>
            <p:cNvSpPr/>
            <p:nvPr/>
          </p:nvSpPr>
          <p:spPr>
            <a:xfrm flipH="false" flipV="false" rot="0">
              <a:off x="0" y="0"/>
              <a:ext cx="1496853" cy="443852"/>
            </a:xfrm>
            <a:custGeom>
              <a:avLst/>
              <a:gdLst/>
              <a:ahLst/>
              <a:cxnLst/>
              <a:rect r="r" b="b" t="t" l="l"/>
              <a:pathLst>
                <a:path h="443852" w="1496853">
                  <a:moveTo>
                    <a:pt x="0" y="0"/>
                  </a:moveTo>
                  <a:lnTo>
                    <a:pt x="1496853" y="0"/>
                  </a:lnTo>
                  <a:lnTo>
                    <a:pt x="1496853" y="443852"/>
                  </a:lnTo>
                  <a:lnTo>
                    <a:pt x="0" y="443852"/>
                  </a:lnTo>
                  <a:close/>
                </a:path>
              </a:pathLst>
            </a:custGeom>
            <a:solidFill>
              <a:srgbClr val="000000">
                <a:alpha val="0"/>
              </a:srgbClr>
            </a:solidFill>
          </p:spPr>
        </p:sp>
        <p:sp>
          <p:nvSpPr>
            <p:cNvPr name="TextBox 20" id="20"/>
            <p:cNvSpPr txBox="true"/>
            <p:nvPr/>
          </p:nvSpPr>
          <p:spPr>
            <a:xfrm>
              <a:off x="0" y="-47625"/>
              <a:ext cx="1496853" cy="491477"/>
            </a:xfrm>
            <a:prstGeom prst="rect">
              <a:avLst/>
            </a:prstGeom>
          </p:spPr>
          <p:txBody>
            <a:bodyPr anchor="t" rtlCol="false" tIns="0" lIns="0" bIns="0" rIns="0"/>
            <a:lstStyle/>
            <a:p>
              <a:pPr algn="just">
                <a:lnSpc>
                  <a:spcPts val="2651"/>
                </a:lnSpc>
              </a:pPr>
              <a:r>
                <a:rPr lang="en-US" sz="1894">
                  <a:solidFill>
                    <a:srgbClr val="FFBE40"/>
                  </a:solidFill>
                  <a:latin typeface="Roboto"/>
                  <a:ea typeface="Roboto"/>
                  <a:cs typeface="Roboto"/>
                  <a:sym typeface="Roboto"/>
                </a:rPr>
                <a:t>-</a:t>
              </a:r>
              <a:r>
                <a:rPr lang="en-US" sz="1894" u="sng">
                  <a:solidFill>
                    <a:srgbClr val="0000FF"/>
                  </a:solidFill>
                  <a:latin typeface="Roboto"/>
                  <a:ea typeface="Roboto"/>
                  <a:cs typeface="Roboto"/>
                  <a:sym typeface="Roboto"/>
                  <a:hlinkClick r:id="rId5" tooltip="https://en.wikipedia.org/wiki/Mobile_phone_use_in_schools?utm_source=chatgpt.com"/>
                </a:rPr>
                <a:t>Wikipedia</a:t>
              </a:r>
            </a:p>
          </p:txBody>
        </p:sp>
      </p:grpSp>
      <p:grpSp>
        <p:nvGrpSpPr>
          <p:cNvPr name="Group 21" id="21"/>
          <p:cNvGrpSpPr/>
          <p:nvPr/>
        </p:nvGrpSpPr>
        <p:grpSpPr>
          <a:xfrm rot="0">
            <a:off x="7014529" y="4048426"/>
            <a:ext cx="5242504" cy="1999764"/>
            <a:chOff x="0" y="0"/>
            <a:chExt cx="6990005" cy="2666352"/>
          </a:xfrm>
        </p:grpSpPr>
        <p:sp>
          <p:nvSpPr>
            <p:cNvPr name="Freeform 22" id="22"/>
            <p:cNvSpPr/>
            <p:nvPr/>
          </p:nvSpPr>
          <p:spPr>
            <a:xfrm flipH="false" flipV="false" rot="0">
              <a:off x="0" y="0"/>
              <a:ext cx="6990005" cy="2666352"/>
            </a:xfrm>
            <a:custGeom>
              <a:avLst/>
              <a:gdLst/>
              <a:ahLst/>
              <a:cxnLst/>
              <a:rect r="r" b="b" t="t" l="l"/>
              <a:pathLst>
                <a:path h="2666352" w="6990005">
                  <a:moveTo>
                    <a:pt x="0" y="0"/>
                  </a:moveTo>
                  <a:lnTo>
                    <a:pt x="6990005" y="0"/>
                  </a:lnTo>
                  <a:lnTo>
                    <a:pt x="6990005" y="2666352"/>
                  </a:lnTo>
                  <a:lnTo>
                    <a:pt x="0" y="2666352"/>
                  </a:lnTo>
                  <a:close/>
                </a:path>
              </a:pathLst>
            </a:custGeom>
            <a:solidFill>
              <a:srgbClr val="000000">
                <a:alpha val="0"/>
              </a:srgbClr>
            </a:solidFill>
          </p:spPr>
        </p:sp>
        <p:sp>
          <p:nvSpPr>
            <p:cNvPr name="TextBox 23" id="23"/>
            <p:cNvSpPr txBox="true"/>
            <p:nvPr/>
          </p:nvSpPr>
          <p:spPr>
            <a:xfrm>
              <a:off x="0" y="-47625"/>
              <a:ext cx="6990005" cy="2713977"/>
            </a:xfrm>
            <a:prstGeom prst="rect">
              <a:avLst/>
            </a:prstGeom>
          </p:spPr>
          <p:txBody>
            <a:bodyPr anchor="t" rtlCol="false" tIns="0" lIns="0" bIns="0" rIns="0"/>
            <a:lstStyle/>
            <a:p>
              <a:pPr algn="just">
                <a:lnSpc>
                  <a:spcPts val="2651"/>
                </a:lnSpc>
              </a:pPr>
              <a:r>
                <a:rPr lang="en-US" sz="1894">
                  <a:solidFill>
                    <a:srgbClr val="F7F6F7"/>
                  </a:solidFill>
                  <a:latin typeface="Roboto"/>
                  <a:ea typeface="Roboto"/>
                  <a:cs typeface="Roboto"/>
                  <a:sym typeface="Roboto"/>
                </a:rPr>
                <a:t>“Prolonged use of smartphones for study and doubt-solving can lead to digital eye strain among students. A study published in BMC Ophthalmology found that </a:t>
              </a:r>
              <a:r>
                <a:rPr lang="en-US" sz="1894" u="sng">
                  <a:solidFill>
                    <a:srgbClr val="FFBE40"/>
                  </a:solidFill>
                  <a:latin typeface="Roboto"/>
                  <a:ea typeface="Roboto"/>
                  <a:cs typeface="Roboto"/>
                  <a:sym typeface="Roboto"/>
                </a:rPr>
                <a:t>18% of students experienced eye strain</a:t>
              </a:r>
              <a:r>
                <a:rPr lang="en-US" sz="1894">
                  <a:solidFill>
                    <a:srgbClr val="F7F6F7"/>
                  </a:solidFill>
                  <a:latin typeface="Roboto"/>
                  <a:ea typeface="Roboto"/>
                  <a:cs typeface="Roboto"/>
                  <a:sym typeface="Roboto"/>
                </a:rPr>
                <a:t> after working on digital devices throughout the day.”</a:t>
              </a:r>
            </a:p>
          </p:txBody>
        </p:sp>
      </p:grpSp>
      <p:grpSp>
        <p:nvGrpSpPr>
          <p:cNvPr name="Group 24" id="24"/>
          <p:cNvGrpSpPr/>
          <p:nvPr/>
        </p:nvGrpSpPr>
        <p:grpSpPr>
          <a:xfrm rot="0">
            <a:off x="9788747" y="6305364"/>
            <a:ext cx="2468285" cy="332889"/>
            <a:chOff x="0" y="0"/>
            <a:chExt cx="3291047" cy="443852"/>
          </a:xfrm>
        </p:grpSpPr>
        <p:sp>
          <p:nvSpPr>
            <p:cNvPr name="Freeform 25" id="25"/>
            <p:cNvSpPr/>
            <p:nvPr/>
          </p:nvSpPr>
          <p:spPr>
            <a:xfrm flipH="false" flipV="false" rot="0">
              <a:off x="0" y="0"/>
              <a:ext cx="3291047" cy="443852"/>
            </a:xfrm>
            <a:custGeom>
              <a:avLst/>
              <a:gdLst/>
              <a:ahLst/>
              <a:cxnLst/>
              <a:rect r="r" b="b" t="t" l="l"/>
              <a:pathLst>
                <a:path h="443852" w="3291047">
                  <a:moveTo>
                    <a:pt x="0" y="0"/>
                  </a:moveTo>
                  <a:lnTo>
                    <a:pt x="3291047" y="0"/>
                  </a:lnTo>
                  <a:lnTo>
                    <a:pt x="3291047" y="443852"/>
                  </a:lnTo>
                  <a:lnTo>
                    <a:pt x="0" y="443852"/>
                  </a:lnTo>
                  <a:close/>
                </a:path>
              </a:pathLst>
            </a:custGeom>
            <a:solidFill>
              <a:srgbClr val="000000">
                <a:alpha val="0"/>
              </a:srgbClr>
            </a:solidFill>
          </p:spPr>
        </p:sp>
        <p:sp>
          <p:nvSpPr>
            <p:cNvPr name="TextBox 26" id="26"/>
            <p:cNvSpPr txBox="true"/>
            <p:nvPr/>
          </p:nvSpPr>
          <p:spPr>
            <a:xfrm>
              <a:off x="0" y="-47625"/>
              <a:ext cx="3291047" cy="491477"/>
            </a:xfrm>
            <a:prstGeom prst="rect">
              <a:avLst/>
            </a:prstGeom>
          </p:spPr>
          <p:txBody>
            <a:bodyPr anchor="t" rtlCol="false" tIns="0" lIns="0" bIns="0" rIns="0"/>
            <a:lstStyle/>
            <a:p>
              <a:pPr algn="just">
                <a:lnSpc>
                  <a:spcPts val="2651"/>
                </a:lnSpc>
              </a:pPr>
              <a:r>
                <a:rPr lang="en-US" sz="1894">
                  <a:solidFill>
                    <a:srgbClr val="FFBE40"/>
                  </a:solidFill>
                  <a:latin typeface="Roboto"/>
                  <a:ea typeface="Roboto"/>
                  <a:cs typeface="Roboto"/>
                  <a:sym typeface="Roboto"/>
                </a:rPr>
                <a:t>-</a:t>
              </a:r>
              <a:r>
                <a:rPr lang="en-US" sz="1894" u="sng">
                  <a:solidFill>
                    <a:srgbClr val="0000FF"/>
                  </a:solidFill>
                  <a:latin typeface="Roboto"/>
                  <a:ea typeface="Roboto"/>
                  <a:cs typeface="Roboto"/>
                  <a:sym typeface="Roboto"/>
                  <a:hlinkClick r:id="rId6" tooltip="https://bmcophthalmol.biomedcentral.com/articles/10.1186/s12886-019-1082-5?utm_source=chatgpt.com"/>
                </a:rPr>
                <a:t>BMC Ophthalmology</a:t>
              </a:r>
            </a:p>
          </p:txBody>
        </p:sp>
      </p:grpSp>
      <p:grpSp>
        <p:nvGrpSpPr>
          <p:cNvPr name="Group 27" id="27"/>
          <p:cNvGrpSpPr/>
          <p:nvPr/>
        </p:nvGrpSpPr>
        <p:grpSpPr>
          <a:xfrm rot="0">
            <a:off x="12975797" y="6010555"/>
            <a:ext cx="4037779" cy="1999764"/>
            <a:chOff x="0" y="0"/>
            <a:chExt cx="5383705" cy="2666352"/>
          </a:xfrm>
        </p:grpSpPr>
        <p:sp>
          <p:nvSpPr>
            <p:cNvPr name="Freeform 28" id="28"/>
            <p:cNvSpPr/>
            <p:nvPr/>
          </p:nvSpPr>
          <p:spPr>
            <a:xfrm flipH="false" flipV="false" rot="0">
              <a:off x="0" y="0"/>
              <a:ext cx="5383705" cy="2666352"/>
            </a:xfrm>
            <a:custGeom>
              <a:avLst/>
              <a:gdLst/>
              <a:ahLst/>
              <a:cxnLst/>
              <a:rect r="r" b="b" t="t" l="l"/>
              <a:pathLst>
                <a:path h="2666352" w="5383705">
                  <a:moveTo>
                    <a:pt x="0" y="0"/>
                  </a:moveTo>
                  <a:lnTo>
                    <a:pt x="5383705" y="0"/>
                  </a:lnTo>
                  <a:lnTo>
                    <a:pt x="5383705" y="2666352"/>
                  </a:lnTo>
                  <a:lnTo>
                    <a:pt x="0" y="2666352"/>
                  </a:lnTo>
                  <a:close/>
                </a:path>
              </a:pathLst>
            </a:custGeom>
            <a:solidFill>
              <a:srgbClr val="000000">
                <a:alpha val="0"/>
              </a:srgbClr>
            </a:solidFill>
          </p:spPr>
        </p:sp>
        <p:sp>
          <p:nvSpPr>
            <p:cNvPr name="TextBox 29" id="29"/>
            <p:cNvSpPr txBox="true"/>
            <p:nvPr/>
          </p:nvSpPr>
          <p:spPr>
            <a:xfrm>
              <a:off x="0" y="-47625"/>
              <a:ext cx="5383705" cy="2713977"/>
            </a:xfrm>
            <a:prstGeom prst="rect">
              <a:avLst/>
            </a:prstGeom>
          </p:spPr>
          <p:txBody>
            <a:bodyPr anchor="t" rtlCol="false" tIns="0" lIns="0" bIns="0" rIns="0"/>
            <a:lstStyle/>
            <a:p>
              <a:pPr algn="just">
                <a:lnSpc>
                  <a:spcPts val="2651"/>
                </a:lnSpc>
              </a:pPr>
              <a:r>
                <a:rPr lang="en-US" sz="1894">
                  <a:solidFill>
                    <a:srgbClr val="F7F6F7"/>
                  </a:solidFill>
                  <a:latin typeface="Roboto"/>
                  <a:ea typeface="Roboto"/>
                  <a:cs typeface="Roboto"/>
                  <a:sym typeface="Roboto"/>
                </a:rPr>
                <a:t>“Similarly, research in Applied Ophthalmology &amp; Optometry reported that </a:t>
              </a:r>
              <a:r>
                <a:rPr lang="en-US" sz="1894" u="sng">
                  <a:solidFill>
                    <a:srgbClr val="FFBE40"/>
                  </a:solidFill>
                  <a:latin typeface="Roboto"/>
                  <a:ea typeface="Roboto"/>
                  <a:cs typeface="Roboto"/>
                  <a:sym typeface="Roboto"/>
                </a:rPr>
                <a:t>68.53% of university students experienced digital eye strain</a:t>
              </a:r>
              <a:r>
                <a:rPr lang="en-US" sz="1894">
                  <a:solidFill>
                    <a:srgbClr val="F7F6F7"/>
                  </a:solidFill>
                  <a:latin typeface="Roboto"/>
                  <a:ea typeface="Roboto"/>
                  <a:cs typeface="Roboto"/>
                  <a:sym typeface="Roboto"/>
                </a:rPr>
                <a:t>, with symptoms like headaches, dryness, and burning sensations.”</a:t>
              </a:r>
            </a:p>
          </p:txBody>
        </p:sp>
      </p:grpSp>
      <p:grpSp>
        <p:nvGrpSpPr>
          <p:cNvPr name="Group 30" id="30"/>
          <p:cNvGrpSpPr/>
          <p:nvPr/>
        </p:nvGrpSpPr>
        <p:grpSpPr>
          <a:xfrm rot="0">
            <a:off x="15779433" y="8266753"/>
            <a:ext cx="1234143" cy="332889"/>
            <a:chOff x="0" y="0"/>
            <a:chExt cx="1645524" cy="443852"/>
          </a:xfrm>
        </p:grpSpPr>
        <p:sp>
          <p:nvSpPr>
            <p:cNvPr name="Freeform 31" id="31"/>
            <p:cNvSpPr/>
            <p:nvPr/>
          </p:nvSpPr>
          <p:spPr>
            <a:xfrm flipH="false" flipV="false" rot="0">
              <a:off x="0" y="0"/>
              <a:ext cx="1645524" cy="443852"/>
            </a:xfrm>
            <a:custGeom>
              <a:avLst/>
              <a:gdLst/>
              <a:ahLst/>
              <a:cxnLst/>
              <a:rect r="r" b="b" t="t" l="l"/>
              <a:pathLst>
                <a:path h="443852" w="1645524">
                  <a:moveTo>
                    <a:pt x="0" y="0"/>
                  </a:moveTo>
                  <a:lnTo>
                    <a:pt x="1645524" y="0"/>
                  </a:lnTo>
                  <a:lnTo>
                    <a:pt x="1645524" y="443852"/>
                  </a:lnTo>
                  <a:lnTo>
                    <a:pt x="0" y="443852"/>
                  </a:lnTo>
                  <a:close/>
                </a:path>
              </a:pathLst>
            </a:custGeom>
            <a:solidFill>
              <a:srgbClr val="000000">
                <a:alpha val="0"/>
              </a:srgbClr>
            </a:solidFill>
          </p:spPr>
        </p:sp>
        <p:sp>
          <p:nvSpPr>
            <p:cNvPr name="TextBox 32" id="32"/>
            <p:cNvSpPr txBox="true"/>
            <p:nvPr/>
          </p:nvSpPr>
          <p:spPr>
            <a:xfrm>
              <a:off x="0" y="-47625"/>
              <a:ext cx="1645524" cy="491477"/>
            </a:xfrm>
            <a:prstGeom prst="rect">
              <a:avLst/>
            </a:prstGeom>
          </p:spPr>
          <p:txBody>
            <a:bodyPr anchor="t" rtlCol="false" tIns="0" lIns="0" bIns="0" rIns="0"/>
            <a:lstStyle/>
            <a:p>
              <a:pPr algn="just">
                <a:lnSpc>
                  <a:spcPts val="2651"/>
                </a:lnSpc>
              </a:pPr>
              <a:r>
                <a:rPr lang="en-US" sz="1894">
                  <a:solidFill>
                    <a:srgbClr val="FFBE40"/>
                  </a:solidFill>
                  <a:latin typeface="Roboto"/>
                  <a:ea typeface="Roboto"/>
                  <a:cs typeface="Roboto"/>
                  <a:sym typeface="Roboto"/>
                </a:rPr>
                <a:t>-</a:t>
              </a:r>
              <a:r>
                <a:rPr lang="en-US" sz="1894" u="sng">
                  <a:solidFill>
                    <a:srgbClr val="0000FF"/>
                  </a:solidFill>
                  <a:latin typeface="Roboto"/>
                  <a:ea typeface="Roboto"/>
                  <a:cs typeface="Roboto"/>
                  <a:sym typeface="Roboto"/>
                  <a:hlinkClick r:id="rId7" tooltip="https://www.dovepress.com/prevalence-of-digital-eye-strain-among-university-students-and-its-ass-peer-reviewed-fulltext-article-OPTH?utm_source=chatgpt.com"/>
                </a:rPr>
                <a:t>Dovepress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90909"/>
        </a:solidFill>
      </p:bgPr>
    </p:bg>
    <p:spTree>
      <p:nvGrpSpPr>
        <p:cNvPr id="1" name=""/>
        <p:cNvGrpSpPr/>
        <p:nvPr/>
      </p:nvGrpSpPr>
      <p:grpSpPr>
        <a:xfrm>
          <a:off x="0" y="0"/>
          <a:ext cx="0" cy="0"/>
          <a:chOff x="0" y="0"/>
          <a:chExt cx="0" cy="0"/>
        </a:xfrm>
      </p:grpSpPr>
      <p:grpSp>
        <p:nvGrpSpPr>
          <p:cNvPr name="Group 2" id="2"/>
          <p:cNvGrpSpPr/>
          <p:nvPr/>
        </p:nvGrpSpPr>
        <p:grpSpPr>
          <a:xfrm rot="0">
            <a:off x="1876018" y="519113"/>
            <a:ext cx="14215659" cy="2273910"/>
            <a:chOff x="0" y="0"/>
            <a:chExt cx="18954212" cy="3031879"/>
          </a:xfrm>
        </p:grpSpPr>
        <p:sp>
          <p:nvSpPr>
            <p:cNvPr name="Freeform 3" id="3"/>
            <p:cNvSpPr/>
            <p:nvPr/>
          </p:nvSpPr>
          <p:spPr>
            <a:xfrm flipH="false" flipV="false" rot="0">
              <a:off x="0" y="0"/>
              <a:ext cx="18954212" cy="3031879"/>
            </a:xfrm>
            <a:custGeom>
              <a:avLst/>
              <a:gdLst/>
              <a:ahLst/>
              <a:cxnLst/>
              <a:rect r="r" b="b" t="t" l="l"/>
              <a:pathLst>
                <a:path h="3031879" w="18954212">
                  <a:moveTo>
                    <a:pt x="0" y="0"/>
                  </a:moveTo>
                  <a:lnTo>
                    <a:pt x="18954212" y="0"/>
                  </a:lnTo>
                  <a:lnTo>
                    <a:pt x="18954212" y="3031879"/>
                  </a:lnTo>
                  <a:lnTo>
                    <a:pt x="0" y="3031879"/>
                  </a:lnTo>
                  <a:close/>
                </a:path>
              </a:pathLst>
            </a:custGeom>
            <a:solidFill>
              <a:srgbClr val="000000">
                <a:alpha val="0"/>
              </a:srgbClr>
            </a:solidFill>
          </p:spPr>
        </p:sp>
        <p:sp>
          <p:nvSpPr>
            <p:cNvPr name="TextBox 4" id="4"/>
            <p:cNvSpPr txBox="true"/>
            <p:nvPr/>
          </p:nvSpPr>
          <p:spPr>
            <a:xfrm>
              <a:off x="0" y="-9525"/>
              <a:ext cx="18954212" cy="3041404"/>
            </a:xfrm>
            <a:prstGeom prst="rect">
              <a:avLst/>
            </a:prstGeom>
          </p:spPr>
          <p:txBody>
            <a:bodyPr anchor="t" rtlCol="false" tIns="0" lIns="0" bIns="0" rIns="0"/>
            <a:lstStyle/>
            <a:p>
              <a:pPr algn="ctr">
                <a:lnSpc>
                  <a:spcPts val="7903"/>
                </a:lnSpc>
              </a:pPr>
              <a:r>
                <a:rPr lang="en-US" sz="6586" b="true">
                  <a:solidFill>
                    <a:srgbClr val="FFBE40"/>
                  </a:solidFill>
                  <a:latin typeface="Roboto Bold"/>
                  <a:ea typeface="Roboto Bold"/>
                  <a:cs typeface="Roboto Bold"/>
                  <a:sym typeface="Roboto Bold"/>
                </a:rPr>
                <a:t>Staticstics</a:t>
              </a:r>
              <a:r>
                <a:rPr lang="en-US" sz="6586" b="true">
                  <a:solidFill>
                    <a:srgbClr val="FFFFFF"/>
                  </a:solidFill>
                  <a:latin typeface="Roboto Bold"/>
                  <a:ea typeface="Roboto Bold"/>
                  <a:cs typeface="Roboto Bold"/>
                  <a:sym typeface="Roboto Bold"/>
                </a:rPr>
                <a:t> related to Pre and Post Covid Era</a:t>
              </a:r>
            </a:p>
          </p:txBody>
        </p:sp>
      </p:grpSp>
      <p:sp>
        <p:nvSpPr>
          <p:cNvPr name="Freeform 5" id="5"/>
          <p:cNvSpPr/>
          <p:nvPr/>
        </p:nvSpPr>
        <p:spPr>
          <a:xfrm flipH="false" flipV="false" rot="0">
            <a:off x="1361226" y="2427267"/>
            <a:ext cx="3252558" cy="7099756"/>
          </a:xfrm>
          <a:custGeom>
            <a:avLst/>
            <a:gdLst/>
            <a:ahLst/>
            <a:cxnLst/>
            <a:rect r="r" b="b" t="t" l="l"/>
            <a:pathLst>
              <a:path h="7099756" w="3252558">
                <a:moveTo>
                  <a:pt x="0" y="0"/>
                </a:moveTo>
                <a:lnTo>
                  <a:pt x="3252558" y="0"/>
                </a:lnTo>
                <a:lnTo>
                  <a:pt x="3252558" y="7099756"/>
                </a:lnTo>
                <a:lnTo>
                  <a:pt x="0" y="7099756"/>
                </a:lnTo>
                <a:lnTo>
                  <a:pt x="0" y="0"/>
                </a:lnTo>
                <a:close/>
              </a:path>
            </a:pathLst>
          </a:custGeom>
          <a:blipFill>
            <a:blip r:embed="rId2"/>
            <a:stretch>
              <a:fillRect l="0" t="-44" r="0" b="-44"/>
            </a:stretch>
          </a:blipFill>
        </p:spPr>
      </p:sp>
      <p:sp>
        <p:nvSpPr>
          <p:cNvPr name="Freeform 6" id="6"/>
          <p:cNvSpPr/>
          <p:nvPr/>
        </p:nvSpPr>
        <p:spPr>
          <a:xfrm flipH="false" flipV="false" rot="0">
            <a:off x="5320744" y="2385719"/>
            <a:ext cx="3448428" cy="7099756"/>
          </a:xfrm>
          <a:custGeom>
            <a:avLst/>
            <a:gdLst/>
            <a:ahLst/>
            <a:cxnLst/>
            <a:rect r="r" b="b" t="t" l="l"/>
            <a:pathLst>
              <a:path h="7099756" w="3448428">
                <a:moveTo>
                  <a:pt x="0" y="0"/>
                </a:moveTo>
                <a:lnTo>
                  <a:pt x="3448428" y="0"/>
                </a:lnTo>
                <a:lnTo>
                  <a:pt x="3448428" y="7099756"/>
                </a:lnTo>
                <a:lnTo>
                  <a:pt x="0" y="7099756"/>
                </a:lnTo>
                <a:lnTo>
                  <a:pt x="0" y="0"/>
                </a:lnTo>
                <a:close/>
              </a:path>
            </a:pathLst>
          </a:custGeom>
          <a:blipFill>
            <a:blip r:embed="rId3"/>
            <a:stretch>
              <a:fillRect l="-20" t="0" r="-20" b="0"/>
            </a:stretch>
          </a:blipFill>
        </p:spPr>
      </p:sp>
      <p:sp>
        <p:nvSpPr>
          <p:cNvPr name="Freeform 7" id="7"/>
          <p:cNvSpPr/>
          <p:nvPr/>
        </p:nvSpPr>
        <p:spPr>
          <a:xfrm flipH="false" flipV="false" rot="0">
            <a:off x="13153886" y="2381564"/>
            <a:ext cx="3456737" cy="7149613"/>
          </a:xfrm>
          <a:custGeom>
            <a:avLst/>
            <a:gdLst/>
            <a:ahLst/>
            <a:cxnLst/>
            <a:rect r="r" b="b" t="t" l="l"/>
            <a:pathLst>
              <a:path h="7149613" w="3456737">
                <a:moveTo>
                  <a:pt x="0" y="0"/>
                </a:moveTo>
                <a:lnTo>
                  <a:pt x="3456737" y="0"/>
                </a:lnTo>
                <a:lnTo>
                  <a:pt x="3456737" y="7149613"/>
                </a:lnTo>
                <a:lnTo>
                  <a:pt x="0" y="7149613"/>
                </a:lnTo>
                <a:lnTo>
                  <a:pt x="0" y="0"/>
                </a:lnTo>
                <a:close/>
              </a:path>
            </a:pathLst>
          </a:custGeom>
          <a:blipFill>
            <a:blip r:embed="rId4"/>
            <a:stretch>
              <a:fillRect l="0" t="-13" r="0" b="-13"/>
            </a:stretch>
          </a:blipFill>
        </p:spPr>
      </p:sp>
      <p:sp>
        <p:nvSpPr>
          <p:cNvPr name="Freeform 8" id="8"/>
          <p:cNvSpPr/>
          <p:nvPr/>
        </p:nvSpPr>
        <p:spPr>
          <a:xfrm flipH="false" flipV="false" rot="0">
            <a:off x="9365818" y="2381564"/>
            <a:ext cx="3787028" cy="7149613"/>
          </a:xfrm>
          <a:custGeom>
            <a:avLst/>
            <a:gdLst/>
            <a:ahLst/>
            <a:cxnLst/>
            <a:rect r="r" b="b" t="t" l="l"/>
            <a:pathLst>
              <a:path h="7149613" w="3787028">
                <a:moveTo>
                  <a:pt x="0" y="0"/>
                </a:moveTo>
                <a:lnTo>
                  <a:pt x="3787028" y="0"/>
                </a:lnTo>
                <a:lnTo>
                  <a:pt x="3787028" y="7149613"/>
                </a:lnTo>
                <a:lnTo>
                  <a:pt x="0" y="7149613"/>
                </a:lnTo>
                <a:lnTo>
                  <a:pt x="0" y="0"/>
                </a:lnTo>
                <a:close/>
              </a:path>
            </a:pathLst>
          </a:custGeom>
          <a:blipFill>
            <a:blip r:embed="rId5"/>
            <a:stretch>
              <a:fillRect l="-26" t="0" r="-26" b="0"/>
            </a:stretch>
          </a:blipFill>
        </p:spPr>
      </p:sp>
      <p:grpSp>
        <p:nvGrpSpPr>
          <p:cNvPr name="Group 9" id="9"/>
          <p:cNvGrpSpPr/>
          <p:nvPr/>
        </p:nvGrpSpPr>
        <p:grpSpPr>
          <a:xfrm rot="0">
            <a:off x="16288873" y="9013299"/>
            <a:ext cx="1749206" cy="897339"/>
            <a:chOff x="0" y="0"/>
            <a:chExt cx="2332275" cy="1196452"/>
          </a:xfrm>
        </p:grpSpPr>
        <p:sp>
          <p:nvSpPr>
            <p:cNvPr name="Freeform 10" id="10"/>
            <p:cNvSpPr/>
            <p:nvPr/>
          </p:nvSpPr>
          <p:spPr>
            <a:xfrm flipH="false" flipV="false" rot="0">
              <a:off x="0" y="0"/>
              <a:ext cx="2332275" cy="1196452"/>
            </a:xfrm>
            <a:custGeom>
              <a:avLst/>
              <a:gdLst/>
              <a:ahLst/>
              <a:cxnLst/>
              <a:rect r="r" b="b" t="t" l="l"/>
              <a:pathLst>
                <a:path h="1196452" w="2332275">
                  <a:moveTo>
                    <a:pt x="0" y="0"/>
                  </a:moveTo>
                  <a:lnTo>
                    <a:pt x="2332275" y="0"/>
                  </a:lnTo>
                  <a:lnTo>
                    <a:pt x="2332275" y="1196452"/>
                  </a:lnTo>
                  <a:lnTo>
                    <a:pt x="0" y="1196452"/>
                  </a:lnTo>
                  <a:close/>
                </a:path>
              </a:pathLst>
            </a:custGeom>
            <a:solidFill>
              <a:srgbClr val="000000">
                <a:alpha val="0"/>
              </a:srgbClr>
            </a:solidFill>
          </p:spPr>
        </p:sp>
        <p:sp>
          <p:nvSpPr>
            <p:cNvPr name="TextBox 11" id="11"/>
            <p:cNvSpPr txBox="true"/>
            <p:nvPr/>
          </p:nvSpPr>
          <p:spPr>
            <a:xfrm>
              <a:off x="0" y="-9525"/>
              <a:ext cx="2332275" cy="1205977"/>
            </a:xfrm>
            <a:prstGeom prst="rect">
              <a:avLst/>
            </a:prstGeom>
          </p:spPr>
          <p:txBody>
            <a:bodyPr anchor="t" rtlCol="false" tIns="0" lIns="0" bIns="0" rIns="0"/>
            <a:lstStyle/>
            <a:p>
              <a:pPr algn="just">
                <a:lnSpc>
                  <a:spcPts val="463"/>
                </a:lnSpc>
              </a:pPr>
              <a:r>
                <a:rPr lang="en-US" sz="330">
                  <a:solidFill>
                    <a:srgbClr val="FFBE40"/>
                  </a:solidFill>
                  <a:latin typeface="Roboto"/>
                  <a:ea typeface="Roboto"/>
                  <a:cs typeface="Roboto"/>
                  <a:sym typeface="Roboto"/>
                </a:rPr>
                <a:t>SOURCES</a:t>
              </a:r>
            </a:p>
            <a:p>
              <a:pPr algn="just">
                <a:lnSpc>
                  <a:spcPts val="463"/>
                </a:lnSpc>
              </a:pPr>
              <a:r>
                <a:rPr lang="en-US" sz="330">
                  <a:solidFill>
                    <a:srgbClr val="F7F6F7"/>
                  </a:solidFill>
                  <a:latin typeface="Roboto"/>
                  <a:ea typeface="Roboto"/>
                  <a:cs typeface="Roboto"/>
                  <a:sym typeface="Roboto"/>
                </a:rPr>
                <a:t>Common Sense Media (2021):</a:t>
              </a:r>
            </a:p>
            <a:p>
              <a:pPr algn="just" marL="75522" indent="-25174" lvl="2">
                <a:lnSpc>
                  <a:spcPts val="463"/>
                </a:lnSpc>
                <a:buFont typeface="Arial"/>
                <a:buChar char="⚬"/>
              </a:pPr>
              <a:r>
                <a:rPr lang="en-US" sz="330">
                  <a:solidFill>
                    <a:srgbClr val="F7F6F7"/>
                  </a:solidFill>
                  <a:latin typeface="Roboto"/>
                  <a:ea typeface="Roboto"/>
                  <a:cs typeface="Roboto"/>
                  <a:sym typeface="Roboto"/>
                </a:rPr>
                <a:t>Report on Media Use by Tweens and Teens: This report highlighted the increase in screen time during the pandemic and noted a surge in academic-related phone use.</a:t>
              </a:r>
            </a:p>
            <a:p>
              <a:pPr algn="just" marL="75522" indent="-25174" lvl="2">
                <a:lnSpc>
                  <a:spcPts val="463"/>
                </a:lnSpc>
              </a:pPr>
            </a:p>
            <a:p>
              <a:pPr algn="just" marL="75522" indent="-25174" lvl="2">
                <a:lnSpc>
                  <a:spcPts val="463"/>
                </a:lnSpc>
              </a:pPr>
              <a:r>
                <a:rPr lang="en-US" sz="330">
                  <a:solidFill>
                    <a:srgbClr val="F7F6F7"/>
                  </a:solidFill>
                  <a:latin typeface="Roboto"/>
                  <a:ea typeface="Roboto"/>
                  <a:cs typeface="Roboto"/>
                  <a:sym typeface="Roboto"/>
                </a:rPr>
                <a:t>Pearson's Global Learner Survey (2020):</a:t>
              </a:r>
            </a:p>
            <a:p>
              <a:pPr algn="just" marL="75522" indent="-25174" lvl="2">
                <a:lnSpc>
                  <a:spcPts val="463"/>
                </a:lnSpc>
                <a:buFont typeface="Arial"/>
                <a:buChar char="⚬"/>
              </a:pPr>
              <a:r>
                <a:rPr lang="en-US" sz="330">
                  <a:solidFill>
                    <a:srgbClr val="F7F6F7"/>
                  </a:solidFill>
                  <a:latin typeface="Roboto"/>
                  <a:ea typeface="Roboto"/>
                  <a:cs typeface="Roboto"/>
                  <a:sym typeface="Roboto"/>
                </a:rPr>
                <a:t>This survey found that a large percentage of students shifted to online tools and mobile devices for academic support during COVID-19.</a:t>
              </a:r>
            </a:p>
            <a:p>
              <a:pPr algn="just" marL="75522" indent="-25174" lvl="2">
                <a:lnSpc>
                  <a:spcPts val="463"/>
                </a:lnSpc>
              </a:pPr>
            </a:p>
            <a:p>
              <a:pPr algn="just" marL="75522" indent="-25174" lvl="2">
                <a:lnSpc>
                  <a:spcPts val="463"/>
                </a:lnSpc>
              </a:pPr>
              <a:r>
                <a:rPr lang="en-US" sz="330">
                  <a:solidFill>
                    <a:srgbClr val="F7F6F7"/>
                  </a:solidFill>
                  <a:latin typeface="Roboto"/>
                  <a:ea typeface="Roboto"/>
                  <a:cs typeface="Roboto"/>
                  <a:sym typeface="Roboto"/>
                </a:rPr>
                <a:t>Stanford University's Study on Attention and Remote Learning (2020):</a:t>
              </a:r>
            </a:p>
            <a:p>
              <a:pPr algn="just" marL="75522" indent="-25174" lvl="2">
                <a:lnSpc>
                  <a:spcPts val="463"/>
                </a:lnSpc>
                <a:buFont typeface="Arial"/>
                <a:buChar char="⚬"/>
              </a:pPr>
              <a:r>
                <a:rPr lang="en-US" sz="330">
                  <a:solidFill>
                    <a:srgbClr val="F7F6F7"/>
                  </a:solidFill>
                  <a:latin typeface="Roboto"/>
                  <a:ea typeface="Roboto"/>
                  <a:cs typeface="Roboto"/>
                  <a:sym typeface="Roboto"/>
                </a:rPr>
                <a:t>The study discussed how students were more distracted during online learning and spent more time on digital devices, including phones, for learning and solving doubts.</a:t>
              </a:r>
            </a:p>
            <a:p>
              <a:pPr algn="just" marL="75522" indent="-25174" lvl="2">
                <a:lnSpc>
                  <a:spcPts val="463"/>
                </a:lnSpc>
              </a:pPr>
            </a:p>
            <a:p>
              <a:pPr algn="just" marL="75522" indent="-25174" lvl="2">
                <a:lnSpc>
                  <a:spcPts val="463"/>
                </a:lnSpc>
              </a:pPr>
              <a:r>
                <a:rPr lang="en-US" sz="330">
                  <a:solidFill>
                    <a:srgbClr val="F7F6F7"/>
                  </a:solidFill>
                  <a:latin typeface="Roboto"/>
                  <a:ea typeface="Roboto"/>
                  <a:cs typeface="Roboto"/>
                  <a:sym typeface="Roboto"/>
                </a:rPr>
                <a:t>Global Web Index (2021):</a:t>
              </a:r>
            </a:p>
            <a:p>
              <a:pPr algn="just" marL="75522" indent="-25174" lvl="2">
                <a:lnSpc>
                  <a:spcPts val="463"/>
                </a:lnSpc>
                <a:buFont typeface="Arial"/>
                <a:buChar char="⚬"/>
              </a:pPr>
              <a:r>
                <a:rPr lang="en-US" sz="330">
                  <a:solidFill>
                    <a:srgbClr val="F7F6F7"/>
                  </a:solidFill>
                  <a:latin typeface="Roboto"/>
                  <a:ea typeface="Roboto"/>
                  <a:cs typeface="Roboto"/>
                  <a:sym typeface="Roboto"/>
                </a:rPr>
                <a:t>This report covered global trends in increased screen time and the reliance on mobile phones for education during the pandemic.</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10000"/>
        </a:solidFill>
      </p:bgPr>
    </p:bg>
    <p:spTree>
      <p:nvGrpSpPr>
        <p:cNvPr id="1" name=""/>
        <p:cNvGrpSpPr/>
        <p:nvPr/>
      </p:nvGrpSpPr>
      <p:grpSpPr>
        <a:xfrm>
          <a:off x="0" y="0"/>
          <a:ext cx="0" cy="0"/>
          <a:chOff x="0" y="0"/>
          <a:chExt cx="0" cy="0"/>
        </a:xfrm>
      </p:grpSpPr>
      <p:grpSp>
        <p:nvGrpSpPr>
          <p:cNvPr name="Group 2" id="2"/>
          <p:cNvGrpSpPr/>
          <p:nvPr/>
        </p:nvGrpSpPr>
        <p:grpSpPr>
          <a:xfrm rot="0">
            <a:off x="7203518" y="552450"/>
            <a:ext cx="3880964" cy="933450"/>
            <a:chOff x="0" y="0"/>
            <a:chExt cx="5174619" cy="1244600"/>
          </a:xfrm>
        </p:grpSpPr>
        <p:sp>
          <p:nvSpPr>
            <p:cNvPr name="Freeform 3" id="3"/>
            <p:cNvSpPr/>
            <p:nvPr/>
          </p:nvSpPr>
          <p:spPr>
            <a:xfrm flipH="false" flipV="false" rot="0">
              <a:off x="0" y="0"/>
              <a:ext cx="5174619" cy="1244600"/>
            </a:xfrm>
            <a:custGeom>
              <a:avLst/>
              <a:gdLst/>
              <a:ahLst/>
              <a:cxnLst/>
              <a:rect r="r" b="b" t="t" l="l"/>
              <a:pathLst>
                <a:path h="1244600" w="5174619">
                  <a:moveTo>
                    <a:pt x="0" y="0"/>
                  </a:moveTo>
                  <a:lnTo>
                    <a:pt x="5174619" y="0"/>
                  </a:lnTo>
                  <a:lnTo>
                    <a:pt x="5174619" y="1244600"/>
                  </a:lnTo>
                  <a:lnTo>
                    <a:pt x="0" y="1244600"/>
                  </a:lnTo>
                  <a:close/>
                </a:path>
              </a:pathLst>
            </a:custGeom>
            <a:solidFill>
              <a:srgbClr val="000000">
                <a:alpha val="0"/>
              </a:srgbClr>
            </a:solidFill>
          </p:spPr>
        </p:sp>
        <p:sp>
          <p:nvSpPr>
            <p:cNvPr name="TextBox 4" id="4"/>
            <p:cNvSpPr txBox="true"/>
            <p:nvPr/>
          </p:nvSpPr>
          <p:spPr>
            <a:xfrm>
              <a:off x="0" y="-19050"/>
              <a:ext cx="5174619" cy="1263650"/>
            </a:xfrm>
            <a:prstGeom prst="rect">
              <a:avLst/>
            </a:prstGeom>
          </p:spPr>
          <p:txBody>
            <a:bodyPr anchor="t" rtlCol="false" tIns="0" lIns="0" bIns="0" rIns="0"/>
            <a:lstStyle/>
            <a:p>
              <a:pPr algn="l">
                <a:lnSpc>
                  <a:spcPts val="7200"/>
                </a:lnSpc>
              </a:pPr>
              <a:r>
                <a:rPr lang="en-US" sz="6000" b="true">
                  <a:solidFill>
                    <a:srgbClr val="FFBE40"/>
                  </a:solidFill>
                  <a:latin typeface="Roboto Bold"/>
                  <a:ea typeface="Roboto Bold"/>
                  <a:cs typeface="Roboto Bold"/>
                  <a:sym typeface="Roboto Bold"/>
                </a:rPr>
                <a:t>SOLUTION</a:t>
              </a:r>
            </a:p>
          </p:txBody>
        </p:sp>
      </p:grpSp>
      <p:grpSp>
        <p:nvGrpSpPr>
          <p:cNvPr name="Group 5" id="5"/>
          <p:cNvGrpSpPr/>
          <p:nvPr/>
        </p:nvGrpSpPr>
        <p:grpSpPr>
          <a:xfrm rot="0">
            <a:off x="4515581" y="3461901"/>
            <a:ext cx="9256839" cy="4239194"/>
            <a:chOff x="0" y="0"/>
            <a:chExt cx="12342452" cy="5652259"/>
          </a:xfrm>
        </p:grpSpPr>
        <p:sp>
          <p:nvSpPr>
            <p:cNvPr name="Freeform 6" id="6"/>
            <p:cNvSpPr/>
            <p:nvPr/>
          </p:nvSpPr>
          <p:spPr>
            <a:xfrm flipH="false" flipV="false" rot="0">
              <a:off x="0" y="0"/>
              <a:ext cx="12342452" cy="5652259"/>
            </a:xfrm>
            <a:custGeom>
              <a:avLst/>
              <a:gdLst/>
              <a:ahLst/>
              <a:cxnLst/>
              <a:rect r="r" b="b" t="t" l="l"/>
              <a:pathLst>
                <a:path h="5652259" w="12342452">
                  <a:moveTo>
                    <a:pt x="0" y="0"/>
                  </a:moveTo>
                  <a:lnTo>
                    <a:pt x="12342452" y="0"/>
                  </a:lnTo>
                  <a:lnTo>
                    <a:pt x="12342452" y="5652259"/>
                  </a:lnTo>
                  <a:lnTo>
                    <a:pt x="0" y="5652259"/>
                  </a:lnTo>
                  <a:close/>
                </a:path>
              </a:pathLst>
            </a:custGeom>
            <a:solidFill>
              <a:srgbClr val="000000">
                <a:alpha val="0"/>
              </a:srgbClr>
            </a:solidFill>
          </p:spPr>
        </p:sp>
        <p:sp>
          <p:nvSpPr>
            <p:cNvPr name="TextBox 7" id="7"/>
            <p:cNvSpPr txBox="true"/>
            <p:nvPr/>
          </p:nvSpPr>
          <p:spPr>
            <a:xfrm>
              <a:off x="0" y="-66675"/>
              <a:ext cx="12342452" cy="5718934"/>
            </a:xfrm>
            <a:prstGeom prst="rect">
              <a:avLst/>
            </a:prstGeom>
          </p:spPr>
          <p:txBody>
            <a:bodyPr anchor="t" rtlCol="false" tIns="0" lIns="0" bIns="0" rIns="0"/>
            <a:lstStyle/>
            <a:p>
              <a:pPr algn="ctr">
                <a:lnSpc>
                  <a:spcPts val="4176"/>
                </a:lnSpc>
              </a:pPr>
              <a:r>
                <a:rPr lang="en-US" sz="2983">
                  <a:solidFill>
                    <a:srgbClr val="FFFFFF"/>
                  </a:solidFill>
                  <a:latin typeface="Roboto"/>
                  <a:ea typeface="Roboto"/>
                  <a:cs typeface="Roboto"/>
                  <a:sym typeface="Roboto"/>
                </a:rPr>
                <a:t>We propose an </a:t>
              </a:r>
              <a:r>
                <a:rPr lang="en-US" sz="2983">
                  <a:solidFill>
                    <a:srgbClr val="FFBE40"/>
                  </a:solidFill>
                  <a:latin typeface="Roboto"/>
                  <a:ea typeface="Roboto"/>
                  <a:cs typeface="Roboto"/>
                  <a:sym typeface="Roboto"/>
                </a:rPr>
                <a:t>AI-powered solution</a:t>
              </a:r>
              <a:r>
                <a:rPr lang="en-US" sz="2983">
                  <a:solidFill>
                    <a:srgbClr val="FFFFFF"/>
                  </a:solidFill>
                  <a:latin typeface="Roboto"/>
                  <a:ea typeface="Roboto"/>
                  <a:cs typeface="Roboto"/>
                  <a:sym typeface="Roboto"/>
                </a:rPr>
                <a:t> that allows students to solve doubts in real-time </a:t>
              </a:r>
              <a:r>
                <a:rPr lang="en-US" sz="2983">
                  <a:solidFill>
                    <a:srgbClr val="FFBE40"/>
                  </a:solidFill>
                  <a:latin typeface="Roboto"/>
                  <a:ea typeface="Roboto"/>
                  <a:cs typeface="Roboto"/>
                  <a:sym typeface="Roboto"/>
                </a:rPr>
                <a:t>without needing a phone or screen.</a:t>
              </a:r>
              <a:r>
                <a:rPr lang="en-US" sz="2983">
                  <a:solidFill>
                    <a:srgbClr val="FFFFFF"/>
                  </a:solidFill>
                  <a:latin typeface="Roboto"/>
                  <a:ea typeface="Roboto"/>
                  <a:cs typeface="Roboto"/>
                  <a:sym typeface="Roboto"/>
                </a:rPr>
                <a:t> By integrating </a:t>
              </a:r>
              <a:r>
                <a:rPr lang="en-US" sz="2983">
                  <a:solidFill>
                    <a:srgbClr val="FFBE40"/>
                  </a:solidFill>
                  <a:latin typeface="Roboto"/>
                  <a:ea typeface="Roboto"/>
                  <a:cs typeface="Roboto"/>
                  <a:sym typeface="Roboto"/>
                </a:rPr>
                <a:t>speech-to-text and natural language processing (NLP)</a:t>
              </a:r>
              <a:r>
                <a:rPr lang="en-US" sz="2983">
                  <a:solidFill>
                    <a:srgbClr val="FFFFFF"/>
                  </a:solidFill>
                  <a:latin typeface="Roboto"/>
                  <a:ea typeface="Roboto"/>
                  <a:cs typeface="Roboto"/>
                  <a:sym typeface="Roboto"/>
                </a:rPr>
                <a:t> technologies, students can ask questions verbally, and the AI will respond with answers. This reduces distractions and promotes healthier study habits by minimizing screen time.</a:t>
              </a:r>
            </a:p>
          </p:txBody>
        </p:sp>
      </p:grpSp>
      <p:sp>
        <p:nvSpPr>
          <p:cNvPr name="Freeform 8" id="8"/>
          <p:cNvSpPr/>
          <p:nvPr/>
        </p:nvSpPr>
        <p:spPr>
          <a:xfrm flipH="false" flipV="false" rot="-10800000">
            <a:off x="8774674" y="8472620"/>
            <a:ext cx="738653" cy="561376"/>
          </a:xfrm>
          <a:custGeom>
            <a:avLst/>
            <a:gdLst/>
            <a:ahLst/>
            <a:cxnLst/>
            <a:rect r="r" b="b" t="t" l="l"/>
            <a:pathLst>
              <a:path h="561376" w="738653">
                <a:moveTo>
                  <a:pt x="0" y="0"/>
                </a:moveTo>
                <a:lnTo>
                  <a:pt x="738653" y="0"/>
                </a:lnTo>
                <a:lnTo>
                  <a:pt x="738653" y="561376"/>
                </a:lnTo>
                <a:lnTo>
                  <a:pt x="0" y="561376"/>
                </a:lnTo>
                <a:lnTo>
                  <a:pt x="0" y="0"/>
                </a:lnTo>
                <a:close/>
              </a:path>
            </a:pathLst>
          </a:custGeom>
          <a:blipFill>
            <a:blip r:embed="rId2">
              <a:extLst>
                <a:ext uri="{96DAC541-7B7A-43D3-8B79-37D633B846F1}">
                  <asvg:svgBlip xmlns:asvg="http://schemas.microsoft.com/office/drawing/2016/SVG/main" r:embed="rId3"/>
                </a:ext>
              </a:extLst>
            </a:blip>
            <a:stretch>
              <a:fillRect l="-237" t="0" r="-237" b="0"/>
            </a:stretch>
          </a:blipFill>
        </p:spPr>
      </p:sp>
      <p:sp>
        <p:nvSpPr>
          <p:cNvPr name="Freeform 9" id="9"/>
          <p:cNvSpPr/>
          <p:nvPr/>
        </p:nvSpPr>
        <p:spPr>
          <a:xfrm flipH="false" flipV="false" rot="0">
            <a:off x="8774674" y="2255193"/>
            <a:ext cx="738653" cy="561376"/>
          </a:xfrm>
          <a:custGeom>
            <a:avLst/>
            <a:gdLst/>
            <a:ahLst/>
            <a:cxnLst/>
            <a:rect r="r" b="b" t="t" l="l"/>
            <a:pathLst>
              <a:path h="561376" w="738653">
                <a:moveTo>
                  <a:pt x="0" y="0"/>
                </a:moveTo>
                <a:lnTo>
                  <a:pt x="738653" y="0"/>
                </a:lnTo>
                <a:lnTo>
                  <a:pt x="738653" y="561376"/>
                </a:lnTo>
                <a:lnTo>
                  <a:pt x="0" y="561376"/>
                </a:lnTo>
                <a:lnTo>
                  <a:pt x="0" y="0"/>
                </a:lnTo>
                <a:close/>
              </a:path>
            </a:pathLst>
          </a:custGeom>
          <a:blipFill>
            <a:blip r:embed="rId2">
              <a:extLst>
                <a:ext uri="{96DAC541-7B7A-43D3-8B79-37D633B846F1}">
                  <asvg:svgBlip xmlns:asvg="http://schemas.microsoft.com/office/drawing/2016/SVG/main" r:embed="rId3"/>
                </a:ext>
              </a:extLst>
            </a:blip>
            <a:stretch>
              <a:fillRect l="-237" t="0" r="-237" b="0"/>
            </a:stretch>
          </a:blipFill>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090909"/>
        </a:solidFill>
      </p:bgPr>
    </p:bg>
    <p:spTree>
      <p:nvGrpSpPr>
        <p:cNvPr id="1" name=""/>
        <p:cNvGrpSpPr/>
        <p:nvPr/>
      </p:nvGrpSpPr>
      <p:grpSpPr>
        <a:xfrm>
          <a:off x="0" y="0"/>
          <a:ext cx="0" cy="0"/>
          <a:chOff x="0" y="0"/>
          <a:chExt cx="0" cy="0"/>
        </a:xfrm>
      </p:grpSpPr>
      <p:grpSp>
        <p:nvGrpSpPr>
          <p:cNvPr name="Group 2" id="2"/>
          <p:cNvGrpSpPr/>
          <p:nvPr/>
        </p:nvGrpSpPr>
        <p:grpSpPr>
          <a:xfrm rot="0">
            <a:off x="2036170" y="519113"/>
            <a:ext cx="14215659" cy="1273785"/>
            <a:chOff x="0" y="0"/>
            <a:chExt cx="18954212" cy="1698379"/>
          </a:xfrm>
        </p:grpSpPr>
        <p:sp>
          <p:nvSpPr>
            <p:cNvPr name="Freeform 3" id="3"/>
            <p:cNvSpPr/>
            <p:nvPr/>
          </p:nvSpPr>
          <p:spPr>
            <a:xfrm flipH="false" flipV="false" rot="0">
              <a:off x="0" y="0"/>
              <a:ext cx="18954212" cy="1698379"/>
            </a:xfrm>
            <a:custGeom>
              <a:avLst/>
              <a:gdLst/>
              <a:ahLst/>
              <a:cxnLst/>
              <a:rect r="r" b="b" t="t" l="l"/>
              <a:pathLst>
                <a:path h="1698379" w="18954212">
                  <a:moveTo>
                    <a:pt x="0" y="0"/>
                  </a:moveTo>
                  <a:lnTo>
                    <a:pt x="18954212" y="0"/>
                  </a:lnTo>
                  <a:lnTo>
                    <a:pt x="18954212" y="1698379"/>
                  </a:lnTo>
                  <a:lnTo>
                    <a:pt x="0" y="1698379"/>
                  </a:lnTo>
                  <a:close/>
                </a:path>
              </a:pathLst>
            </a:custGeom>
            <a:solidFill>
              <a:srgbClr val="000000">
                <a:alpha val="0"/>
              </a:srgbClr>
            </a:solidFill>
          </p:spPr>
        </p:sp>
        <p:sp>
          <p:nvSpPr>
            <p:cNvPr name="TextBox 4" id="4"/>
            <p:cNvSpPr txBox="true"/>
            <p:nvPr/>
          </p:nvSpPr>
          <p:spPr>
            <a:xfrm>
              <a:off x="0" y="-9525"/>
              <a:ext cx="18954212" cy="1707904"/>
            </a:xfrm>
            <a:prstGeom prst="rect">
              <a:avLst/>
            </a:prstGeom>
          </p:spPr>
          <p:txBody>
            <a:bodyPr anchor="t" rtlCol="false" tIns="0" lIns="0" bIns="0" rIns="0"/>
            <a:lstStyle/>
            <a:p>
              <a:pPr algn="ctr">
                <a:lnSpc>
                  <a:spcPts val="7903"/>
                </a:lnSpc>
              </a:pPr>
              <a:r>
                <a:rPr lang="en-US" sz="6586" b="true">
                  <a:solidFill>
                    <a:srgbClr val="FFBE40"/>
                  </a:solidFill>
                  <a:latin typeface="Roboto Bold"/>
                  <a:ea typeface="Roboto Bold"/>
                  <a:cs typeface="Roboto Bold"/>
                  <a:sym typeface="Roboto Bold"/>
                </a:rPr>
                <a:t>Proposed </a:t>
              </a:r>
              <a:r>
                <a:rPr lang="en-US" sz="6586" b="true">
                  <a:solidFill>
                    <a:srgbClr val="FFFFFF"/>
                  </a:solidFill>
                  <a:latin typeface="Roboto Bold"/>
                  <a:ea typeface="Roboto Bold"/>
                  <a:cs typeface="Roboto Bold"/>
                  <a:sym typeface="Roboto Bold"/>
                </a:rPr>
                <a:t>Solution</a:t>
              </a:r>
            </a:p>
          </p:txBody>
        </p:sp>
      </p:grpSp>
      <p:grpSp>
        <p:nvGrpSpPr>
          <p:cNvPr name="Group 5" id="5"/>
          <p:cNvGrpSpPr/>
          <p:nvPr/>
        </p:nvGrpSpPr>
        <p:grpSpPr>
          <a:xfrm rot="0">
            <a:off x="574656" y="1780309"/>
            <a:ext cx="16197155" cy="2716110"/>
            <a:chOff x="0" y="0"/>
            <a:chExt cx="21596207" cy="3621480"/>
          </a:xfrm>
        </p:grpSpPr>
        <p:sp>
          <p:nvSpPr>
            <p:cNvPr name="Freeform 6" id="6"/>
            <p:cNvSpPr/>
            <p:nvPr/>
          </p:nvSpPr>
          <p:spPr>
            <a:xfrm flipH="false" flipV="false" rot="0">
              <a:off x="0" y="0"/>
              <a:ext cx="21596207" cy="3621480"/>
            </a:xfrm>
            <a:custGeom>
              <a:avLst/>
              <a:gdLst/>
              <a:ahLst/>
              <a:cxnLst/>
              <a:rect r="r" b="b" t="t" l="l"/>
              <a:pathLst>
                <a:path h="3621480" w="21596207">
                  <a:moveTo>
                    <a:pt x="0" y="0"/>
                  </a:moveTo>
                  <a:lnTo>
                    <a:pt x="21596207" y="0"/>
                  </a:lnTo>
                  <a:lnTo>
                    <a:pt x="21596207" y="3621480"/>
                  </a:lnTo>
                  <a:lnTo>
                    <a:pt x="0" y="3621480"/>
                  </a:lnTo>
                  <a:close/>
                </a:path>
              </a:pathLst>
            </a:custGeom>
            <a:solidFill>
              <a:srgbClr val="000000">
                <a:alpha val="0"/>
              </a:srgbClr>
            </a:solidFill>
          </p:spPr>
        </p:sp>
        <p:sp>
          <p:nvSpPr>
            <p:cNvPr name="TextBox 7" id="7"/>
            <p:cNvSpPr txBox="true"/>
            <p:nvPr/>
          </p:nvSpPr>
          <p:spPr>
            <a:xfrm>
              <a:off x="0" y="-66675"/>
              <a:ext cx="21596207" cy="3688155"/>
            </a:xfrm>
            <a:prstGeom prst="rect">
              <a:avLst/>
            </a:prstGeom>
          </p:spPr>
          <p:txBody>
            <a:bodyPr anchor="t" rtlCol="false" tIns="0" lIns="0" bIns="0" rIns="0"/>
            <a:lstStyle/>
            <a:p>
              <a:pPr algn="just">
                <a:lnSpc>
                  <a:spcPts val="4264"/>
                </a:lnSpc>
              </a:pPr>
              <a:r>
                <a:rPr lang="en-US" sz="3045" b="true">
                  <a:solidFill>
                    <a:srgbClr val="FFBE40"/>
                  </a:solidFill>
                  <a:latin typeface="Roboto Bold"/>
                  <a:ea typeface="Roboto Bold"/>
                  <a:cs typeface="Roboto Bold"/>
                  <a:sym typeface="Roboto Bold"/>
                </a:rPr>
                <a:t>Overview </a:t>
              </a:r>
            </a:p>
            <a:p>
              <a:pPr algn="just">
                <a:lnSpc>
                  <a:spcPts val="4264"/>
                </a:lnSpc>
              </a:pPr>
              <a:r>
                <a:rPr lang="en-US" sz="3045">
                  <a:solidFill>
                    <a:srgbClr val="FFFFFF"/>
                  </a:solidFill>
                  <a:latin typeface="Roboto"/>
                  <a:ea typeface="Roboto"/>
                  <a:cs typeface="Roboto"/>
                  <a:sym typeface="Roboto"/>
                </a:rPr>
                <a:t>Our solution is an AI-powered assistant designed to help students resolve doubts during study sessions, eliminating the need for phones and screens. By leveraging voice input/output, it ensures students remain focused on their studies, reducing distractions and decreasing overall screen time, which is essential for both mental focus and physical well-being.</a:t>
              </a:r>
            </a:p>
          </p:txBody>
        </p:sp>
      </p:grpSp>
      <p:grpSp>
        <p:nvGrpSpPr>
          <p:cNvPr name="Group 8" id="8"/>
          <p:cNvGrpSpPr/>
          <p:nvPr/>
        </p:nvGrpSpPr>
        <p:grpSpPr>
          <a:xfrm rot="0">
            <a:off x="574656" y="4843614"/>
            <a:ext cx="15677174" cy="4849851"/>
            <a:chOff x="0" y="0"/>
            <a:chExt cx="20902899" cy="6466468"/>
          </a:xfrm>
        </p:grpSpPr>
        <p:sp>
          <p:nvSpPr>
            <p:cNvPr name="Freeform 9" id="9"/>
            <p:cNvSpPr/>
            <p:nvPr/>
          </p:nvSpPr>
          <p:spPr>
            <a:xfrm flipH="false" flipV="false" rot="0">
              <a:off x="0" y="0"/>
              <a:ext cx="20902899" cy="6466468"/>
            </a:xfrm>
            <a:custGeom>
              <a:avLst/>
              <a:gdLst/>
              <a:ahLst/>
              <a:cxnLst/>
              <a:rect r="r" b="b" t="t" l="l"/>
              <a:pathLst>
                <a:path h="6466468" w="20902899">
                  <a:moveTo>
                    <a:pt x="0" y="0"/>
                  </a:moveTo>
                  <a:lnTo>
                    <a:pt x="20902899" y="0"/>
                  </a:lnTo>
                  <a:lnTo>
                    <a:pt x="20902899" y="6466468"/>
                  </a:lnTo>
                  <a:lnTo>
                    <a:pt x="0" y="6466468"/>
                  </a:lnTo>
                  <a:close/>
                </a:path>
              </a:pathLst>
            </a:custGeom>
            <a:solidFill>
              <a:srgbClr val="000000">
                <a:alpha val="0"/>
              </a:srgbClr>
            </a:solidFill>
          </p:spPr>
        </p:sp>
        <p:sp>
          <p:nvSpPr>
            <p:cNvPr name="TextBox 10" id="10"/>
            <p:cNvSpPr txBox="true"/>
            <p:nvPr/>
          </p:nvSpPr>
          <p:spPr>
            <a:xfrm>
              <a:off x="0" y="-66675"/>
              <a:ext cx="20902899" cy="6533143"/>
            </a:xfrm>
            <a:prstGeom prst="rect">
              <a:avLst/>
            </a:prstGeom>
          </p:spPr>
          <p:txBody>
            <a:bodyPr anchor="t" rtlCol="false" tIns="0" lIns="0" bIns="0" rIns="0"/>
            <a:lstStyle/>
            <a:p>
              <a:pPr algn="just">
                <a:lnSpc>
                  <a:spcPts val="4270"/>
                </a:lnSpc>
              </a:pPr>
              <a:r>
                <a:rPr lang="en-US" sz="3050" b="true">
                  <a:solidFill>
                    <a:srgbClr val="FFBE40"/>
                  </a:solidFill>
                  <a:latin typeface="Roboto Bold"/>
                  <a:ea typeface="Roboto Bold"/>
                  <a:cs typeface="Roboto Bold"/>
                  <a:sym typeface="Roboto Bold"/>
                </a:rPr>
                <a:t>Key Features</a:t>
              </a:r>
            </a:p>
            <a:p>
              <a:pPr algn="just" marL="697230" indent="-232410" lvl="2">
                <a:lnSpc>
                  <a:spcPts val="4270"/>
                </a:lnSpc>
                <a:buFont typeface="Arial"/>
                <a:buChar char="⚬"/>
              </a:pPr>
              <a:r>
                <a:rPr lang="en-US" b="true" sz="3050" i="true">
                  <a:solidFill>
                    <a:srgbClr val="FFBE40"/>
                  </a:solidFill>
                  <a:latin typeface="Roboto Bold Italics"/>
                  <a:ea typeface="Roboto Bold Italics"/>
                  <a:cs typeface="Roboto Bold Italics"/>
                  <a:sym typeface="Roboto Bold Italics"/>
                </a:rPr>
                <a:t>Hands-free, distraction-free environment:</a:t>
              </a:r>
              <a:r>
                <a:rPr lang="en-US" sz="3050">
                  <a:solidFill>
                    <a:srgbClr val="FFFFFF"/>
                  </a:solidFill>
                  <a:latin typeface="Roboto"/>
                  <a:ea typeface="Roboto"/>
                  <a:cs typeface="Roboto"/>
                  <a:sym typeface="Roboto"/>
                </a:rPr>
                <a:t> The AI assistant allows students to stay focused without needing to look at a phone or computer screen.</a:t>
              </a:r>
            </a:p>
            <a:p>
              <a:pPr algn="just" marL="697230" indent="-232410" lvl="2">
                <a:lnSpc>
                  <a:spcPts val="4270"/>
                </a:lnSpc>
                <a:buFont typeface="Arial"/>
                <a:buChar char="⚬"/>
              </a:pPr>
              <a:r>
                <a:rPr lang="en-US" b="true" sz="3050" i="true">
                  <a:solidFill>
                    <a:srgbClr val="FFBE40"/>
                  </a:solidFill>
                  <a:latin typeface="Roboto Bold Italics"/>
                  <a:ea typeface="Roboto Bold Italics"/>
                  <a:cs typeface="Roboto Bold Italics"/>
                  <a:sym typeface="Roboto Bold Italics"/>
                </a:rPr>
                <a:t>Health-conscious</a:t>
              </a:r>
              <a:r>
                <a:rPr lang="en-US" sz="3050">
                  <a:solidFill>
                    <a:srgbClr val="FFFFFF"/>
                  </a:solidFill>
                  <a:latin typeface="Roboto"/>
                  <a:ea typeface="Roboto"/>
                  <a:cs typeface="Roboto"/>
                  <a:sym typeface="Roboto"/>
                </a:rPr>
                <a:t>: Reduces screen time, which can positively impact students’ eye health and overall well-being.</a:t>
              </a:r>
            </a:p>
            <a:p>
              <a:pPr algn="just" marL="697230" indent="-232410" lvl="2">
                <a:lnSpc>
                  <a:spcPts val="4270"/>
                </a:lnSpc>
                <a:buFont typeface="Arial"/>
                <a:buChar char="⚬"/>
              </a:pPr>
              <a:r>
                <a:rPr lang="en-US" b="true" sz="3050">
                  <a:solidFill>
                    <a:srgbClr val="FFBE40"/>
                  </a:solidFill>
                  <a:latin typeface="Roboto Bold"/>
                  <a:ea typeface="Roboto Bold"/>
                  <a:cs typeface="Roboto Bold"/>
                  <a:sym typeface="Roboto Bold"/>
                </a:rPr>
                <a:t>Real-time assistance</a:t>
              </a:r>
              <a:r>
                <a:rPr lang="en-US" sz="3050">
                  <a:solidFill>
                    <a:srgbClr val="FFFFFF"/>
                  </a:solidFill>
                  <a:latin typeface="Roboto"/>
                  <a:ea typeface="Roboto"/>
                  <a:cs typeface="Roboto"/>
                  <a:sym typeface="Roboto"/>
                </a:rPr>
                <a:t>: The AI can respond to queries immediately, providing efficient support during study sessions.</a:t>
              </a:r>
            </a:p>
            <a:p>
              <a:pPr algn="just" marL="697230" indent="-232410" lvl="2">
                <a:lnSpc>
                  <a:spcPts val="4270"/>
                </a:lnSpc>
                <a:buFont typeface="Arial"/>
                <a:buChar char="⚬"/>
              </a:pPr>
              <a:r>
                <a:rPr lang="en-US" b="true" sz="3050" i="true">
                  <a:solidFill>
                    <a:srgbClr val="FFBE40"/>
                  </a:solidFill>
                  <a:latin typeface="Roboto Bold Italics"/>
                  <a:ea typeface="Roboto Bold Italics"/>
                  <a:cs typeface="Roboto Bold Italics"/>
                  <a:sym typeface="Roboto Bold Italics"/>
                </a:rPr>
                <a:t>Customizable Knowledge Base</a:t>
              </a:r>
              <a:r>
                <a:rPr lang="en-US" sz="3050">
                  <a:solidFill>
                    <a:srgbClr val="FFFFFF"/>
                  </a:solidFill>
                  <a:latin typeface="Roboto"/>
                  <a:ea typeface="Roboto"/>
                  <a:cs typeface="Roboto"/>
                  <a:sym typeface="Roboto"/>
                </a:rPr>
                <a:t>: The AI can be trained with subject-specific knowledge, catering to different academic levels.</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90909"/>
        </a:solidFill>
      </p:bgPr>
    </p:bg>
    <p:spTree>
      <p:nvGrpSpPr>
        <p:cNvPr id="1" name=""/>
        <p:cNvGrpSpPr/>
        <p:nvPr/>
      </p:nvGrpSpPr>
      <p:grpSpPr>
        <a:xfrm>
          <a:off x="0" y="0"/>
          <a:ext cx="0" cy="0"/>
          <a:chOff x="0" y="0"/>
          <a:chExt cx="0" cy="0"/>
        </a:xfrm>
      </p:grpSpPr>
      <p:grpSp>
        <p:nvGrpSpPr>
          <p:cNvPr name="Group 2" id="2"/>
          <p:cNvGrpSpPr/>
          <p:nvPr/>
        </p:nvGrpSpPr>
        <p:grpSpPr>
          <a:xfrm rot="0">
            <a:off x="1594990" y="5944040"/>
            <a:ext cx="2160214" cy="1653014"/>
            <a:chOff x="0" y="0"/>
            <a:chExt cx="2880285" cy="2204019"/>
          </a:xfrm>
        </p:grpSpPr>
        <p:sp>
          <p:nvSpPr>
            <p:cNvPr name="Freeform 3" id="3"/>
            <p:cNvSpPr/>
            <p:nvPr/>
          </p:nvSpPr>
          <p:spPr>
            <a:xfrm flipH="false" flipV="false" rot="0">
              <a:off x="0" y="0"/>
              <a:ext cx="2880233" cy="2203958"/>
            </a:xfrm>
            <a:custGeom>
              <a:avLst/>
              <a:gdLst/>
              <a:ahLst/>
              <a:cxnLst/>
              <a:rect r="r" b="b" t="t" l="l"/>
              <a:pathLst>
                <a:path h="2203958" w="2880233">
                  <a:moveTo>
                    <a:pt x="0" y="0"/>
                  </a:moveTo>
                  <a:lnTo>
                    <a:pt x="2880233" y="0"/>
                  </a:lnTo>
                  <a:lnTo>
                    <a:pt x="2880233" y="2203958"/>
                  </a:lnTo>
                  <a:lnTo>
                    <a:pt x="0" y="2203958"/>
                  </a:lnTo>
                  <a:lnTo>
                    <a:pt x="0" y="0"/>
                  </a:lnTo>
                  <a:close/>
                </a:path>
              </a:pathLst>
            </a:custGeom>
            <a:blipFill>
              <a:blip r:embed="rId2"/>
              <a:stretch>
                <a:fillRect l="0" t="-15342" r="-1" b="-15344"/>
              </a:stretch>
            </a:blipFill>
          </p:spPr>
        </p:sp>
      </p:grpSp>
      <p:grpSp>
        <p:nvGrpSpPr>
          <p:cNvPr name="Group 4" id="4"/>
          <p:cNvGrpSpPr/>
          <p:nvPr/>
        </p:nvGrpSpPr>
        <p:grpSpPr>
          <a:xfrm rot="0">
            <a:off x="5967524" y="5679545"/>
            <a:ext cx="2715990" cy="2920267"/>
            <a:chOff x="0" y="0"/>
            <a:chExt cx="3621320" cy="3893689"/>
          </a:xfrm>
        </p:grpSpPr>
        <p:sp>
          <p:nvSpPr>
            <p:cNvPr name="Freeform 5" id="5"/>
            <p:cNvSpPr/>
            <p:nvPr/>
          </p:nvSpPr>
          <p:spPr>
            <a:xfrm flipH="false" flipV="false" rot="0">
              <a:off x="0" y="0"/>
              <a:ext cx="3621278" cy="3893693"/>
            </a:xfrm>
            <a:custGeom>
              <a:avLst/>
              <a:gdLst/>
              <a:ahLst/>
              <a:cxnLst/>
              <a:rect r="r" b="b" t="t" l="l"/>
              <a:pathLst>
                <a:path h="3893693" w="3621278">
                  <a:moveTo>
                    <a:pt x="0" y="0"/>
                  </a:moveTo>
                  <a:lnTo>
                    <a:pt x="3621278" y="0"/>
                  </a:lnTo>
                  <a:lnTo>
                    <a:pt x="3621278" y="3893693"/>
                  </a:lnTo>
                  <a:lnTo>
                    <a:pt x="0" y="3893693"/>
                  </a:lnTo>
                  <a:lnTo>
                    <a:pt x="0" y="0"/>
                  </a:lnTo>
                  <a:close/>
                </a:path>
              </a:pathLst>
            </a:custGeom>
            <a:blipFill>
              <a:blip r:embed="rId3"/>
              <a:stretch>
                <a:fillRect l="-46001" t="0" r="-46002" b="0"/>
              </a:stretch>
            </a:blipFill>
          </p:spPr>
        </p:sp>
      </p:grpSp>
      <p:sp>
        <p:nvSpPr>
          <p:cNvPr name="Freeform 6" id="6"/>
          <p:cNvSpPr/>
          <p:nvPr/>
        </p:nvSpPr>
        <p:spPr>
          <a:xfrm flipH="false" flipV="true" rot="0">
            <a:off x="3239859" y="5143500"/>
            <a:ext cx="3795012" cy="1072091"/>
          </a:xfrm>
          <a:custGeom>
            <a:avLst/>
            <a:gdLst/>
            <a:ahLst/>
            <a:cxnLst/>
            <a:rect r="r" b="b" t="t" l="l"/>
            <a:pathLst>
              <a:path h="1072091" w="3795012">
                <a:moveTo>
                  <a:pt x="0" y="1072091"/>
                </a:moveTo>
                <a:lnTo>
                  <a:pt x="3795012" y="1072091"/>
                </a:lnTo>
                <a:lnTo>
                  <a:pt x="3795012" y="0"/>
                </a:lnTo>
                <a:lnTo>
                  <a:pt x="0" y="0"/>
                </a:lnTo>
                <a:lnTo>
                  <a:pt x="0" y="1072091"/>
                </a:lnTo>
                <a:close/>
              </a:path>
            </a:pathLst>
          </a:custGeom>
          <a:blipFill>
            <a:blip r:embed="rId4">
              <a:extLst>
                <a:ext uri="{96DAC541-7B7A-43D3-8B79-37D633B846F1}">
                  <asvg:svgBlip xmlns:asvg="http://schemas.microsoft.com/office/drawing/2016/SVG/main" r:embed="rId5"/>
                </a:ext>
              </a:extLst>
            </a:blip>
            <a:stretch>
              <a:fillRect l="0" t="-568" r="0" b="-568"/>
            </a:stretch>
          </a:blipFill>
        </p:spPr>
      </p:sp>
      <p:grpSp>
        <p:nvGrpSpPr>
          <p:cNvPr name="Group 7" id="7"/>
          <p:cNvGrpSpPr/>
          <p:nvPr/>
        </p:nvGrpSpPr>
        <p:grpSpPr>
          <a:xfrm rot="0">
            <a:off x="2036170" y="295275"/>
            <a:ext cx="14215659" cy="1009650"/>
            <a:chOff x="0" y="0"/>
            <a:chExt cx="18954212" cy="1346200"/>
          </a:xfrm>
        </p:grpSpPr>
        <p:sp>
          <p:nvSpPr>
            <p:cNvPr name="Freeform 8" id="8"/>
            <p:cNvSpPr/>
            <p:nvPr/>
          </p:nvSpPr>
          <p:spPr>
            <a:xfrm flipH="false" flipV="false" rot="0">
              <a:off x="0" y="0"/>
              <a:ext cx="18954212" cy="1346200"/>
            </a:xfrm>
            <a:custGeom>
              <a:avLst/>
              <a:gdLst/>
              <a:ahLst/>
              <a:cxnLst/>
              <a:rect r="r" b="b" t="t" l="l"/>
              <a:pathLst>
                <a:path h="1346200" w="18954212">
                  <a:moveTo>
                    <a:pt x="0" y="0"/>
                  </a:moveTo>
                  <a:lnTo>
                    <a:pt x="18954212" y="0"/>
                  </a:lnTo>
                  <a:lnTo>
                    <a:pt x="18954212" y="1346200"/>
                  </a:lnTo>
                  <a:lnTo>
                    <a:pt x="0" y="1346200"/>
                  </a:lnTo>
                  <a:close/>
                </a:path>
              </a:pathLst>
            </a:custGeom>
            <a:solidFill>
              <a:srgbClr val="000000">
                <a:alpha val="0"/>
              </a:srgbClr>
            </a:solidFill>
          </p:spPr>
        </p:sp>
        <p:sp>
          <p:nvSpPr>
            <p:cNvPr name="TextBox 9" id="9"/>
            <p:cNvSpPr txBox="true"/>
            <p:nvPr/>
          </p:nvSpPr>
          <p:spPr>
            <a:xfrm>
              <a:off x="0" y="-9525"/>
              <a:ext cx="18954212" cy="1355725"/>
            </a:xfrm>
            <a:prstGeom prst="rect">
              <a:avLst/>
            </a:prstGeom>
          </p:spPr>
          <p:txBody>
            <a:bodyPr anchor="t" rtlCol="false" tIns="0" lIns="0" bIns="0" rIns="0"/>
            <a:lstStyle/>
            <a:p>
              <a:pPr algn="ctr">
                <a:lnSpc>
                  <a:spcPts val="7903"/>
                </a:lnSpc>
              </a:pPr>
              <a:r>
                <a:rPr lang="en-US" sz="6586" b="true">
                  <a:solidFill>
                    <a:srgbClr val="FFBE40"/>
                  </a:solidFill>
                  <a:latin typeface="Roboto Bold"/>
                  <a:ea typeface="Roboto Bold"/>
                  <a:cs typeface="Roboto Bold"/>
                  <a:sym typeface="Roboto Bold"/>
                </a:rPr>
                <a:t>Technical</a:t>
              </a:r>
              <a:r>
                <a:rPr lang="en-US" sz="6586" b="true">
                  <a:solidFill>
                    <a:srgbClr val="FFFFFF"/>
                  </a:solidFill>
                  <a:latin typeface="Roboto Bold"/>
                  <a:ea typeface="Roboto Bold"/>
                  <a:cs typeface="Roboto Bold"/>
                  <a:sym typeface="Roboto Bold"/>
                </a:rPr>
                <a:t> Approach</a:t>
              </a:r>
            </a:p>
          </p:txBody>
        </p:sp>
      </p:grpSp>
      <p:grpSp>
        <p:nvGrpSpPr>
          <p:cNvPr name="Group 10" id="10"/>
          <p:cNvGrpSpPr/>
          <p:nvPr/>
        </p:nvGrpSpPr>
        <p:grpSpPr>
          <a:xfrm rot="0">
            <a:off x="273601" y="1786423"/>
            <a:ext cx="5231634" cy="606500"/>
            <a:chOff x="0" y="0"/>
            <a:chExt cx="6975512" cy="808667"/>
          </a:xfrm>
        </p:grpSpPr>
        <p:sp>
          <p:nvSpPr>
            <p:cNvPr name="Freeform 11" id="11"/>
            <p:cNvSpPr/>
            <p:nvPr/>
          </p:nvSpPr>
          <p:spPr>
            <a:xfrm flipH="false" flipV="false" rot="0">
              <a:off x="0" y="0"/>
              <a:ext cx="6975512" cy="808667"/>
            </a:xfrm>
            <a:custGeom>
              <a:avLst/>
              <a:gdLst/>
              <a:ahLst/>
              <a:cxnLst/>
              <a:rect r="r" b="b" t="t" l="l"/>
              <a:pathLst>
                <a:path h="808667" w="6975512">
                  <a:moveTo>
                    <a:pt x="0" y="0"/>
                  </a:moveTo>
                  <a:lnTo>
                    <a:pt x="6975512" y="0"/>
                  </a:lnTo>
                  <a:lnTo>
                    <a:pt x="6975512" y="808667"/>
                  </a:lnTo>
                  <a:lnTo>
                    <a:pt x="0" y="808667"/>
                  </a:lnTo>
                  <a:close/>
                </a:path>
              </a:pathLst>
            </a:custGeom>
            <a:solidFill>
              <a:srgbClr val="000000">
                <a:alpha val="0"/>
              </a:srgbClr>
            </a:solidFill>
          </p:spPr>
        </p:sp>
        <p:sp>
          <p:nvSpPr>
            <p:cNvPr name="TextBox 12" id="12"/>
            <p:cNvSpPr txBox="true"/>
            <p:nvPr/>
          </p:nvSpPr>
          <p:spPr>
            <a:xfrm>
              <a:off x="0" y="0"/>
              <a:ext cx="6975512" cy="808667"/>
            </a:xfrm>
            <a:prstGeom prst="rect">
              <a:avLst/>
            </a:prstGeom>
          </p:spPr>
          <p:txBody>
            <a:bodyPr anchor="t" rtlCol="false" tIns="0" lIns="0" bIns="0" rIns="0"/>
            <a:lstStyle/>
            <a:p>
              <a:pPr algn="ctr">
                <a:lnSpc>
                  <a:spcPts val="4792"/>
                </a:lnSpc>
              </a:pPr>
              <a:r>
                <a:rPr lang="en-US" sz="3994" b="true">
                  <a:solidFill>
                    <a:srgbClr val="FFBE40"/>
                  </a:solidFill>
                  <a:latin typeface="Roboto Bold"/>
                  <a:ea typeface="Roboto Bold"/>
                  <a:cs typeface="Roboto Bold"/>
                  <a:sym typeface="Roboto Bold"/>
                </a:rPr>
                <a:t>Components</a:t>
              </a:r>
              <a:r>
                <a:rPr lang="en-US" sz="3994" b="true">
                  <a:solidFill>
                    <a:srgbClr val="FFFFFF"/>
                  </a:solidFill>
                  <a:latin typeface="Roboto Bold"/>
                  <a:ea typeface="Roboto Bold"/>
                  <a:cs typeface="Roboto Bold"/>
                  <a:sym typeface="Roboto Bold"/>
                </a:rPr>
                <a:t> Required</a:t>
              </a:r>
            </a:p>
          </p:txBody>
        </p:sp>
      </p:grpSp>
      <p:grpSp>
        <p:nvGrpSpPr>
          <p:cNvPr name="Group 13" id="13"/>
          <p:cNvGrpSpPr/>
          <p:nvPr/>
        </p:nvGrpSpPr>
        <p:grpSpPr>
          <a:xfrm rot="0">
            <a:off x="700278" y="8657417"/>
            <a:ext cx="8443722" cy="510818"/>
            <a:chOff x="0" y="0"/>
            <a:chExt cx="11258296" cy="681091"/>
          </a:xfrm>
        </p:grpSpPr>
        <p:sp>
          <p:nvSpPr>
            <p:cNvPr name="Freeform 14" id="14"/>
            <p:cNvSpPr/>
            <p:nvPr/>
          </p:nvSpPr>
          <p:spPr>
            <a:xfrm flipH="false" flipV="false" rot="0">
              <a:off x="0" y="0"/>
              <a:ext cx="11258296" cy="681091"/>
            </a:xfrm>
            <a:custGeom>
              <a:avLst/>
              <a:gdLst/>
              <a:ahLst/>
              <a:cxnLst/>
              <a:rect r="r" b="b" t="t" l="l"/>
              <a:pathLst>
                <a:path h="681091" w="11258296">
                  <a:moveTo>
                    <a:pt x="0" y="0"/>
                  </a:moveTo>
                  <a:lnTo>
                    <a:pt x="11258296" y="0"/>
                  </a:lnTo>
                  <a:lnTo>
                    <a:pt x="11258296" y="681091"/>
                  </a:lnTo>
                  <a:lnTo>
                    <a:pt x="0" y="681091"/>
                  </a:lnTo>
                  <a:close/>
                </a:path>
              </a:pathLst>
            </a:custGeom>
            <a:solidFill>
              <a:srgbClr val="000000">
                <a:alpha val="0"/>
              </a:srgbClr>
            </a:solidFill>
          </p:spPr>
        </p:sp>
        <p:sp>
          <p:nvSpPr>
            <p:cNvPr name="TextBox 15" id="15"/>
            <p:cNvSpPr txBox="true"/>
            <p:nvPr/>
          </p:nvSpPr>
          <p:spPr>
            <a:xfrm>
              <a:off x="0" y="-57150"/>
              <a:ext cx="11258296" cy="738241"/>
            </a:xfrm>
            <a:prstGeom prst="rect">
              <a:avLst/>
            </a:prstGeom>
          </p:spPr>
          <p:txBody>
            <a:bodyPr anchor="t" rtlCol="false" tIns="0" lIns="0" bIns="0" rIns="0"/>
            <a:lstStyle/>
            <a:p>
              <a:pPr algn="ctr">
                <a:lnSpc>
                  <a:spcPts val="4170"/>
                </a:lnSpc>
              </a:pPr>
              <a:r>
                <a:rPr lang="en-US" sz="2979" b="true">
                  <a:solidFill>
                    <a:srgbClr val="FFFFFF"/>
                  </a:solidFill>
                  <a:latin typeface="Canva Sans Bold"/>
                  <a:ea typeface="Canva Sans Bold"/>
                  <a:cs typeface="Canva Sans Bold"/>
                  <a:sym typeface="Canva Sans Bold"/>
                </a:rPr>
                <a:t>API Handling and server are deloped on cloud</a:t>
              </a:r>
            </a:p>
          </p:txBody>
        </p:sp>
      </p:grpSp>
      <p:grpSp>
        <p:nvGrpSpPr>
          <p:cNvPr name="Group 16" id="16"/>
          <p:cNvGrpSpPr/>
          <p:nvPr/>
        </p:nvGrpSpPr>
        <p:grpSpPr>
          <a:xfrm rot="0">
            <a:off x="879498" y="2392923"/>
            <a:ext cx="16034142" cy="2065537"/>
            <a:chOff x="0" y="0"/>
            <a:chExt cx="21378856" cy="2754049"/>
          </a:xfrm>
        </p:grpSpPr>
        <p:grpSp>
          <p:nvGrpSpPr>
            <p:cNvPr name="Group 17" id="17"/>
            <p:cNvGrpSpPr/>
            <p:nvPr/>
          </p:nvGrpSpPr>
          <p:grpSpPr>
            <a:xfrm rot="0">
              <a:off x="0" y="0"/>
              <a:ext cx="3029557" cy="2727353"/>
              <a:chOff x="0" y="0"/>
              <a:chExt cx="3029557" cy="2727353"/>
            </a:xfrm>
          </p:grpSpPr>
          <p:sp>
            <p:nvSpPr>
              <p:cNvPr name="Freeform 18" id="18"/>
              <p:cNvSpPr/>
              <p:nvPr/>
            </p:nvSpPr>
            <p:spPr>
              <a:xfrm flipH="false" flipV="false" rot="0">
                <a:off x="0" y="0"/>
                <a:ext cx="3029585" cy="2727325"/>
              </a:xfrm>
              <a:custGeom>
                <a:avLst/>
                <a:gdLst/>
                <a:ahLst/>
                <a:cxnLst/>
                <a:rect r="r" b="b" t="t" l="l"/>
                <a:pathLst>
                  <a:path h="2727325" w="3029585">
                    <a:moveTo>
                      <a:pt x="0" y="0"/>
                    </a:moveTo>
                    <a:lnTo>
                      <a:pt x="3029585" y="0"/>
                    </a:lnTo>
                    <a:lnTo>
                      <a:pt x="3029585" y="2727325"/>
                    </a:lnTo>
                    <a:lnTo>
                      <a:pt x="0" y="2727325"/>
                    </a:lnTo>
                    <a:lnTo>
                      <a:pt x="0" y="0"/>
                    </a:lnTo>
                    <a:close/>
                  </a:path>
                </a:pathLst>
              </a:custGeom>
              <a:blipFill>
                <a:blip r:embed="rId2"/>
                <a:stretch>
                  <a:fillRect l="0" t="-5540" r="0" b="-5541"/>
                </a:stretch>
              </a:blipFill>
            </p:spPr>
          </p:sp>
        </p:grpSp>
        <p:grpSp>
          <p:nvGrpSpPr>
            <p:cNvPr name="Group 19" id="19"/>
            <p:cNvGrpSpPr/>
            <p:nvPr/>
          </p:nvGrpSpPr>
          <p:grpSpPr>
            <a:xfrm rot="0">
              <a:off x="4415633" y="279448"/>
              <a:ext cx="1824620" cy="1831395"/>
              <a:chOff x="0" y="0"/>
              <a:chExt cx="1824620" cy="1831395"/>
            </a:xfrm>
          </p:grpSpPr>
          <p:sp>
            <p:nvSpPr>
              <p:cNvPr name="Freeform 20" id="20"/>
              <p:cNvSpPr/>
              <p:nvPr/>
            </p:nvSpPr>
            <p:spPr>
              <a:xfrm flipH="false" flipV="false" rot="0">
                <a:off x="0" y="0"/>
                <a:ext cx="1824609" cy="1831340"/>
              </a:xfrm>
              <a:custGeom>
                <a:avLst/>
                <a:gdLst/>
                <a:ahLst/>
                <a:cxnLst/>
                <a:rect r="r" b="b" t="t" l="l"/>
                <a:pathLst>
                  <a:path h="1831340" w="1824609">
                    <a:moveTo>
                      <a:pt x="0" y="0"/>
                    </a:moveTo>
                    <a:lnTo>
                      <a:pt x="1824609" y="0"/>
                    </a:lnTo>
                    <a:lnTo>
                      <a:pt x="1824609" y="1831340"/>
                    </a:lnTo>
                    <a:lnTo>
                      <a:pt x="0" y="1831340"/>
                    </a:lnTo>
                    <a:lnTo>
                      <a:pt x="0" y="0"/>
                    </a:lnTo>
                    <a:close/>
                  </a:path>
                </a:pathLst>
              </a:custGeom>
              <a:blipFill>
                <a:blip r:embed="rId6"/>
                <a:stretch>
                  <a:fillRect l="0" t="-826" r="0" b="-829"/>
                </a:stretch>
              </a:blipFill>
            </p:spPr>
          </p:sp>
        </p:grpSp>
        <p:grpSp>
          <p:nvGrpSpPr>
            <p:cNvPr name="Group 21" id="21"/>
            <p:cNvGrpSpPr/>
            <p:nvPr/>
          </p:nvGrpSpPr>
          <p:grpSpPr>
            <a:xfrm rot="0">
              <a:off x="7942237" y="279448"/>
              <a:ext cx="3053805" cy="1957833"/>
              <a:chOff x="0" y="0"/>
              <a:chExt cx="3053805" cy="1957833"/>
            </a:xfrm>
          </p:grpSpPr>
          <p:sp>
            <p:nvSpPr>
              <p:cNvPr name="Freeform 22" id="22"/>
              <p:cNvSpPr/>
              <p:nvPr/>
            </p:nvSpPr>
            <p:spPr>
              <a:xfrm flipH="false" flipV="false" rot="0">
                <a:off x="0" y="0"/>
                <a:ext cx="3053842" cy="1957832"/>
              </a:xfrm>
              <a:custGeom>
                <a:avLst/>
                <a:gdLst/>
                <a:ahLst/>
                <a:cxnLst/>
                <a:rect r="r" b="b" t="t" l="l"/>
                <a:pathLst>
                  <a:path h="1957832" w="3053842">
                    <a:moveTo>
                      <a:pt x="0" y="0"/>
                    </a:moveTo>
                    <a:lnTo>
                      <a:pt x="3053842" y="0"/>
                    </a:lnTo>
                    <a:lnTo>
                      <a:pt x="3053842" y="1957832"/>
                    </a:lnTo>
                    <a:lnTo>
                      <a:pt x="0" y="1957832"/>
                    </a:lnTo>
                    <a:lnTo>
                      <a:pt x="0" y="0"/>
                    </a:lnTo>
                    <a:close/>
                  </a:path>
                </a:pathLst>
              </a:custGeom>
              <a:blipFill>
                <a:blip r:embed="rId7"/>
                <a:stretch>
                  <a:fillRect l="0" t="-27989" r="1" b="-27989"/>
                </a:stretch>
              </a:blipFill>
            </p:spPr>
          </p:sp>
        </p:grpSp>
        <p:grpSp>
          <p:nvGrpSpPr>
            <p:cNvPr name="Group 23" id="23"/>
            <p:cNvGrpSpPr/>
            <p:nvPr/>
          </p:nvGrpSpPr>
          <p:grpSpPr>
            <a:xfrm rot="0">
              <a:off x="11801105" y="599735"/>
              <a:ext cx="2745569" cy="1598015"/>
              <a:chOff x="0" y="0"/>
              <a:chExt cx="2745569" cy="1598015"/>
            </a:xfrm>
          </p:grpSpPr>
          <p:sp>
            <p:nvSpPr>
              <p:cNvPr name="Freeform 24" id="24"/>
              <p:cNvSpPr/>
              <p:nvPr/>
            </p:nvSpPr>
            <p:spPr>
              <a:xfrm flipH="false" flipV="false" rot="0">
                <a:off x="0" y="0"/>
                <a:ext cx="2745613" cy="1598041"/>
              </a:xfrm>
              <a:custGeom>
                <a:avLst/>
                <a:gdLst/>
                <a:ahLst/>
                <a:cxnLst/>
                <a:rect r="r" b="b" t="t" l="l"/>
                <a:pathLst>
                  <a:path h="1598041" w="2745613">
                    <a:moveTo>
                      <a:pt x="0" y="0"/>
                    </a:moveTo>
                    <a:lnTo>
                      <a:pt x="2745613" y="0"/>
                    </a:lnTo>
                    <a:lnTo>
                      <a:pt x="2745613" y="1598041"/>
                    </a:lnTo>
                    <a:lnTo>
                      <a:pt x="0" y="1598041"/>
                    </a:lnTo>
                    <a:lnTo>
                      <a:pt x="0" y="0"/>
                    </a:lnTo>
                    <a:close/>
                  </a:path>
                </a:pathLst>
              </a:custGeom>
              <a:blipFill>
                <a:blip r:embed="rId8"/>
                <a:stretch>
                  <a:fillRect l="0" t="-7166" r="1" b="-7164"/>
                </a:stretch>
              </a:blipFill>
            </p:spPr>
          </p:sp>
        </p:grpSp>
        <p:grpSp>
          <p:nvGrpSpPr>
            <p:cNvPr name="Group 25" id="25"/>
            <p:cNvGrpSpPr/>
            <p:nvPr/>
          </p:nvGrpSpPr>
          <p:grpSpPr>
            <a:xfrm rot="0">
              <a:off x="15301512" y="343745"/>
              <a:ext cx="2348479" cy="1709428"/>
              <a:chOff x="0" y="0"/>
              <a:chExt cx="2348479" cy="1709428"/>
            </a:xfrm>
          </p:grpSpPr>
          <p:sp>
            <p:nvSpPr>
              <p:cNvPr name="Freeform 26" id="26"/>
              <p:cNvSpPr/>
              <p:nvPr/>
            </p:nvSpPr>
            <p:spPr>
              <a:xfrm flipH="false" flipV="false" rot="0">
                <a:off x="0" y="0"/>
                <a:ext cx="2348484" cy="1709420"/>
              </a:xfrm>
              <a:custGeom>
                <a:avLst/>
                <a:gdLst/>
                <a:ahLst/>
                <a:cxnLst/>
                <a:rect r="r" b="b" t="t" l="l"/>
                <a:pathLst>
                  <a:path h="1709420" w="2348484">
                    <a:moveTo>
                      <a:pt x="0" y="0"/>
                    </a:moveTo>
                    <a:lnTo>
                      <a:pt x="2348484" y="0"/>
                    </a:lnTo>
                    <a:lnTo>
                      <a:pt x="2348484" y="1709420"/>
                    </a:lnTo>
                    <a:lnTo>
                      <a:pt x="0" y="1709420"/>
                    </a:lnTo>
                    <a:lnTo>
                      <a:pt x="0" y="0"/>
                    </a:lnTo>
                    <a:close/>
                  </a:path>
                </a:pathLst>
              </a:custGeom>
              <a:blipFill>
                <a:blip r:embed="rId9"/>
                <a:stretch>
                  <a:fillRect l="0" t="-18692" r="0" b="-18692"/>
                </a:stretch>
              </a:blipFill>
            </p:spPr>
          </p:sp>
        </p:grpSp>
        <p:grpSp>
          <p:nvGrpSpPr>
            <p:cNvPr name="Group 27" id="27"/>
            <p:cNvGrpSpPr/>
            <p:nvPr/>
          </p:nvGrpSpPr>
          <p:grpSpPr>
            <a:xfrm rot="0">
              <a:off x="18851853" y="343745"/>
              <a:ext cx="2207821" cy="1944719"/>
              <a:chOff x="0" y="0"/>
              <a:chExt cx="2207821" cy="1944719"/>
            </a:xfrm>
          </p:grpSpPr>
          <p:sp>
            <p:nvSpPr>
              <p:cNvPr name="Freeform 28" id="28"/>
              <p:cNvSpPr/>
              <p:nvPr/>
            </p:nvSpPr>
            <p:spPr>
              <a:xfrm flipH="false" flipV="false" rot="0">
                <a:off x="0" y="0"/>
                <a:ext cx="2207768" cy="1944751"/>
              </a:xfrm>
              <a:custGeom>
                <a:avLst/>
                <a:gdLst/>
                <a:ahLst/>
                <a:cxnLst/>
                <a:rect r="r" b="b" t="t" l="l"/>
                <a:pathLst>
                  <a:path h="1944751" w="2207768">
                    <a:moveTo>
                      <a:pt x="0" y="0"/>
                    </a:moveTo>
                    <a:lnTo>
                      <a:pt x="2207768" y="0"/>
                    </a:lnTo>
                    <a:lnTo>
                      <a:pt x="2207768" y="1944751"/>
                    </a:lnTo>
                    <a:lnTo>
                      <a:pt x="0" y="1944751"/>
                    </a:lnTo>
                    <a:lnTo>
                      <a:pt x="0" y="0"/>
                    </a:lnTo>
                    <a:close/>
                  </a:path>
                </a:pathLst>
              </a:custGeom>
              <a:blipFill>
                <a:blip r:embed="rId10"/>
                <a:stretch>
                  <a:fillRect l="0" t="-6764" r="-2" b="-6762"/>
                </a:stretch>
              </a:blipFill>
            </p:spPr>
          </p:sp>
        </p:grpSp>
        <p:grpSp>
          <p:nvGrpSpPr>
            <p:cNvPr name="Group 29" id="29"/>
            <p:cNvGrpSpPr/>
            <p:nvPr/>
          </p:nvGrpSpPr>
          <p:grpSpPr>
            <a:xfrm rot="0">
              <a:off x="17723" y="2204551"/>
              <a:ext cx="1872535" cy="546848"/>
              <a:chOff x="0" y="0"/>
              <a:chExt cx="1872535" cy="546848"/>
            </a:xfrm>
          </p:grpSpPr>
          <p:sp>
            <p:nvSpPr>
              <p:cNvPr name="Freeform 30" id="30"/>
              <p:cNvSpPr/>
              <p:nvPr/>
            </p:nvSpPr>
            <p:spPr>
              <a:xfrm flipH="false" flipV="false" rot="0">
                <a:off x="0" y="0"/>
                <a:ext cx="1872535" cy="546848"/>
              </a:xfrm>
              <a:custGeom>
                <a:avLst/>
                <a:gdLst/>
                <a:ahLst/>
                <a:cxnLst/>
                <a:rect r="r" b="b" t="t" l="l"/>
                <a:pathLst>
                  <a:path h="546848" w="1872535">
                    <a:moveTo>
                      <a:pt x="0" y="0"/>
                    </a:moveTo>
                    <a:lnTo>
                      <a:pt x="1872535" y="0"/>
                    </a:lnTo>
                    <a:lnTo>
                      <a:pt x="1872535" y="546848"/>
                    </a:lnTo>
                    <a:lnTo>
                      <a:pt x="0" y="546848"/>
                    </a:lnTo>
                    <a:close/>
                  </a:path>
                </a:pathLst>
              </a:custGeom>
              <a:solidFill>
                <a:srgbClr val="000000">
                  <a:alpha val="0"/>
                </a:srgbClr>
              </a:solidFill>
            </p:spPr>
          </p:sp>
          <p:sp>
            <p:nvSpPr>
              <p:cNvPr name="TextBox 31" id="31"/>
              <p:cNvSpPr txBox="true"/>
              <p:nvPr/>
            </p:nvSpPr>
            <p:spPr>
              <a:xfrm>
                <a:off x="0" y="-47625"/>
                <a:ext cx="1872535" cy="594473"/>
              </a:xfrm>
              <a:prstGeom prst="rect">
                <a:avLst/>
              </a:prstGeom>
            </p:spPr>
            <p:txBody>
              <a:bodyPr anchor="t" rtlCol="false" tIns="0" lIns="0" bIns="0" rIns="0"/>
              <a:lstStyle/>
              <a:p>
                <a:pPr algn="ctr">
                  <a:lnSpc>
                    <a:spcPts val="3331"/>
                  </a:lnSpc>
                </a:pPr>
                <a:r>
                  <a:rPr lang="en-US" sz="2380" b="true">
                    <a:solidFill>
                      <a:srgbClr val="FFFFFF"/>
                    </a:solidFill>
                    <a:latin typeface="Canva Sans Bold"/>
                    <a:ea typeface="Canva Sans Bold"/>
                    <a:cs typeface="Canva Sans Bold"/>
                    <a:sym typeface="Canva Sans Bold"/>
                  </a:rPr>
                  <a:t>ESP32</a:t>
                </a:r>
              </a:p>
            </p:txBody>
          </p:sp>
        </p:grpSp>
        <p:grpSp>
          <p:nvGrpSpPr>
            <p:cNvPr name="Group 32" id="32"/>
            <p:cNvGrpSpPr/>
            <p:nvPr/>
          </p:nvGrpSpPr>
          <p:grpSpPr>
            <a:xfrm rot="0">
              <a:off x="7880051" y="2361324"/>
              <a:ext cx="2962660" cy="390527"/>
              <a:chOff x="0" y="0"/>
              <a:chExt cx="2962660" cy="390527"/>
            </a:xfrm>
          </p:grpSpPr>
          <p:sp>
            <p:nvSpPr>
              <p:cNvPr name="Freeform 33" id="33"/>
              <p:cNvSpPr/>
              <p:nvPr/>
            </p:nvSpPr>
            <p:spPr>
              <a:xfrm flipH="false" flipV="false" rot="0">
                <a:off x="0" y="0"/>
                <a:ext cx="2962660" cy="390527"/>
              </a:xfrm>
              <a:custGeom>
                <a:avLst/>
                <a:gdLst/>
                <a:ahLst/>
                <a:cxnLst/>
                <a:rect r="r" b="b" t="t" l="l"/>
                <a:pathLst>
                  <a:path h="390527" w="2962660">
                    <a:moveTo>
                      <a:pt x="0" y="0"/>
                    </a:moveTo>
                    <a:lnTo>
                      <a:pt x="2962660" y="0"/>
                    </a:lnTo>
                    <a:lnTo>
                      <a:pt x="2962660" y="390527"/>
                    </a:lnTo>
                    <a:lnTo>
                      <a:pt x="0" y="390527"/>
                    </a:lnTo>
                    <a:close/>
                  </a:path>
                </a:pathLst>
              </a:custGeom>
              <a:solidFill>
                <a:srgbClr val="000000">
                  <a:alpha val="0"/>
                </a:srgbClr>
              </a:solidFill>
            </p:spPr>
          </p:sp>
          <p:sp>
            <p:nvSpPr>
              <p:cNvPr name="TextBox 34" id="34"/>
              <p:cNvSpPr txBox="true"/>
              <p:nvPr/>
            </p:nvSpPr>
            <p:spPr>
              <a:xfrm>
                <a:off x="0" y="-28575"/>
                <a:ext cx="2962660" cy="419102"/>
              </a:xfrm>
              <a:prstGeom prst="rect">
                <a:avLst/>
              </a:prstGeom>
            </p:spPr>
            <p:txBody>
              <a:bodyPr anchor="t" rtlCol="false" tIns="0" lIns="0" bIns="0" rIns="0"/>
              <a:lstStyle/>
              <a:p>
                <a:pPr algn="ctr">
                  <a:lnSpc>
                    <a:spcPts val="2430"/>
                  </a:lnSpc>
                </a:pPr>
                <a:r>
                  <a:rPr lang="en-US" sz="1735" b="true">
                    <a:solidFill>
                      <a:srgbClr val="FFFFFF"/>
                    </a:solidFill>
                    <a:latin typeface="Canva Sans Bold"/>
                    <a:ea typeface="Canva Sans Bold"/>
                    <a:cs typeface="Canva Sans Bold"/>
                    <a:sym typeface="Canva Sans Bold"/>
                  </a:rPr>
                  <a:t>8 Ohm Speaker</a:t>
                </a:r>
              </a:p>
            </p:txBody>
          </p:sp>
        </p:grpSp>
        <p:grpSp>
          <p:nvGrpSpPr>
            <p:cNvPr name="Group 35" id="35"/>
            <p:cNvGrpSpPr/>
            <p:nvPr/>
          </p:nvGrpSpPr>
          <p:grpSpPr>
            <a:xfrm rot="0">
              <a:off x="3884609" y="2207200"/>
              <a:ext cx="3011156" cy="546848"/>
              <a:chOff x="0" y="0"/>
              <a:chExt cx="3011156" cy="546848"/>
            </a:xfrm>
          </p:grpSpPr>
          <p:sp>
            <p:nvSpPr>
              <p:cNvPr name="Freeform 36" id="36"/>
              <p:cNvSpPr/>
              <p:nvPr/>
            </p:nvSpPr>
            <p:spPr>
              <a:xfrm flipH="false" flipV="false" rot="0">
                <a:off x="0" y="0"/>
                <a:ext cx="3011156" cy="546848"/>
              </a:xfrm>
              <a:custGeom>
                <a:avLst/>
                <a:gdLst/>
                <a:ahLst/>
                <a:cxnLst/>
                <a:rect r="r" b="b" t="t" l="l"/>
                <a:pathLst>
                  <a:path h="546848" w="3011156">
                    <a:moveTo>
                      <a:pt x="0" y="0"/>
                    </a:moveTo>
                    <a:lnTo>
                      <a:pt x="3011156" y="0"/>
                    </a:lnTo>
                    <a:lnTo>
                      <a:pt x="3011156" y="546848"/>
                    </a:lnTo>
                    <a:lnTo>
                      <a:pt x="0" y="546848"/>
                    </a:lnTo>
                    <a:close/>
                  </a:path>
                </a:pathLst>
              </a:custGeom>
              <a:solidFill>
                <a:srgbClr val="000000">
                  <a:alpha val="0"/>
                </a:srgbClr>
              </a:solidFill>
            </p:spPr>
          </p:sp>
          <p:sp>
            <p:nvSpPr>
              <p:cNvPr name="TextBox 37" id="37"/>
              <p:cNvSpPr txBox="true"/>
              <p:nvPr/>
            </p:nvSpPr>
            <p:spPr>
              <a:xfrm>
                <a:off x="0" y="-47625"/>
                <a:ext cx="3011156" cy="594473"/>
              </a:xfrm>
              <a:prstGeom prst="rect">
                <a:avLst/>
              </a:prstGeom>
            </p:spPr>
            <p:txBody>
              <a:bodyPr anchor="t" rtlCol="false" tIns="0" lIns="0" bIns="0" rIns="0"/>
              <a:lstStyle/>
              <a:p>
                <a:pPr algn="ctr">
                  <a:lnSpc>
                    <a:spcPts val="3331"/>
                  </a:lnSpc>
                </a:pPr>
                <a:r>
                  <a:rPr lang="en-US" sz="2380" b="true">
                    <a:solidFill>
                      <a:srgbClr val="FFFFFF"/>
                    </a:solidFill>
                    <a:latin typeface="Canva Sans Bold"/>
                    <a:ea typeface="Canva Sans Bold"/>
                    <a:cs typeface="Canva Sans Bold"/>
                    <a:sym typeface="Canva Sans Bold"/>
                  </a:rPr>
                  <a:t>Amplifiler</a:t>
                </a:r>
              </a:p>
            </p:txBody>
          </p:sp>
        </p:grpSp>
        <p:grpSp>
          <p:nvGrpSpPr>
            <p:cNvPr name="Group 38" id="38"/>
            <p:cNvGrpSpPr/>
            <p:nvPr/>
          </p:nvGrpSpPr>
          <p:grpSpPr>
            <a:xfrm rot="0">
              <a:off x="15775387" y="2211632"/>
              <a:ext cx="2094465" cy="542416"/>
              <a:chOff x="0" y="0"/>
              <a:chExt cx="2094465" cy="542416"/>
            </a:xfrm>
          </p:grpSpPr>
          <p:sp>
            <p:nvSpPr>
              <p:cNvPr name="Freeform 39" id="39"/>
              <p:cNvSpPr/>
              <p:nvPr/>
            </p:nvSpPr>
            <p:spPr>
              <a:xfrm flipH="false" flipV="false" rot="0">
                <a:off x="0" y="0"/>
                <a:ext cx="2094465" cy="542416"/>
              </a:xfrm>
              <a:custGeom>
                <a:avLst/>
                <a:gdLst/>
                <a:ahLst/>
                <a:cxnLst/>
                <a:rect r="r" b="b" t="t" l="l"/>
                <a:pathLst>
                  <a:path h="542416" w="2094465">
                    <a:moveTo>
                      <a:pt x="0" y="0"/>
                    </a:moveTo>
                    <a:lnTo>
                      <a:pt x="2094465" y="0"/>
                    </a:lnTo>
                    <a:lnTo>
                      <a:pt x="2094465" y="542416"/>
                    </a:lnTo>
                    <a:lnTo>
                      <a:pt x="0" y="542416"/>
                    </a:lnTo>
                    <a:close/>
                  </a:path>
                </a:pathLst>
              </a:custGeom>
              <a:solidFill>
                <a:srgbClr val="000000">
                  <a:alpha val="0"/>
                </a:srgbClr>
              </a:solidFill>
            </p:spPr>
          </p:sp>
          <p:sp>
            <p:nvSpPr>
              <p:cNvPr name="TextBox 40" id="40"/>
              <p:cNvSpPr txBox="true"/>
              <p:nvPr/>
            </p:nvSpPr>
            <p:spPr>
              <a:xfrm>
                <a:off x="0" y="-47625"/>
                <a:ext cx="2094465" cy="590041"/>
              </a:xfrm>
              <a:prstGeom prst="rect">
                <a:avLst/>
              </a:prstGeom>
            </p:spPr>
            <p:txBody>
              <a:bodyPr anchor="t" rtlCol="false" tIns="0" lIns="0" bIns="0" rIns="0"/>
              <a:lstStyle/>
              <a:p>
                <a:pPr algn="ctr">
                  <a:lnSpc>
                    <a:spcPts val="3303"/>
                  </a:lnSpc>
                </a:pPr>
                <a:r>
                  <a:rPr lang="en-US" sz="2360" b="true">
                    <a:solidFill>
                      <a:srgbClr val="FFFFFF"/>
                    </a:solidFill>
                    <a:latin typeface="Canva Sans Bold"/>
                    <a:ea typeface="Canva Sans Bold"/>
                    <a:cs typeface="Canva Sans Bold"/>
                    <a:sym typeface="Canva Sans Bold"/>
                  </a:rPr>
                  <a:t>Button</a:t>
                </a:r>
              </a:p>
            </p:txBody>
          </p:sp>
        </p:grpSp>
        <p:grpSp>
          <p:nvGrpSpPr>
            <p:cNvPr name="Group 41" id="41"/>
            <p:cNvGrpSpPr/>
            <p:nvPr/>
          </p:nvGrpSpPr>
          <p:grpSpPr>
            <a:xfrm rot="0">
              <a:off x="18860452" y="2273565"/>
              <a:ext cx="2518404" cy="473403"/>
              <a:chOff x="0" y="0"/>
              <a:chExt cx="2518404" cy="473403"/>
            </a:xfrm>
          </p:grpSpPr>
          <p:sp>
            <p:nvSpPr>
              <p:cNvPr name="Freeform 42" id="42"/>
              <p:cNvSpPr/>
              <p:nvPr/>
            </p:nvSpPr>
            <p:spPr>
              <a:xfrm flipH="false" flipV="false" rot="0">
                <a:off x="0" y="0"/>
                <a:ext cx="2518404" cy="473403"/>
              </a:xfrm>
              <a:custGeom>
                <a:avLst/>
                <a:gdLst/>
                <a:ahLst/>
                <a:cxnLst/>
                <a:rect r="r" b="b" t="t" l="l"/>
                <a:pathLst>
                  <a:path h="473403" w="2518404">
                    <a:moveTo>
                      <a:pt x="0" y="0"/>
                    </a:moveTo>
                    <a:lnTo>
                      <a:pt x="2518404" y="0"/>
                    </a:lnTo>
                    <a:lnTo>
                      <a:pt x="2518404" y="473403"/>
                    </a:lnTo>
                    <a:lnTo>
                      <a:pt x="0" y="473403"/>
                    </a:lnTo>
                    <a:close/>
                  </a:path>
                </a:pathLst>
              </a:custGeom>
              <a:solidFill>
                <a:srgbClr val="000000">
                  <a:alpha val="0"/>
                </a:srgbClr>
              </a:solidFill>
            </p:spPr>
          </p:sp>
          <p:sp>
            <p:nvSpPr>
              <p:cNvPr name="TextBox 43" id="43"/>
              <p:cNvSpPr txBox="true"/>
              <p:nvPr/>
            </p:nvSpPr>
            <p:spPr>
              <a:xfrm>
                <a:off x="0" y="-47625"/>
                <a:ext cx="2518404" cy="521028"/>
              </a:xfrm>
              <a:prstGeom prst="rect">
                <a:avLst/>
              </a:prstGeom>
            </p:spPr>
            <p:txBody>
              <a:bodyPr anchor="t" rtlCol="false" tIns="0" lIns="0" bIns="0" rIns="0"/>
              <a:lstStyle/>
              <a:p>
                <a:pPr algn="ctr">
                  <a:lnSpc>
                    <a:spcPts val="2827"/>
                  </a:lnSpc>
                </a:pPr>
                <a:r>
                  <a:rPr lang="en-US" sz="2019" b="true">
                    <a:solidFill>
                      <a:srgbClr val="FFFFFF"/>
                    </a:solidFill>
                    <a:latin typeface="Canva Sans Bold"/>
                    <a:ea typeface="Canva Sans Bold"/>
                    <a:cs typeface="Canva Sans Bold"/>
                    <a:sym typeface="Canva Sans Bold"/>
                  </a:rPr>
                  <a:t>RGB LEDs</a:t>
                </a:r>
              </a:p>
            </p:txBody>
          </p:sp>
        </p:grpSp>
        <p:grpSp>
          <p:nvGrpSpPr>
            <p:cNvPr name="Group 44" id="44"/>
            <p:cNvGrpSpPr/>
            <p:nvPr/>
          </p:nvGrpSpPr>
          <p:grpSpPr>
            <a:xfrm rot="0">
              <a:off x="11764260" y="2298965"/>
              <a:ext cx="3188815" cy="455084"/>
              <a:chOff x="0" y="0"/>
              <a:chExt cx="3188815" cy="455084"/>
            </a:xfrm>
          </p:grpSpPr>
          <p:sp>
            <p:nvSpPr>
              <p:cNvPr name="Freeform 45" id="45"/>
              <p:cNvSpPr/>
              <p:nvPr/>
            </p:nvSpPr>
            <p:spPr>
              <a:xfrm flipH="false" flipV="false" rot="0">
                <a:off x="0" y="0"/>
                <a:ext cx="3188815" cy="455084"/>
              </a:xfrm>
              <a:custGeom>
                <a:avLst/>
                <a:gdLst/>
                <a:ahLst/>
                <a:cxnLst/>
                <a:rect r="r" b="b" t="t" l="l"/>
                <a:pathLst>
                  <a:path h="455084" w="3188815">
                    <a:moveTo>
                      <a:pt x="0" y="0"/>
                    </a:moveTo>
                    <a:lnTo>
                      <a:pt x="3188815" y="0"/>
                    </a:lnTo>
                    <a:lnTo>
                      <a:pt x="3188815" y="455084"/>
                    </a:lnTo>
                    <a:lnTo>
                      <a:pt x="0" y="455084"/>
                    </a:lnTo>
                    <a:close/>
                  </a:path>
                </a:pathLst>
              </a:custGeom>
              <a:solidFill>
                <a:srgbClr val="000000">
                  <a:alpha val="0"/>
                </a:srgbClr>
              </a:solidFill>
            </p:spPr>
          </p:sp>
          <p:sp>
            <p:nvSpPr>
              <p:cNvPr name="TextBox 46" id="46"/>
              <p:cNvSpPr txBox="true"/>
              <p:nvPr/>
            </p:nvSpPr>
            <p:spPr>
              <a:xfrm>
                <a:off x="0" y="-28575"/>
                <a:ext cx="3188815" cy="483659"/>
              </a:xfrm>
              <a:prstGeom prst="rect">
                <a:avLst/>
              </a:prstGeom>
            </p:spPr>
            <p:txBody>
              <a:bodyPr anchor="t" rtlCol="false" tIns="0" lIns="0" bIns="0" rIns="0"/>
              <a:lstStyle/>
              <a:p>
                <a:pPr algn="ctr">
                  <a:lnSpc>
                    <a:spcPts val="2895"/>
                  </a:lnSpc>
                </a:pPr>
                <a:r>
                  <a:rPr lang="en-US" sz="2068" b="true">
                    <a:solidFill>
                      <a:srgbClr val="FFFFFF"/>
                    </a:solidFill>
                    <a:latin typeface="Canva Sans Bold"/>
                    <a:ea typeface="Canva Sans Bold"/>
                    <a:cs typeface="Canva Sans Bold"/>
                    <a:sym typeface="Canva Sans Bold"/>
                  </a:rPr>
                  <a:t>Microphone</a:t>
                </a:r>
              </a:p>
            </p:txBody>
          </p:sp>
        </p:grpSp>
      </p:grpSp>
      <p:grpSp>
        <p:nvGrpSpPr>
          <p:cNvPr name="Group 47" id="47"/>
          <p:cNvGrpSpPr/>
          <p:nvPr/>
        </p:nvGrpSpPr>
        <p:grpSpPr>
          <a:xfrm rot="0">
            <a:off x="9501181" y="4399323"/>
            <a:ext cx="8099932" cy="5263349"/>
            <a:chOff x="0" y="0"/>
            <a:chExt cx="10799909" cy="7017799"/>
          </a:xfrm>
        </p:grpSpPr>
        <p:sp>
          <p:nvSpPr>
            <p:cNvPr name="Freeform 48" id="48"/>
            <p:cNvSpPr/>
            <p:nvPr/>
          </p:nvSpPr>
          <p:spPr>
            <a:xfrm flipH="false" flipV="false" rot="0">
              <a:off x="0" y="0"/>
              <a:ext cx="10799909" cy="7017799"/>
            </a:xfrm>
            <a:custGeom>
              <a:avLst/>
              <a:gdLst/>
              <a:ahLst/>
              <a:cxnLst/>
              <a:rect r="r" b="b" t="t" l="l"/>
              <a:pathLst>
                <a:path h="7017799" w="10799909">
                  <a:moveTo>
                    <a:pt x="0" y="0"/>
                  </a:moveTo>
                  <a:lnTo>
                    <a:pt x="10799909" y="0"/>
                  </a:lnTo>
                  <a:lnTo>
                    <a:pt x="10799909" y="7017799"/>
                  </a:lnTo>
                  <a:lnTo>
                    <a:pt x="0" y="7017799"/>
                  </a:lnTo>
                  <a:close/>
                </a:path>
              </a:pathLst>
            </a:custGeom>
            <a:solidFill>
              <a:srgbClr val="000000">
                <a:alpha val="0"/>
              </a:srgbClr>
            </a:solidFill>
          </p:spPr>
        </p:sp>
        <p:sp>
          <p:nvSpPr>
            <p:cNvPr name="TextBox 49" id="49"/>
            <p:cNvSpPr txBox="true"/>
            <p:nvPr/>
          </p:nvSpPr>
          <p:spPr>
            <a:xfrm>
              <a:off x="0" y="-57150"/>
              <a:ext cx="10799909" cy="7074949"/>
            </a:xfrm>
            <a:prstGeom prst="rect">
              <a:avLst/>
            </a:prstGeom>
          </p:spPr>
          <p:txBody>
            <a:bodyPr anchor="t" rtlCol="false" tIns="0" lIns="0" bIns="0" rIns="0"/>
            <a:lstStyle/>
            <a:p>
              <a:pPr algn="just">
                <a:lnSpc>
                  <a:spcPts val="3242"/>
                </a:lnSpc>
              </a:pPr>
            </a:p>
            <a:p>
              <a:pPr algn="just" marL="529481" indent="-176494" lvl="2">
                <a:lnSpc>
                  <a:spcPts val="3242"/>
                </a:lnSpc>
                <a:buAutoNum type="arabicPeriod" startAt="1"/>
              </a:pPr>
              <a:r>
                <a:rPr lang="en-US" b="true" sz="2316" i="true">
                  <a:solidFill>
                    <a:srgbClr val="FFBE40"/>
                  </a:solidFill>
                  <a:latin typeface="Roboto Bold Italics"/>
                  <a:ea typeface="Roboto Bold Italics"/>
                  <a:cs typeface="Roboto Bold Italics"/>
                  <a:sym typeface="Roboto Bold Italics"/>
                </a:rPr>
                <a:t>Voice Input</a:t>
              </a:r>
              <a:r>
                <a:rPr lang="en-US" sz="2316">
                  <a:solidFill>
                    <a:srgbClr val="FFFFFF"/>
                  </a:solidFill>
                  <a:latin typeface="Roboto"/>
                  <a:ea typeface="Roboto"/>
                  <a:cs typeface="Roboto"/>
                  <a:sym typeface="Roboto"/>
                </a:rPr>
                <a:t> - The student asks a question using a microphone.</a:t>
              </a:r>
            </a:p>
            <a:p>
              <a:pPr algn="just" marL="529481" indent="-176494" lvl="2">
                <a:lnSpc>
                  <a:spcPts val="3242"/>
                </a:lnSpc>
                <a:buAutoNum type="arabicPeriod" startAt="1"/>
              </a:pPr>
              <a:r>
                <a:rPr lang="en-US" b="true" sz="2316" i="true">
                  <a:solidFill>
                    <a:srgbClr val="FFBE40"/>
                  </a:solidFill>
                  <a:latin typeface="Roboto Bold Italics"/>
                  <a:ea typeface="Roboto Bold Italics"/>
                  <a:cs typeface="Roboto Bold Italics"/>
                  <a:sym typeface="Roboto Bold Italics"/>
                </a:rPr>
                <a:t>Speech-to-Text</a:t>
              </a:r>
              <a:r>
                <a:rPr lang="en-US" sz="2316">
                  <a:solidFill>
                    <a:srgbClr val="FFBE40"/>
                  </a:solidFill>
                  <a:latin typeface="Roboto"/>
                  <a:ea typeface="Roboto"/>
                  <a:cs typeface="Roboto"/>
                  <a:sym typeface="Roboto"/>
                </a:rPr>
                <a:t> </a:t>
              </a:r>
              <a:r>
                <a:rPr lang="en-US" sz="2316">
                  <a:solidFill>
                    <a:srgbClr val="FFFFFF"/>
                  </a:solidFill>
                  <a:latin typeface="Roboto"/>
                  <a:ea typeface="Roboto"/>
                  <a:cs typeface="Roboto"/>
                  <a:sym typeface="Roboto"/>
                </a:rPr>
                <a:t>- The audio input is converted to text using a speech recognition module.</a:t>
              </a:r>
            </a:p>
            <a:p>
              <a:pPr algn="just" marL="529481" indent="-176494" lvl="2">
                <a:lnSpc>
                  <a:spcPts val="3242"/>
                </a:lnSpc>
                <a:buAutoNum type="arabicPeriod" startAt="1"/>
              </a:pPr>
              <a:r>
                <a:rPr lang="en-US" b="true" sz="2316" i="true">
                  <a:solidFill>
                    <a:srgbClr val="FFBE40"/>
                  </a:solidFill>
                  <a:latin typeface="Roboto Bold Italics"/>
                  <a:ea typeface="Roboto Bold Italics"/>
                  <a:cs typeface="Roboto Bold Italics"/>
                  <a:sym typeface="Roboto Bold Italics"/>
                </a:rPr>
                <a:t>Query Processing</a:t>
              </a:r>
              <a:r>
                <a:rPr lang="en-US" sz="2316">
                  <a:solidFill>
                    <a:srgbClr val="FFBE40"/>
                  </a:solidFill>
                  <a:latin typeface="Roboto"/>
                  <a:ea typeface="Roboto"/>
                  <a:cs typeface="Roboto"/>
                  <a:sym typeface="Roboto"/>
                </a:rPr>
                <a:t> </a:t>
              </a:r>
              <a:r>
                <a:rPr lang="en-US" sz="2316">
                  <a:solidFill>
                    <a:srgbClr val="FFFFFF"/>
                  </a:solidFill>
                  <a:latin typeface="Roboto"/>
                  <a:ea typeface="Roboto"/>
                  <a:cs typeface="Roboto"/>
                  <a:sym typeface="Roboto"/>
                </a:rPr>
                <a:t>- The AI processes the query using natural language processing (NLP) to find the best answer.</a:t>
              </a:r>
            </a:p>
            <a:p>
              <a:pPr algn="just" marL="529481" indent="-176494" lvl="2">
                <a:lnSpc>
                  <a:spcPts val="3242"/>
                </a:lnSpc>
                <a:buAutoNum type="arabicPeriod" startAt="1"/>
              </a:pPr>
              <a:r>
                <a:rPr lang="en-US" b="true" sz="2316" i="true">
                  <a:solidFill>
                    <a:srgbClr val="FFBE40"/>
                  </a:solidFill>
                  <a:latin typeface="Roboto Bold Italics"/>
                  <a:ea typeface="Roboto Bold Italics"/>
                  <a:cs typeface="Roboto Bold Italics"/>
                  <a:sym typeface="Roboto Bold Italics"/>
                </a:rPr>
                <a:t>Text-to-Speech</a:t>
              </a:r>
              <a:r>
                <a:rPr lang="en-US" sz="2316">
                  <a:solidFill>
                    <a:srgbClr val="FFBE40"/>
                  </a:solidFill>
                  <a:latin typeface="Roboto"/>
                  <a:ea typeface="Roboto"/>
                  <a:cs typeface="Roboto"/>
                  <a:sym typeface="Roboto"/>
                </a:rPr>
                <a:t> </a:t>
              </a:r>
              <a:r>
                <a:rPr lang="en-US" sz="2316">
                  <a:solidFill>
                    <a:srgbClr val="FFFFFF"/>
                  </a:solidFill>
                  <a:latin typeface="Roboto"/>
                  <a:ea typeface="Roboto"/>
                  <a:cs typeface="Roboto"/>
                  <a:sym typeface="Roboto"/>
                </a:rPr>
                <a:t>- The AI converts the text response back to voice and delivers the answer to the student in real time.</a:t>
              </a:r>
            </a:p>
            <a:p>
              <a:pPr algn="just" marL="529481" indent="-176494" lvl="2">
                <a:lnSpc>
                  <a:spcPts val="3242"/>
                </a:lnSpc>
                <a:buAutoNum type="arabicPeriod" startAt="1"/>
              </a:pPr>
              <a:r>
                <a:rPr lang="en-US" b="true" sz="2316">
                  <a:solidFill>
                    <a:srgbClr val="FFBE40"/>
                  </a:solidFill>
                  <a:latin typeface="Roboto Bold"/>
                  <a:ea typeface="Roboto Bold"/>
                  <a:cs typeface="Roboto Bold"/>
                  <a:sym typeface="Roboto Bold"/>
                </a:rPr>
                <a:t>Feedback Loop</a:t>
              </a:r>
              <a:r>
                <a:rPr lang="en-US" sz="2316">
                  <a:solidFill>
                    <a:srgbClr val="FFBE40"/>
                  </a:solidFill>
                  <a:latin typeface="Roboto"/>
                  <a:ea typeface="Roboto"/>
                  <a:cs typeface="Roboto"/>
                  <a:sym typeface="Roboto"/>
                </a:rPr>
                <a:t> </a:t>
              </a:r>
              <a:r>
                <a:rPr lang="en-US" sz="2316">
                  <a:solidFill>
                    <a:srgbClr val="FFFFFF"/>
                  </a:solidFill>
                  <a:latin typeface="Roboto"/>
                  <a:ea typeface="Roboto"/>
                  <a:cs typeface="Roboto"/>
                  <a:sym typeface="Roboto"/>
                </a:rPr>
                <a:t>- The student can ask follow-up questions to refine the answer or get clarification.</a:t>
              </a:r>
            </a:p>
          </p:txBody>
        </p:sp>
      </p:grpSp>
      <p:sp>
        <p:nvSpPr>
          <p:cNvPr name="Freeform 50" id="50"/>
          <p:cNvSpPr/>
          <p:nvPr/>
        </p:nvSpPr>
        <p:spPr>
          <a:xfrm flipH="true" flipV="false" rot="0">
            <a:off x="2889418" y="7301441"/>
            <a:ext cx="3795012" cy="1072091"/>
          </a:xfrm>
          <a:custGeom>
            <a:avLst/>
            <a:gdLst/>
            <a:ahLst/>
            <a:cxnLst/>
            <a:rect r="r" b="b" t="t" l="l"/>
            <a:pathLst>
              <a:path h="1072091" w="3795012">
                <a:moveTo>
                  <a:pt x="3795012" y="0"/>
                </a:moveTo>
                <a:lnTo>
                  <a:pt x="0" y="0"/>
                </a:lnTo>
                <a:lnTo>
                  <a:pt x="0" y="1072091"/>
                </a:lnTo>
                <a:lnTo>
                  <a:pt x="3795012" y="1072091"/>
                </a:lnTo>
                <a:lnTo>
                  <a:pt x="3795012" y="0"/>
                </a:lnTo>
                <a:close/>
              </a:path>
            </a:pathLst>
          </a:custGeom>
          <a:blipFill>
            <a:blip r:embed="rId4">
              <a:extLst>
                <a:ext uri="{96DAC541-7B7A-43D3-8B79-37D633B846F1}">
                  <asvg:svgBlip xmlns:asvg="http://schemas.microsoft.com/office/drawing/2016/SVG/main" r:embed="rId5"/>
                </a:ext>
              </a:extLst>
            </a:blip>
            <a:stretch>
              <a:fillRect l="0" t="-568" r="0" b="-568"/>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90909"/>
        </a:solidFill>
      </p:bgPr>
    </p:bg>
    <p:spTree>
      <p:nvGrpSpPr>
        <p:cNvPr id="1" name=""/>
        <p:cNvGrpSpPr/>
        <p:nvPr/>
      </p:nvGrpSpPr>
      <p:grpSpPr>
        <a:xfrm>
          <a:off x="0" y="0"/>
          <a:ext cx="0" cy="0"/>
          <a:chOff x="0" y="0"/>
          <a:chExt cx="0" cy="0"/>
        </a:xfrm>
      </p:grpSpPr>
      <p:grpSp>
        <p:nvGrpSpPr>
          <p:cNvPr name="Group 2" id="2"/>
          <p:cNvGrpSpPr/>
          <p:nvPr/>
        </p:nvGrpSpPr>
        <p:grpSpPr>
          <a:xfrm rot="0">
            <a:off x="2036170" y="295275"/>
            <a:ext cx="14215659" cy="1273785"/>
            <a:chOff x="0" y="0"/>
            <a:chExt cx="18954212" cy="1698379"/>
          </a:xfrm>
        </p:grpSpPr>
        <p:sp>
          <p:nvSpPr>
            <p:cNvPr name="Freeform 3" id="3"/>
            <p:cNvSpPr/>
            <p:nvPr/>
          </p:nvSpPr>
          <p:spPr>
            <a:xfrm flipH="false" flipV="false" rot="0">
              <a:off x="0" y="0"/>
              <a:ext cx="18954212" cy="1698379"/>
            </a:xfrm>
            <a:custGeom>
              <a:avLst/>
              <a:gdLst/>
              <a:ahLst/>
              <a:cxnLst/>
              <a:rect r="r" b="b" t="t" l="l"/>
              <a:pathLst>
                <a:path h="1698379" w="18954212">
                  <a:moveTo>
                    <a:pt x="0" y="0"/>
                  </a:moveTo>
                  <a:lnTo>
                    <a:pt x="18954212" y="0"/>
                  </a:lnTo>
                  <a:lnTo>
                    <a:pt x="18954212" y="1698379"/>
                  </a:lnTo>
                  <a:lnTo>
                    <a:pt x="0" y="1698379"/>
                  </a:lnTo>
                  <a:close/>
                </a:path>
              </a:pathLst>
            </a:custGeom>
            <a:solidFill>
              <a:srgbClr val="000000">
                <a:alpha val="0"/>
              </a:srgbClr>
            </a:solidFill>
          </p:spPr>
        </p:sp>
        <p:sp>
          <p:nvSpPr>
            <p:cNvPr name="TextBox 4" id="4"/>
            <p:cNvSpPr txBox="true"/>
            <p:nvPr/>
          </p:nvSpPr>
          <p:spPr>
            <a:xfrm>
              <a:off x="0" y="-9525"/>
              <a:ext cx="18954212" cy="1707904"/>
            </a:xfrm>
            <a:prstGeom prst="rect">
              <a:avLst/>
            </a:prstGeom>
          </p:spPr>
          <p:txBody>
            <a:bodyPr anchor="t" rtlCol="false" tIns="0" lIns="0" bIns="0" rIns="0"/>
            <a:lstStyle/>
            <a:p>
              <a:pPr algn="ctr">
                <a:lnSpc>
                  <a:spcPts val="7903"/>
                </a:lnSpc>
              </a:pPr>
              <a:r>
                <a:rPr lang="en-US" sz="6586" b="true">
                  <a:solidFill>
                    <a:srgbClr val="FFBE40"/>
                  </a:solidFill>
                  <a:latin typeface="Roboto Bold"/>
                  <a:ea typeface="Roboto Bold"/>
                  <a:cs typeface="Roboto Bold"/>
                  <a:sym typeface="Roboto Bold"/>
                </a:rPr>
                <a:t>Circuit </a:t>
              </a:r>
              <a:r>
                <a:rPr lang="en-US" sz="6586" b="true">
                  <a:solidFill>
                    <a:srgbClr val="F7F6F7"/>
                  </a:solidFill>
                  <a:latin typeface="Roboto Bold"/>
                  <a:ea typeface="Roboto Bold"/>
                  <a:cs typeface="Roboto Bold"/>
                  <a:sym typeface="Roboto Bold"/>
                </a:rPr>
                <a:t>Diagram</a:t>
              </a:r>
            </a:p>
          </p:txBody>
        </p:sp>
      </p:grpSp>
      <p:sp>
        <p:nvSpPr>
          <p:cNvPr name="Freeform 5" id="5"/>
          <p:cNvSpPr/>
          <p:nvPr/>
        </p:nvSpPr>
        <p:spPr>
          <a:xfrm flipH="false" flipV="false" rot="0">
            <a:off x="3251453" y="1806721"/>
            <a:ext cx="11785093" cy="7689240"/>
          </a:xfrm>
          <a:custGeom>
            <a:avLst/>
            <a:gdLst/>
            <a:ahLst/>
            <a:cxnLst/>
            <a:rect r="r" b="b" t="t" l="l"/>
            <a:pathLst>
              <a:path h="7689240" w="11785093">
                <a:moveTo>
                  <a:pt x="0" y="0"/>
                </a:moveTo>
                <a:lnTo>
                  <a:pt x="11785093" y="0"/>
                </a:lnTo>
                <a:lnTo>
                  <a:pt x="11785093" y="7689240"/>
                </a:lnTo>
                <a:lnTo>
                  <a:pt x="0" y="7689240"/>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90909"/>
        </a:solidFill>
      </p:bgPr>
    </p:bg>
    <p:spTree>
      <p:nvGrpSpPr>
        <p:cNvPr id="1" name=""/>
        <p:cNvGrpSpPr/>
        <p:nvPr/>
      </p:nvGrpSpPr>
      <p:grpSpPr>
        <a:xfrm>
          <a:off x="0" y="0"/>
          <a:ext cx="0" cy="0"/>
          <a:chOff x="0" y="0"/>
          <a:chExt cx="0" cy="0"/>
        </a:xfrm>
      </p:grpSpPr>
      <p:grpSp>
        <p:nvGrpSpPr>
          <p:cNvPr name="Group 2" id="2"/>
          <p:cNvGrpSpPr/>
          <p:nvPr/>
        </p:nvGrpSpPr>
        <p:grpSpPr>
          <a:xfrm rot="0">
            <a:off x="0" y="45369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0" r="0" b="0"/>
              </a:stretch>
            </a:blipFill>
          </p:spPr>
        </p:sp>
      </p:grpSp>
      <p:grpSp>
        <p:nvGrpSpPr>
          <p:cNvPr name="Group 4" id="4"/>
          <p:cNvGrpSpPr/>
          <p:nvPr/>
        </p:nvGrpSpPr>
        <p:grpSpPr>
          <a:xfrm rot="0">
            <a:off x="5657967" y="251000"/>
            <a:ext cx="6706854" cy="1212523"/>
            <a:chOff x="0" y="0"/>
            <a:chExt cx="8942472" cy="1616697"/>
          </a:xfrm>
        </p:grpSpPr>
        <p:sp>
          <p:nvSpPr>
            <p:cNvPr name="Freeform 5" id="5"/>
            <p:cNvSpPr/>
            <p:nvPr/>
          </p:nvSpPr>
          <p:spPr>
            <a:xfrm flipH="false" flipV="false" rot="0">
              <a:off x="0" y="0"/>
              <a:ext cx="8942472" cy="1616697"/>
            </a:xfrm>
            <a:custGeom>
              <a:avLst/>
              <a:gdLst/>
              <a:ahLst/>
              <a:cxnLst/>
              <a:rect r="r" b="b" t="t" l="l"/>
              <a:pathLst>
                <a:path h="1616697" w="8942472">
                  <a:moveTo>
                    <a:pt x="0" y="0"/>
                  </a:moveTo>
                  <a:lnTo>
                    <a:pt x="8942472" y="0"/>
                  </a:lnTo>
                  <a:lnTo>
                    <a:pt x="8942472" y="1616697"/>
                  </a:lnTo>
                  <a:lnTo>
                    <a:pt x="0" y="1616697"/>
                  </a:lnTo>
                  <a:close/>
                </a:path>
              </a:pathLst>
            </a:custGeom>
            <a:solidFill>
              <a:srgbClr val="000000">
                <a:alpha val="0"/>
              </a:srgbClr>
            </a:solidFill>
          </p:spPr>
        </p:sp>
        <p:sp>
          <p:nvSpPr>
            <p:cNvPr name="TextBox 6" id="6"/>
            <p:cNvSpPr txBox="true"/>
            <p:nvPr/>
          </p:nvSpPr>
          <p:spPr>
            <a:xfrm>
              <a:off x="0" y="-9525"/>
              <a:ext cx="8942472" cy="1626222"/>
            </a:xfrm>
            <a:prstGeom prst="rect">
              <a:avLst/>
            </a:prstGeom>
          </p:spPr>
          <p:txBody>
            <a:bodyPr anchor="t" rtlCol="false" tIns="0" lIns="0" bIns="0" rIns="0"/>
            <a:lstStyle/>
            <a:p>
              <a:pPr algn="l">
                <a:lnSpc>
                  <a:spcPts val="7511"/>
                </a:lnSpc>
              </a:pPr>
              <a:r>
                <a:rPr lang="en-US" sz="6259" b="true">
                  <a:solidFill>
                    <a:srgbClr val="FFBE40"/>
                  </a:solidFill>
                  <a:latin typeface="Roboto Bold"/>
                  <a:ea typeface="Roboto Bold"/>
                  <a:cs typeface="Roboto Bold"/>
                  <a:sym typeface="Roboto Bold"/>
                </a:rPr>
                <a:t>Workflow</a:t>
              </a:r>
              <a:r>
                <a:rPr lang="en-US" sz="6259" b="true">
                  <a:solidFill>
                    <a:srgbClr val="FFFFFF"/>
                  </a:solidFill>
                  <a:latin typeface="Roboto Bold"/>
                  <a:ea typeface="Roboto Bold"/>
                  <a:cs typeface="Roboto Bold"/>
                  <a:sym typeface="Roboto Bold"/>
                </a:rPr>
                <a:t> Diagram</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DAGkIUj2FYI</dc:identifier>
  <dcterms:modified xsi:type="dcterms:W3CDTF">2011-08-01T06:04:30Z</dcterms:modified>
  <cp:revision>1</cp:revision>
  <dc:title>HACK-CELERATE</dc:title>
</cp:coreProperties>
</file>