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8B30233-91AC-4A28-80B3-26E9433B3688}" type="datetimeFigureOut">
              <a:rPr lang="en-PK" smtClean="0"/>
              <a:t>16/05/2023</a:t>
            </a:fld>
            <a:endParaRPr lang="en-PK"/>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PK"/>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61930D1-2C6D-47A9-98F9-E3A38D28EDB2}" type="slidenum">
              <a:rPr lang="en-PK" smtClean="0"/>
              <a:t>‹#›</a:t>
            </a:fld>
            <a:endParaRPr lang="en-PK"/>
          </a:p>
        </p:txBody>
      </p:sp>
    </p:spTree>
    <p:extLst>
      <p:ext uri="{BB962C8B-B14F-4D97-AF65-F5344CB8AC3E}">
        <p14:creationId xmlns:p14="http://schemas.microsoft.com/office/powerpoint/2010/main" val="666720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B30233-91AC-4A28-80B3-26E9433B3688}" type="datetimeFigureOut">
              <a:rPr lang="en-PK" smtClean="0"/>
              <a:t>16/05/2023</a:t>
            </a:fld>
            <a:endParaRPr lang="en-PK"/>
          </a:p>
        </p:txBody>
      </p:sp>
      <p:sp>
        <p:nvSpPr>
          <p:cNvPr id="6" name="Footer Placeholder 5"/>
          <p:cNvSpPr>
            <a:spLocks noGrp="1"/>
          </p:cNvSpPr>
          <p:nvPr>
            <p:ph type="ftr" sz="quarter" idx="11"/>
          </p:nvPr>
        </p:nvSpPr>
        <p:spPr/>
        <p:txBody>
          <a:bodyPr/>
          <a:lstStyle/>
          <a:p>
            <a:endParaRPr lang="en-PK"/>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61930D1-2C6D-47A9-98F9-E3A38D28EDB2}" type="slidenum">
              <a:rPr lang="en-PK" smtClean="0"/>
              <a:t>‹#›</a:t>
            </a:fld>
            <a:endParaRPr lang="en-PK"/>
          </a:p>
        </p:txBody>
      </p:sp>
    </p:spTree>
    <p:extLst>
      <p:ext uri="{BB962C8B-B14F-4D97-AF65-F5344CB8AC3E}">
        <p14:creationId xmlns:p14="http://schemas.microsoft.com/office/powerpoint/2010/main" val="3301155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8B30233-91AC-4A28-80B3-26E9433B3688}" type="datetimeFigureOut">
              <a:rPr lang="en-PK" smtClean="0"/>
              <a:t>16/05/2023</a:t>
            </a:fld>
            <a:endParaRPr lang="en-PK"/>
          </a:p>
        </p:txBody>
      </p:sp>
      <p:sp>
        <p:nvSpPr>
          <p:cNvPr id="5" name="Footer Placeholder 4"/>
          <p:cNvSpPr>
            <a:spLocks noGrp="1"/>
          </p:cNvSpPr>
          <p:nvPr>
            <p:ph type="ftr" sz="quarter" idx="11"/>
          </p:nvPr>
        </p:nvSpPr>
        <p:spPr/>
        <p:txBody>
          <a:bodyPr/>
          <a:lstStyle/>
          <a:p>
            <a:endParaRPr lang="en-PK"/>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61930D1-2C6D-47A9-98F9-E3A38D28EDB2}" type="slidenum">
              <a:rPr lang="en-PK" smtClean="0"/>
              <a:t>‹#›</a:t>
            </a:fld>
            <a:endParaRPr lang="en-PK"/>
          </a:p>
        </p:txBody>
      </p:sp>
    </p:spTree>
    <p:extLst>
      <p:ext uri="{BB962C8B-B14F-4D97-AF65-F5344CB8AC3E}">
        <p14:creationId xmlns:p14="http://schemas.microsoft.com/office/powerpoint/2010/main" val="3805129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8B30233-91AC-4A28-80B3-26E9433B3688}" type="datetimeFigureOut">
              <a:rPr lang="en-PK" smtClean="0"/>
              <a:t>16/05/2023</a:t>
            </a:fld>
            <a:endParaRPr lang="en-PK"/>
          </a:p>
        </p:txBody>
      </p:sp>
      <p:sp>
        <p:nvSpPr>
          <p:cNvPr id="5" name="Footer Placeholder 4"/>
          <p:cNvSpPr>
            <a:spLocks noGrp="1"/>
          </p:cNvSpPr>
          <p:nvPr>
            <p:ph type="ftr" sz="quarter" idx="11"/>
          </p:nvPr>
        </p:nvSpPr>
        <p:spPr/>
        <p:txBody>
          <a:bodyPr/>
          <a:lstStyle/>
          <a:p>
            <a:endParaRPr lang="en-PK"/>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61930D1-2C6D-47A9-98F9-E3A38D28EDB2}" type="slidenum">
              <a:rPr lang="en-PK" smtClean="0"/>
              <a:t>‹#›</a:t>
            </a:fld>
            <a:endParaRPr lang="en-PK"/>
          </a:p>
        </p:txBody>
      </p:sp>
    </p:spTree>
    <p:extLst>
      <p:ext uri="{BB962C8B-B14F-4D97-AF65-F5344CB8AC3E}">
        <p14:creationId xmlns:p14="http://schemas.microsoft.com/office/powerpoint/2010/main" val="799876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B30233-91AC-4A28-80B3-26E9433B3688}" type="datetimeFigureOut">
              <a:rPr lang="en-PK" smtClean="0"/>
              <a:t>16/05/2023</a:t>
            </a:fld>
            <a:endParaRPr lang="en-PK"/>
          </a:p>
        </p:txBody>
      </p:sp>
      <p:sp>
        <p:nvSpPr>
          <p:cNvPr id="5" name="Footer Placeholder 4"/>
          <p:cNvSpPr>
            <a:spLocks noGrp="1"/>
          </p:cNvSpPr>
          <p:nvPr>
            <p:ph type="ftr" sz="quarter" idx="11"/>
          </p:nvPr>
        </p:nvSpPr>
        <p:spPr/>
        <p:txBody>
          <a:bodyPr/>
          <a:lstStyle/>
          <a:p>
            <a:endParaRPr lang="en-PK"/>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61930D1-2C6D-47A9-98F9-E3A38D28EDB2}" type="slidenum">
              <a:rPr lang="en-PK" smtClean="0"/>
              <a:t>‹#›</a:t>
            </a:fld>
            <a:endParaRPr lang="en-PK"/>
          </a:p>
        </p:txBody>
      </p:sp>
    </p:spTree>
    <p:extLst>
      <p:ext uri="{BB962C8B-B14F-4D97-AF65-F5344CB8AC3E}">
        <p14:creationId xmlns:p14="http://schemas.microsoft.com/office/powerpoint/2010/main" val="2686560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8B30233-91AC-4A28-80B3-26E9433B3688}" type="datetimeFigureOut">
              <a:rPr lang="en-PK" smtClean="0"/>
              <a:t>16/05/2023</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D61930D1-2C6D-47A9-98F9-E3A38D28EDB2}" type="slidenum">
              <a:rPr lang="en-PK" smtClean="0"/>
              <a:t>‹#›</a:t>
            </a:fld>
            <a:endParaRPr lang="en-PK"/>
          </a:p>
        </p:txBody>
      </p:sp>
    </p:spTree>
    <p:extLst>
      <p:ext uri="{BB962C8B-B14F-4D97-AF65-F5344CB8AC3E}">
        <p14:creationId xmlns:p14="http://schemas.microsoft.com/office/powerpoint/2010/main" val="31747599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8B30233-91AC-4A28-80B3-26E9433B3688}" type="datetimeFigureOut">
              <a:rPr lang="en-PK" smtClean="0"/>
              <a:t>16/05/2023</a:t>
            </a:fld>
            <a:endParaRPr lang="en-PK"/>
          </a:p>
        </p:txBody>
      </p:sp>
      <p:sp>
        <p:nvSpPr>
          <p:cNvPr id="8" name="Footer Placeholder 7"/>
          <p:cNvSpPr>
            <a:spLocks noGrp="1"/>
          </p:cNvSpPr>
          <p:nvPr>
            <p:ph type="ftr" sz="quarter" idx="11"/>
          </p:nvPr>
        </p:nvSpPr>
        <p:spPr>
          <a:xfrm>
            <a:off x="561111" y="6391838"/>
            <a:ext cx="3644282" cy="304801"/>
          </a:xfrm>
        </p:spPr>
        <p:txBody>
          <a:bodyPr/>
          <a:lstStyle/>
          <a:p>
            <a:endParaRPr lang="en-PK"/>
          </a:p>
        </p:txBody>
      </p:sp>
      <p:sp>
        <p:nvSpPr>
          <p:cNvPr id="9" name="Slide Number Placeholder 8"/>
          <p:cNvSpPr>
            <a:spLocks noGrp="1"/>
          </p:cNvSpPr>
          <p:nvPr>
            <p:ph type="sldNum" sz="quarter" idx="12"/>
          </p:nvPr>
        </p:nvSpPr>
        <p:spPr/>
        <p:txBody>
          <a:bodyPr/>
          <a:lstStyle/>
          <a:p>
            <a:fld id="{D61930D1-2C6D-47A9-98F9-E3A38D28EDB2}" type="slidenum">
              <a:rPr lang="en-PK" smtClean="0"/>
              <a:t>‹#›</a:t>
            </a:fld>
            <a:endParaRPr lang="en-PK"/>
          </a:p>
        </p:txBody>
      </p:sp>
    </p:spTree>
    <p:extLst>
      <p:ext uri="{BB962C8B-B14F-4D97-AF65-F5344CB8AC3E}">
        <p14:creationId xmlns:p14="http://schemas.microsoft.com/office/powerpoint/2010/main" val="18581539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8B30233-91AC-4A28-80B3-26E9433B3688}" type="datetimeFigureOut">
              <a:rPr lang="en-PK" smtClean="0"/>
              <a:t>16/05/2023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D61930D1-2C6D-47A9-98F9-E3A38D28EDB2}" type="slidenum">
              <a:rPr lang="en-PK" smtClean="0"/>
              <a:t>‹#›</a:t>
            </a:fld>
            <a:endParaRPr lang="en-PK"/>
          </a:p>
        </p:txBody>
      </p:sp>
    </p:spTree>
    <p:extLst>
      <p:ext uri="{BB962C8B-B14F-4D97-AF65-F5344CB8AC3E}">
        <p14:creationId xmlns:p14="http://schemas.microsoft.com/office/powerpoint/2010/main" val="13524669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8B30233-91AC-4A28-80B3-26E9433B3688}" type="datetimeFigureOut">
              <a:rPr lang="en-PK" smtClean="0"/>
              <a:t>16/05/2023</a:t>
            </a:fld>
            <a:endParaRPr lang="en-PK"/>
          </a:p>
        </p:txBody>
      </p:sp>
      <p:sp>
        <p:nvSpPr>
          <p:cNvPr id="5" name="Footer Placeholder 4"/>
          <p:cNvSpPr>
            <a:spLocks noGrp="1"/>
          </p:cNvSpPr>
          <p:nvPr>
            <p:ph type="ftr" sz="quarter" idx="11"/>
          </p:nvPr>
        </p:nvSpPr>
        <p:spPr/>
        <p:txBody>
          <a:bodyPr/>
          <a:lstStyle/>
          <a:p>
            <a:endParaRPr lang="en-PK"/>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61930D1-2C6D-47A9-98F9-E3A38D28EDB2}" type="slidenum">
              <a:rPr lang="en-PK" smtClean="0"/>
              <a:t>‹#›</a:t>
            </a:fld>
            <a:endParaRPr lang="en-PK"/>
          </a:p>
        </p:txBody>
      </p:sp>
    </p:spTree>
    <p:extLst>
      <p:ext uri="{BB962C8B-B14F-4D97-AF65-F5344CB8AC3E}">
        <p14:creationId xmlns:p14="http://schemas.microsoft.com/office/powerpoint/2010/main" val="121183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B30233-91AC-4A28-80B3-26E9433B3688}" type="datetimeFigureOut">
              <a:rPr lang="en-PK" smtClean="0"/>
              <a:t>16/05/2023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D61930D1-2C6D-47A9-98F9-E3A38D28EDB2}" type="slidenum">
              <a:rPr lang="en-PK" smtClean="0"/>
              <a:t>‹#›</a:t>
            </a:fld>
            <a:endParaRPr lang="en-PK"/>
          </a:p>
        </p:txBody>
      </p:sp>
    </p:spTree>
    <p:extLst>
      <p:ext uri="{BB962C8B-B14F-4D97-AF65-F5344CB8AC3E}">
        <p14:creationId xmlns:p14="http://schemas.microsoft.com/office/powerpoint/2010/main" val="137697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B30233-91AC-4A28-80B3-26E9433B3688}" type="datetimeFigureOut">
              <a:rPr lang="en-PK" smtClean="0"/>
              <a:t>16/05/2023</a:t>
            </a:fld>
            <a:endParaRPr lang="en-PK"/>
          </a:p>
        </p:txBody>
      </p:sp>
      <p:sp>
        <p:nvSpPr>
          <p:cNvPr id="5" name="Footer Placeholder 4"/>
          <p:cNvSpPr>
            <a:spLocks noGrp="1"/>
          </p:cNvSpPr>
          <p:nvPr>
            <p:ph type="ftr" sz="quarter" idx="11"/>
          </p:nvPr>
        </p:nvSpPr>
        <p:spPr/>
        <p:txBody>
          <a:bodyPr/>
          <a:lstStyle/>
          <a:p>
            <a:endParaRPr lang="en-PK"/>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61930D1-2C6D-47A9-98F9-E3A38D28EDB2}" type="slidenum">
              <a:rPr lang="en-PK" smtClean="0"/>
              <a:t>‹#›</a:t>
            </a:fld>
            <a:endParaRPr lang="en-PK"/>
          </a:p>
        </p:txBody>
      </p:sp>
    </p:spTree>
    <p:extLst>
      <p:ext uri="{BB962C8B-B14F-4D97-AF65-F5344CB8AC3E}">
        <p14:creationId xmlns:p14="http://schemas.microsoft.com/office/powerpoint/2010/main" val="3133015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B30233-91AC-4A28-80B3-26E9433B3688}" type="datetimeFigureOut">
              <a:rPr lang="en-PK" smtClean="0"/>
              <a:t>16/05/2023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D61930D1-2C6D-47A9-98F9-E3A38D28EDB2}" type="slidenum">
              <a:rPr lang="en-PK" smtClean="0"/>
              <a:t>‹#›</a:t>
            </a:fld>
            <a:endParaRPr lang="en-PK"/>
          </a:p>
        </p:txBody>
      </p:sp>
    </p:spTree>
    <p:extLst>
      <p:ext uri="{BB962C8B-B14F-4D97-AF65-F5344CB8AC3E}">
        <p14:creationId xmlns:p14="http://schemas.microsoft.com/office/powerpoint/2010/main" val="1887301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B30233-91AC-4A28-80B3-26E9433B3688}" type="datetimeFigureOut">
              <a:rPr lang="en-PK" smtClean="0"/>
              <a:t>16/05/2023</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D61930D1-2C6D-47A9-98F9-E3A38D28EDB2}" type="slidenum">
              <a:rPr lang="en-PK" smtClean="0"/>
              <a:t>‹#›</a:t>
            </a:fld>
            <a:endParaRPr lang="en-PK"/>
          </a:p>
        </p:txBody>
      </p:sp>
    </p:spTree>
    <p:extLst>
      <p:ext uri="{BB962C8B-B14F-4D97-AF65-F5344CB8AC3E}">
        <p14:creationId xmlns:p14="http://schemas.microsoft.com/office/powerpoint/2010/main" val="2515904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B30233-91AC-4A28-80B3-26E9433B3688}" type="datetimeFigureOut">
              <a:rPr lang="en-PK" smtClean="0"/>
              <a:t>16/05/2023</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D61930D1-2C6D-47A9-98F9-E3A38D28EDB2}" type="slidenum">
              <a:rPr lang="en-PK" smtClean="0"/>
              <a:t>‹#›</a:t>
            </a:fld>
            <a:endParaRPr lang="en-PK"/>
          </a:p>
        </p:txBody>
      </p:sp>
    </p:spTree>
    <p:extLst>
      <p:ext uri="{BB962C8B-B14F-4D97-AF65-F5344CB8AC3E}">
        <p14:creationId xmlns:p14="http://schemas.microsoft.com/office/powerpoint/2010/main" val="3388224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B30233-91AC-4A28-80B3-26E9433B3688}" type="datetimeFigureOut">
              <a:rPr lang="en-PK" smtClean="0"/>
              <a:t>16/05/2023</a:t>
            </a:fld>
            <a:endParaRPr lang="en-PK"/>
          </a:p>
        </p:txBody>
      </p:sp>
      <p:sp>
        <p:nvSpPr>
          <p:cNvPr id="3" name="Footer Placeholder 2"/>
          <p:cNvSpPr>
            <a:spLocks noGrp="1"/>
          </p:cNvSpPr>
          <p:nvPr>
            <p:ph type="ftr" sz="quarter" idx="11"/>
          </p:nvPr>
        </p:nvSpPr>
        <p:spPr/>
        <p:txBody>
          <a:bodyPr/>
          <a:lstStyle/>
          <a:p>
            <a:endParaRPr lang="en-PK"/>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61930D1-2C6D-47A9-98F9-E3A38D28EDB2}" type="slidenum">
              <a:rPr lang="en-PK" smtClean="0"/>
              <a:t>‹#›</a:t>
            </a:fld>
            <a:endParaRPr lang="en-PK"/>
          </a:p>
        </p:txBody>
      </p:sp>
    </p:spTree>
    <p:extLst>
      <p:ext uri="{BB962C8B-B14F-4D97-AF65-F5344CB8AC3E}">
        <p14:creationId xmlns:p14="http://schemas.microsoft.com/office/powerpoint/2010/main" val="1015869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B30233-91AC-4A28-80B3-26E9433B3688}" type="datetimeFigureOut">
              <a:rPr lang="en-PK" smtClean="0"/>
              <a:t>16/05/2023</a:t>
            </a:fld>
            <a:endParaRPr lang="en-PK"/>
          </a:p>
        </p:txBody>
      </p:sp>
      <p:sp>
        <p:nvSpPr>
          <p:cNvPr id="6" name="Footer Placeholder 5"/>
          <p:cNvSpPr>
            <a:spLocks noGrp="1"/>
          </p:cNvSpPr>
          <p:nvPr>
            <p:ph type="ftr" sz="quarter" idx="11"/>
          </p:nvPr>
        </p:nvSpPr>
        <p:spPr/>
        <p:txBody>
          <a:bodyPr/>
          <a:lstStyle/>
          <a:p>
            <a:endParaRPr lang="en-PK"/>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61930D1-2C6D-47A9-98F9-E3A38D28EDB2}" type="slidenum">
              <a:rPr lang="en-PK" smtClean="0"/>
              <a:t>‹#›</a:t>
            </a:fld>
            <a:endParaRPr lang="en-PK"/>
          </a:p>
        </p:txBody>
      </p:sp>
    </p:spTree>
    <p:extLst>
      <p:ext uri="{BB962C8B-B14F-4D97-AF65-F5344CB8AC3E}">
        <p14:creationId xmlns:p14="http://schemas.microsoft.com/office/powerpoint/2010/main" val="1045300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B30233-91AC-4A28-80B3-26E9433B3688}" type="datetimeFigureOut">
              <a:rPr lang="en-PK" smtClean="0"/>
              <a:t>16/05/2023</a:t>
            </a:fld>
            <a:endParaRPr lang="en-PK"/>
          </a:p>
        </p:txBody>
      </p:sp>
      <p:sp>
        <p:nvSpPr>
          <p:cNvPr id="6" name="Footer Placeholder 5"/>
          <p:cNvSpPr>
            <a:spLocks noGrp="1"/>
          </p:cNvSpPr>
          <p:nvPr>
            <p:ph type="ftr" sz="quarter" idx="11"/>
          </p:nvPr>
        </p:nvSpPr>
        <p:spPr/>
        <p:txBody>
          <a:bodyPr/>
          <a:lstStyle/>
          <a:p>
            <a:endParaRPr lang="en-PK"/>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61930D1-2C6D-47A9-98F9-E3A38D28EDB2}" type="slidenum">
              <a:rPr lang="en-PK" smtClean="0"/>
              <a:t>‹#›</a:t>
            </a:fld>
            <a:endParaRPr lang="en-PK"/>
          </a:p>
        </p:txBody>
      </p:sp>
    </p:spTree>
    <p:extLst>
      <p:ext uri="{BB962C8B-B14F-4D97-AF65-F5344CB8AC3E}">
        <p14:creationId xmlns:p14="http://schemas.microsoft.com/office/powerpoint/2010/main" val="127800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8B30233-91AC-4A28-80B3-26E9433B3688}" type="datetimeFigureOut">
              <a:rPr lang="en-PK" smtClean="0"/>
              <a:t>16/05/2023</a:t>
            </a:fld>
            <a:endParaRPr lang="en-PK"/>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PK"/>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61930D1-2C6D-47A9-98F9-E3A38D28EDB2}" type="slidenum">
              <a:rPr lang="en-PK" smtClean="0"/>
              <a:t>‹#›</a:t>
            </a:fld>
            <a:endParaRPr lang="en-PK"/>
          </a:p>
        </p:txBody>
      </p:sp>
    </p:spTree>
    <p:extLst>
      <p:ext uri="{BB962C8B-B14F-4D97-AF65-F5344CB8AC3E}">
        <p14:creationId xmlns:p14="http://schemas.microsoft.com/office/powerpoint/2010/main" val="11224505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F9EF3-192E-2E3C-941C-1AEC06BA3218}"/>
              </a:ext>
            </a:extLst>
          </p:cNvPr>
          <p:cNvSpPr>
            <a:spLocks noGrp="1"/>
          </p:cNvSpPr>
          <p:nvPr>
            <p:ph type="ctrTitle"/>
          </p:nvPr>
        </p:nvSpPr>
        <p:spPr/>
        <p:txBody>
          <a:bodyPr/>
          <a:lstStyle/>
          <a:p>
            <a:r>
              <a:rPr lang="en-US" dirty="0"/>
              <a:t>Prevention of DoS Attack on Application Layer</a:t>
            </a:r>
            <a:endParaRPr lang="en-PK" dirty="0"/>
          </a:p>
        </p:txBody>
      </p:sp>
      <p:sp>
        <p:nvSpPr>
          <p:cNvPr id="3" name="Subtitle 2">
            <a:extLst>
              <a:ext uri="{FF2B5EF4-FFF2-40B4-BE49-F238E27FC236}">
                <a16:creationId xmlns:a16="http://schemas.microsoft.com/office/drawing/2014/main" id="{CA4CD9F3-4322-5915-EC9A-D7AD3D5EDF03}"/>
              </a:ext>
            </a:extLst>
          </p:cNvPr>
          <p:cNvSpPr>
            <a:spLocks noGrp="1"/>
          </p:cNvSpPr>
          <p:nvPr>
            <p:ph type="subTitle" idx="1"/>
          </p:nvPr>
        </p:nvSpPr>
        <p:spPr>
          <a:xfrm>
            <a:off x="1154955" y="4777379"/>
            <a:ext cx="8825658" cy="1323169"/>
          </a:xfrm>
        </p:spPr>
        <p:txBody>
          <a:bodyPr>
            <a:normAutofit/>
          </a:bodyPr>
          <a:lstStyle/>
          <a:p>
            <a:r>
              <a:rPr lang="en-US" dirty="0"/>
              <a:t>Members:</a:t>
            </a:r>
            <a:br>
              <a:rPr lang="en-US" dirty="0"/>
            </a:br>
            <a:r>
              <a:rPr lang="en-US" dirty="0"/>
              <a:t>Wahaj khan (19K-1504)</a:t>
            </a:r>
            <a:br>
              <a:rPr lang="en-US" dirty="0"/>
            </a:br>
            <a:r>
              <a:rPr lang="en-US" dirty="0"/>
              <a:t>Sharjeel Khan (19K-1287)</a:t>
            </a:r>
            <a:br>
              <a:rPr lang="en-US" dirty="0"/>
            </a:br>
            <a:r>
              <a:rPr lang="en-US" dirty="0"/>
              <a:t>Faraz Aftab (19K-0266</a:t>
            </a:r>
          </a:p>
        </p:txBody>
      </p:sp>
    </p:spTree>
    <p:extLst>
      <p:ext uri="{BB962C8B-B14F-4D97-AF65-F5344CB8AC3E}">
        <p14:creationId xmlns:p14="http://schemas.microsoft.com/office/powerpoint/2010/main" val="2685350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3ABC5-0E36-B850-00C8-6F0E372438AD}"/>
              </a:ext>
            </a:extLst>
          </p:cNvPr>
          <p:cNvSpPr>
            <a:spLocks noGrp="1"/>
          </p:cNvSpPr>
          <p:nvPr>
            <p:ph type="title"/>
          </p:nvPr>
        </p:nvSpPr>
        <p:spPr/>
        <p:txBody>
          <a:bodyPr/>
          <a:lstStyle/>
          <a:p>
            <a:r>
              <a:rPr lang="en-US" dirty="0"/>
              <a:t>Conclusion</a:t>
            </a:r>
            <a:endParaRPr lang="en-PK" dirty="0"/>
          </a:p>
        </p:txBody>
      </p:sp>
      <p:sp>
        <p:nvSpPr>
          <p:cNvPr id="3" name="Text Placeholder 2">
            <a:extLst>
              <a:ext uri="{FF2B5EF4-FFF2-40B4-BE49-F238E27FC236}">
                <a16:creationId xmlns:a16="http://schemas.microsoft.com/office/drawing/2014/main" id="{FAEE54DA-1542-48A7-5E50-E83BE0C37193}"/>
              </a:ext>
            </a:extLst>
          </p:cNvPr>
          <p:cNvSpPr>
            <a:spLocks noGrp="1"/>
          </p:cNvSpPr>
          <p:nvPr>
            <p:ph type="body" sz="half" idx="2"/>
          </p:nvPr>
        </p:nvSpPr>
        <p:spPr/>
        <p:txBody>
          <a:bodyPr/>
          <a:lstStyle/>
          <a:p>
            <a:r>
              <a:rPr lang="en-US" dirty="0"/>
              <a:t>In conclusion, the development and implementation of a web application that utilizes Python3-Flask, along with effective security methodologies, can protect the application from application layer DDoS attacks. The rate limiter and captcha mechanisms were found to be effective in limiting connection requests and blocking bots from accessing the site, respectively. However, it is important to note that the XFF headers, while useful in identifying the original source of the connection, may not be entirely effective in preventing more advanced DDoS attacks.</a:t>
            </a:r>
            <a:endParaRPr lang="en-PK" dirty="0"/>
          </a:p>
        </p:txBody>
      </p:sp>
    </p:spTree>
    <p:extLst>
      <p:ext uri="{BB962C8B-B14F-4D97-AF65-F5344CB8AC3E}">
        <p14:creationId xmlns:p14="http://schemas.microsoft.com/office/powerpoint/2010/main" val="1112588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9B9CE-42CE-50DE-E34A-D05A2F23835F}"/>
              </a:ext>
            </a:extLst>
          </p:cNvPr>
          <p:cNvSpPr>
            <a:spLocks noGrp="1"/>
          </p:cNvSpPr>
          <p:nvPr>
            <p:ph type="title"/>
          </p:nvPr>
        </p:nvSpPr>
        <p:spPr/>
        <p:txBody>
          <a:bodyPr/>
          <a:lstStyle/>
          <a:p>
            <a:r>
              <a:rPr lang="en-US" dirty="0"/>
              <a:t>Introduction </a:t>
            </a:r>
            <a:endParaRPr lang="en-PK" dirty="0"/>
          </a:p>
        </p:txBody>
      </p:sp>
      <p:sp>
        <p:nvSpPr>
          <p:cNvPr id="3" name="Text Placeholder 2">
            <a:extLst>
              <a:ext uri="{FF2B5EF4-FFF2-40B4-BE49-F238E27FC236}">
                <a16:creationId xmlns:a16="http://schemas.microsoft.com/office/drawing/2014/main" id="{917ABFA6-4027-08AA-6978-73C4B483AA51}"/>
              </a:ext>
            </a:extLst>
          </p:cNvPr>
          <p:cNvSpPr>
            <a:spLocks noGrp="1"/>
          </p:cNvSpPr>
          <p:nvPr>
            <p:ph type="body" sz="half" idx="2"/>
          </p:nvPr>
        </p:nvSpPr>
        <p:spPr/>
        <p:txBody>
          <a:bodyPr/>
          <a:lstStyle/>
          <a:p>
            <a:r>
              <a:rPr lang="en-US" dirty="0"/>
              <a:t>We made a web application of python3-Flask and implemented different type of Application Layer DoS attacks and implemented methods to prevent the DoS attack.</a:t>
            </a:r>
            <a:endParaRPr lang="en-PK" dirty="0"/>
          </a:p>
        </p:txBody>
      </p:sp>
    </p:spTree>
    <p:extLst>
      <p:ext uri="{BB962C8B-B14F-4D97-AF65-F5344CB8AC3E}">
        <p14:creationId xmlns:p14="http://schemas.microsoft.com/office/powerpoint/2010/main" val="41612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58318-77B1-FC5E-6417-B70B15AF011F}"/>
              </a:ext>
            </a:extLst>
          </p:cNvPr>
          <p:cNvSpPr>
            <a:spLocks noGrp="1"/>
          </p:cNvSpPr>
          <p:nvPr>
            <p:ph type="title"/>
          </p:nvPr>
        </p:nvSpPr>
        <p:spPr/>
        <p:txBody>
          <a:bodyPr/>
          <a:lstStyle/>
          <a:p>
            <a:r>
              <a:rPr lang="en-US" dirty="0" err="1"/>
              <a:t>reCaptcha</a:t>
            </a:r>
            <a:endParaRPr lang="en-PK" dirty="0"/>
          </a:p>
        </p:txBody>
      </p:sp>
      <p:sp>
        <p:nvSpPr>
          <p:cNvPr id="3" name="Text Placeholder 2">
            <a:extLst>
              <a:ext uri="{FF2B5EF4-FFF2-40B4-BE49-F238E27FC236}">
                <a16:creationId xmlns:a16="http://schemas.microsoft.com/office/drawing/2014/main" id="{1DA81E5B-DEEB-A324-D001-E8DC310F0D0B}"/>
              </a:ext>
            </a:extLst>
          </p:cNvPr>
          <p:cNvSpPr>
            <a:spLocks noGrp="1"/>
          </p:cNvSpPr>
          <p:nvPr>
            <p:ph type="body" sz="half" idx="2"/>
          </p:nvPr>
        </p:nvSpPr>
        <p:spPr/>
        <p:txBody>
          <a:bodyPr/>
          <a:lstStyle/>
          <a:p>
            <a:r>
              <a:rPr lang="en-US" dirty="0"/>
              <a:t>We used </a:t>
            </a:r>
            <a:r>
              <a:rPr lang="en-US" dirty="0" err="1"/>
              <a:t>google’s</a:t>
            </a:r>
            <a:r>
              <a:rPr lang="en-US" dirty="0"/>
              <a:t> reCAPTCHA service and integrated it into our website using </a:t>
            </a:r>
            <a:r>
              <a:rPr lang="en-US" dirty="0" err="1"/>
              <a:t>Flask_wtf</a:t>
            </a:r>
            <a:r>
              <a:rPr lang="en-US" dirty="0"/>
              <a:t> library.</a:t>
            </a:r>
            <a:endParaRPr lang="en-PK" dirty="0"/>
          </a:p>
        </p:txBody>
      </p:sp>
    </p:spTree>
    <p:extLst>
      <p:ext uri="{BB962C8B-B14F-4D97-AF65-F5344CB8AC3E}">
        <p14:creationId xmlns:p14="http://schemas.microsoft.com/office/powerpoint/2010/main" val="3945347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BF9DE-0F85-4652-5B8B-617CA5668212}"/>
              </a:ext>
            </a:extLst>
          </p:cNvPr>
          <p:cNvSpPr>
            <a:spLocks noGrp="1"/>
          </p:cNvSpPr>
          <p:nvPr>
            <p:ph type="title"/>
          </p:nvPr>
        </p:nvSpPr>
        <p:spPr/>
        <p:txBody>
          <a:bodyPr/>
          <a:lstStyle/>
          <a:p>
            <a:r>
              <a:rPr lang="en-US" dirty="0"/>
              <a:t>Rate Limiter</a:t>
            </a:r>
            <a:endParaRPr lang="en-PK" dirty="0"/>
          </a:p>
        </p:txBody>
      </p:sp>
      <p:sp>
        <p:nvSpPr>
          <p:cNvPr id="3" name="Text Placeholder 2">
            <a:extLst>
              <a:ext uri="{FF2B5EF4-FFF2-40B4-BE49-F238E27FC236}">
                <a16:creationId xmlns:a16="http://schemas.microsoft.com/office/drawing/2014/main" id="{67158A72-A1FB-B31B-5345-5102A4188483}"/>
              </a:ext>
            </a:extLst>
          </p:cNvPr>
          <p:cNvSpPr>
            <a:spLocks noGrp="1"/>
          </p:cNvSpPr>
          <p:nvPr>
            <p:ph type="body" sz="half" idx="2"/>
          </p:nvPr>
        </p:nvSpPr>
        <p:spPr/>
        <p:txBody>
          <a:bodyPr/>
          <a:lstStyle/>
          <a:p>
            <a:r>
              <a:rPr lang="en-US" dirty="0"/>
              <a:t>We used </a:t>
            </a:r>
            <a:r>
              <a:rPr lang="en-US" dirty="0" err="1"/>
              <a:t>flask_limiter</a:t>
            </a:r>
            <a:r>
              <a:rPr lang="en-US" dirty="0"/>
              <a:t> library in python to implement a rate limiter that block certain routes when they make numerous requests in a small amount of time. For example, if an IP address tries to send 50 request in a minute, we will assume that the IP is part of botnet and black list it.</a:t>
            </a:r>
            <a:endParaRPr lang="en-PK" dirty="0"/>
          </a:p>
        </p:txBody>
      </p:sp>
    </p:spTree>
    <p:extLst>
      <p:ext uri="{BB962C8B-B14F-4D97-AF65-F5344CB8AC3E}">
        <p14:creationId xmlns:p14="http://schemas.microsoft.com/office/powerpoint/2010/main" val="1054958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EF84D-3B30-1E96-CF0E-262E03DE2193}"/>
              </a:ext>
            </a:extLst>
          </p:cNvPr>
          <p:cNvSpPr>
            <a:spLocks noGrp="1"/>
          </p:cNvSpPr>
          <p:nvPr>
            <p:ph type="title"/>
          </p:nvPr>
        </p:nvSpPr>
        <p:spPr/>
        <p:txBody>
          <a:bodyPr/>
          <a:lstStyle/>
          <a:p>
            <a:r>
              <a:rPr lang="en-US" dirty="0"/>
              <a:t>X-Forwarded-For Headers</a:t>
            </a:r>
            <a:endParaRPr lang="en-PK" dirty="0"/>
          </a:p>
        </p:txBody>
      </p:sp>
      <p:sp>
        <p:nvSpPr>
          <p:cNvPr id="3" name="Text Placeholder 2">
            <a:extLst>
              <a:ext uri="{FF2B5EF4-FFF2-40B4-BE49-F238E27FC236}">
                <a16:creationId xmlns:a16="http://schemas.microsoft.com/office/drawing/2014/main" id="{31A9CB07-03EF-D2A7-1B9B-66E2B455C83D}"/>
              </a:ext>
            </a:extLst>
          </p:cNvPr>
          <p:cNvSpPr>
            <a:spLocks noGrp="1"/>
          </p:cNvSpPr>
          <p:nvPr>
            <p:ph type="body" sz="half" idx="2"/>
          </p:nvPr>
        </p:nvSpPr>
        <p:spPr/>
        <p:txBody>
          <a:bodyPr/>
          <a:lstStyle/>
          <a:p>
            <a:r>
              <a:rPr lang="en-US" dirty="0"/>
              <a:t>X-Forwarded-For (XFF) headers are HTTP headers used to track the originating IP address of a client in scenarios where the client connects to a server through a proxy or a load balancer. We checked the XFF headers to find the original IP of the source.</a:t>
            </a:r>
            <a:endParaRPr lang="en-PK" dirty="0"/>
          </a:p>
        </p:txBody>
      </p:sp>
    </p:spTree>
    <p:extLst>
      <p:ext uri="{BB962C8B-B14F-4D97-AF65-F5344CB8AC3E}">
        <p14:creationId xmlns:p14="http://schemas.microsoft.com/office/powerpoint/2010/main" val="2790510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AFEBC-841F-DBD5-4403-9930D06A1237}"/>
              </a:ext>
            </a:extLst>
          </p:cNvPr>
          <p:cNvSpPr>
            <a:spLocks noGrp="1"/>
          </p:cNvSpPr>
          <p:nvPr>
            <p:ph type="title"/>
          </p:nvPr>
        </p:nvSpPr>
        <p:spPr/>
        <p:txBody>
          <a:bodyPr/>
          <a:lstStyle/>
          <a:p>
            <a:r>
              <a:rPr lang="en-US" dirty="0"/>
              <a:t>Simulation and Testing</a:t>
            </a:r>
            <a:endParaRPr lang="en-PK" dirty="0"/>
          </a:p>
        </p:txBody>
      </p:sp>
      <p:sp>
        <p:nvSpPr>
          <p:cNvPr id="3" name="Text Placeholder 2">
            <a:extLst>
              <a:ext uri="{FF2B5EF4-FFF2-40B4-BE49-F238E27FC236}">
                <a16:creationId xmlns:a16="http://schemas.microsoft.com/office/drawing/2014/main" id="{55B35962-6A81-5426-6517-A5EEE7FCBDA5}"/>
              </a:ext>
            </a:extLst>
          </p:cNvPr>
          <p:cNvSpPr>
            <a:spLocks noGrp="1"/>
          </p:cNvSpPr>
          <p:nvPr>
            <p:ph type="body" idx="1"/>
          </p:nvPr>
        </p:nvSpPr>
        <p:spPr/>
        <p:txBody>
          <a:bodyPr/>
          <a:lstStyle/>
          <a:p>
            <a:endParaRPr lang="en-PK"/>
          </a:p>
        </p:txBody>
      </p:sp>
    </p:spTree>
    <p:extLst>
      <p:ext uri="{BB962C8B-B14F-4D97-AF65-F5344CB8AC3E}">
        <p14:creationId xmlns:p14="http://schemas.microsoft.com/office/powerpoint/2010/main" val="4134652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0FC7-07CB-F9A1-533B-F99F1467CF8B}"/>
              </a:ext>
            </a:extLst>
          </p:cNvPr>
          <p:cNvSpPr>
            <a:spLocks noGrp="1"/>
          </p:cNvSpPr>
          <p:nvPr>
            <p:ph type="title"/>
          </p:nvPr>
        </p:nvSpPr>
        <p:spPr/>
        <p:txBody>
          <a:bodyPr/>
          <a:lstStyle/>
          <a:p>
            <a:r>
              <a:rPr lang="en-US" dirty="0"/>
              <a:t>GET Request Spam</a:t>
            </a:r>
            <a:endParaRPr lang="en-PK" dirty="0"/>
          </a:p>
        </p:txBody>
      </p:sp>
      <p:sp>
        <p:nvSpPr>
          <p:cNvPr id="3" name="Text Placeholder 2">
            <a:extLst>
              <a:ext uri="{FF2B5EF4-FFF2-40B4-BE49-F238E27FC236}">
                <a16:creationId xmlns:a16="http://schemas.microsoft.com/office/drawing/2014/main" id="{005EA575-8DE9-200E-432E-BF454CD472D9}"/>
              </a:ext>
            </a:extLst>
          </p:cNvPr>
          <p:cNvSpPr>
            <a:spLocks noGrp="1"/>
          </p:cNvSpPr>
          <p:nvPr>
            <p:ph type="body" sz="half" idx="2"/>
          </p:nvPr>
        </p:nvSpPr>
        <p:spPr/>
        <p:txBody>
          <a:bodyPr/>
          <a:lstStyle/>
          <a:p>
            <a:r>
              <a:rPr lang="en-US" dirty="0"/>
              <a:t>In this attack simulation, we flooded the web application with a high volume of GET requests. The goal was to overwhelm the server with a large number of requests, potentially leading to resource exhaustion and service disruption. </a:t>
            </a:r>
            <a:endParaRPr lang="en-PK" dirty="0"/>
          </a:p>
        </p:txBody>
      </p:sp>
    </p:spTree>
    <p:extLst>
      <p:ext uri="{BB962C8B-B14F-4D97-AF65-F5344CB8AC3E}">
        <p14:creationId xmlns:p14="http://schemas.microsoft.com/office/powerpoint/2010/main" val="2315277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0FC7-07CB-F9A1-533B-F99F1467CF8B}"/>
              </a:ext>
            </a:extLst>
          </p:cNvPr>
          <p:cNvSpPr>
            <a:spLocks noGrp="1"/>
          </p:cNvSpPr>
          <p:nvPr>
            <p:ph type="title"/>
          </p:nvPr>
        </p:nvSpPr>
        <p:spPr/>
        <p:txBody>
          <a:bodyPr/>
          <a:lstStyle/>
          <a:p>
            <a:r>
              <a:rPr lang="en-US" dirty="0"/>
              <a:t>Connection-Keep Alive</a:t>
            </a:r>
            <a:endParaRPr lang="en-PK" dirty="0"/>
          </a:p>
        </p:txBody>
      </p:sp>
      <p:sp>
        <p:nvSpPr>
          <p:cNvPr id="3" name="Text Placeholder 2">
            <a:extLst>
              <a:ext uri="{FF2B5EF4-FFF2-40B4-BE49-F238E27FC236}">
                <a16:creationId xmlns:a16="http://schemas.microsoft.com/office/drawing/2014/main" id="{005EA575-8DE9-200E-432E-BF454CD472D9}"/>
              </a:ext>
            </a:extLst>
          </p:cNvPr>
          <p:cNvSpPr>
            <a:spLocks noGrp="1"/>
          </p:cNvSpPr>
          <p:nvPr>
            <p:ph type="body" sz="half" idx="2"/>
          </p:nvPr>
        </p:nvSpPr>
        <p:spPr/>
        <p:txBody>
          <a:bodyPr/>
          <a:lstStyle/>
          <a:p>
            <a:r>
              <a:rPr lang="en-US" dirty="0"/>
              <a:t>In this attack simulation, we focused on flooding the web application with a continuous stream of keep-alive connections. The aim was to exhaust server resources by maintaining multiple persistent connections, potentially causing the application to become unresponsive.</a:t>
            </a:r>
            <a:endParaRPr lang="en-PK" dirty="0"/>
          </a:p>
        </p:txBody>
      </p:sp>
    </p:spTree>
    <p:extLst>
      <p:ext uri="{BB962C8B-B14F-4D97-AF65-F5344CB8AC3E}">
        <p14:creationId xmlns:p14="http://schemas.microsoft.com/office/powerpoint/2010/main" val="2375963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B39A7-2A92-32ED-0263-A8BBC6DC90D4}"/>
              </a:ext>
            </a:extLst>
          </p:cNvPr>
          <p:cNvSpPr>
            <a:spLocks noGrp="1"/>
          </p:cNvSpPr>
          <p:nvPr>
            <p:ph type="title"/>
          </p:nvPr>
        </p:nvSpPr>
        <p:spPr/>
        <p:txBody>
          <a:bodyPr/>
          <a:lstStyle/>
          <a:p>
            <a:r>
              <a:rPr lang="en-US" dirty="0"/>
              <a:t>Limitation</a:t>
            </a:r>
            <a:endParaRPr lang="en-PK" dirty="0"/>
          </a:p>
        </p:txBody>
      </p:sp>
      <p:sp>
        <p:nvSpPr>
          <p:cNvPr id="3" name="Text Placeholder 2">
            <a:extLst>
              <a:ext uri="{FF2B5EF4-FFF2-40B4-BE49-F238E27FC236}">
                <a16:creationId xmlns:a16="http://schemas.microsoft.com/office/drawing/2014/main" id="{C3DCC301-2E9A-D9C8-AB2E-3CA3838CC932}"/>
              </a:ext>
            </a:extLst>
          </p:cNvPr>
          <p:cNvSpPr>
            <a:spLocks noGrp="1"/>
          </p:cNvSpPr>
          <p:nvPr>
            <p:ph type="body" sz="half" idx="2"/>
          </p:nvPr>
        </p:nvSpPr>
        <p:spPr/>
        <p:txBody>
          <a:bodyPr/>
          <a:lstStyle/>
          <a:p>
            <a:r>
              <a:rPr lang="en-US" dirty="0"/>
              <a:t>It is important to note that this project is limited to application layer DDoS attacks and may still be vulnerable to more advanced attacks. Furthermore, while the rate limiter can be effective in limiting connection requests, it may also result in legitimate users being unable to access the site if they exceed the limit. Additionally, while the captcha mechanism can block bots, it may also present challenges for human users, especially those with visual impairments. Finally, the XFF headers are vulnerable to being spoofed and may not be entirely effective in preventing DDoS attacks.</a:t>
            </a:r>
            <a:endParaRPr lang="en-PK" dirty="0"/>
          </a:p>
        </p:txBody>
      </p:sp>
    </p:spTree>
    <p:extLst>
      <p:ext uri="{BB962C8B-B14F-4D97-AF65-F5344CB8AC3E}">
        <p14:creationId xmlns:p14="http://schemas.microsoft.com/office/powerpoint/2010/main" val="33070533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28</TotalTime>
  <Words>470</Words>
  <Application>Microsoft Office PowerPoint</Application>
  <PresentationFormat>Widescreen</PresentationFormat>
  <Paragraphs>19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Prevention of DoS Attack on Application Layer</vt:lpstr>
      <vt:lpstr>Introduction </vt:lpstr>
      <vt:lpstr>reCaptcha</vt:lpstr>
      <vt:lpstr>Rate Limiter</vt:lpstr>
      <vt:lpstr>X-Forwarded-For Headers</vt:lpstr>
      <vt:lpstr>Simulation and Testing</vt:lpstr>
      <vt:lpstr>GET Request Spam</vt:lpstr>
      <vt:lpstr>Connection-Keep Alive</vt:lpstr>
      <vt:lpstr>Limitation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Prevention of DoS Attack on Application Layer</dc:title>
  <dc:creator>Wahaj Khan</dc:creator>
  <cp:lastModifiedBy>Wahaj Khan</cp:lastModifiedBy>
  <cp:revision>1</cp:revision>
  <dcterms:created xsi:type="dcterms:W3CDTF">2023-05-16T15:46:20Z</dcterms:created>
  <dcterms:modified xsi:type="dcterms:W3CDTF">2023-05-16T16:15:17Z</dcterms:modified>
</cp:coreProperties>
</file>