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1" d="100"/>
          <a:sy n="121" d="100"/>
        </p:scale>
        <p:origin x="8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Car Accident Severity</a:t>
            </a:r>
            <a:endParaRPr lang="en-IN" dirty="0"/>
          </a:p>
        </p:txBody>
      </p:sp>
      <p:sp>
        <p:nvSpPr>
          <p:cNvPr id="3" name="Subtitle 2"/>
          <p:cNvSpPr>
            <a:spLocks noGrp="1"/>
          </p:cNvSpPr>
          <p:nvPr>
            <p:ph type="subTitle" idx="1"/>
          </p:nvPr>
        </p:nvSpPr>
        <p:spPr/>
        <p:txBody>
          <a:bodyPr/>
          <a:lstStyle/>
          <a:p>
            <a:r>
              <a:rPr lang="en-IN" dirty="0" smtClean="0"/>
              <a:t>Capstone Project</a:t>
            </a:r>
          </a:p>
          <a:p>
            <a:endParaRPr lang="en-IN" dirty="0"/>
          </a:p>
        </p:txBody>
      </p:sp>
    </p:spTree>
    <p:extLst>
      <p:ext uri="{BB962C8B-B14F-4D97-AF65-F5344CB8AC3E}">
        <p14:creationId xmlns:p14="http://schemas.microsoft.com/office/powerpoint/2010/main" val="99783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sp>
        <p:nvSpPr>
          <p:cNvPr id="3" name="Content Placeholder 2"/>
          <p:cNvSpPr>
            <a:spLocks noGrp="1"/>
          </p:cNvSpPr>
          <p:nvPr>
            <p:ph idx="1"/>
          </p:nvPr>
        </p:nvSpPr>
        <p:spPr>
          <a:xfrm>
            <a:off x="378372" y="1340069"/>
            <a:ext cx="8895630" cy="4701293"/>
          </a:xfrm>
        </p:spPr>
        <p:txBody>
          <a:bodyPr/>
          <a:lstStyle/>
          <a:p>
            <a:r>
              <a:rPr lang="en-IN" dirty="0"/>
              <a:t>The **K Nearest Neighbour**, **Decision Tree** and **Support Vector Machine** models performed significantly better than the Log Regression model and they achieved a Accuracy Score of 0.55 and a F1-Score of 0.53. The SVM model shows minimal better results, but these come at the cost of a much longer training time.</a:t>
            </a:r>
          </a:p>
          <a:p>
            <a:r>
              <a:rPr lang="en-IN" dirty="0"/>
              <a:t>The **Logistic Regression** models performed with a accuracy Score of 0.526 and a F1-Score of 0.512 with </a:t>
            </a:r>
            <a:r>
              <a:rPr lang="en-IN" dirty="0" err="1"/>
              <a:t>LogLoss</a:t>
            </a:r>
            <a:r>
              <a:rPr lang="en-IN" dirty="0"/>
              <a:t> of 0.683, significantly worse than the other algorithms. The other model shows minimal better results, but also these results come at the cost of a much longer training time than the Logistic Regression Model.</a:t>
            </a:r>
          </a:p>
          <a:p>
            <a:endParaRPr lang="en-IN" dirty="0"/>
          </a:p>
        </p:txBody>
      </p:sp>
      <p:pic>
        <p:nvPicPr>
          <p:cNvPr id="4" name="Picture 3"/>
          <p:cNvPicPr/>
          <p:nvPr/>
        </p:nvPicPr>
        <p:blipFill>
          <a:blip r:embed="rId2"/>
          <a:stretch>
            <a:fillRect/>
          </a:stretch>
        </p:blipFill>
        <p:spPr>
          <a:xfrm>
            <a:off x="765569" y="4340531"/>
            <a:ext cx="5731510" cy="2233930"/>
          </a:xfrm>
          <a:prstGeom prst="rect">
            <a:avLst/>
          </a:prstGeom>
        </p:spPr>
      </p:pic>
    </p:spTree>
    <p:extLst>
      <p:ext uri="{BB962C8B-B14F-4D97-AF65-F5344CB8AC3E}">
        <p14:creationId xmlns:p14="http://schemas.microsoft.com/office/powerpoint/2010/main" val="3078339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Discussion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As the initial dataset contains the categorical data with the type of "object". We cannot use this data type to proceed further in ML models hence we have used label encoding to create new attributes from these categorical attributes that were numerical in type such as </a:t>
            </a:r>
            <a:r>
              <a:rPr lang="en-IN" dirty="0" err="1"/>
              <a:t>int</a:t>
            </a:r>
            <a:r>
              <a:rPr lang="en-IN" dirty="0"/>
              <a:t> and float.</a:t>
            </a:r>
          </a:p>
          <a:p>
            <a:r>
              <a:rPr lang="en-IN" dirty="0"/>
              <a:t>The other issue that the dataset had is the imbalance of the target attributes, using imbalance dataset could skew our result towards the majority class hence it would not be appropriate to use imbalance dataset. The imbalance </a:t>
            </a:r>
            <a:r>
              <a:rPr lang="en-IN" dirty="0" err="1"/>
              <a:t>dateset</a:t>
            </a:r>
            <a:r>
              <a:rPr lang="en-IN" dirty="0"/>
              <a:t> could be balanced using </a:t>
            </a:r>
            <a:r>
              <a:rPr lang="en-IN" dirty="0" err="1"/>
              <a:t>downsampling</a:t>
            </a:r>
            <a:r>
              <a:rPr lang="en-IN" dirty="0"/>
              <a:t> or </a:t>
            </a:r>
            <a:r>
              <a:rPr lang="en-IN" dirty="0" err="1"/>
              <a:t>upsampling</a:t>
            </a:r>
            <a:r>
              <a:rPr lang="en-IN" dirty="0"/>
              <a:t>, we have used </a:t>
            </a:r>
            <a:r>
              <a:rPr lang="en-IN" dirty="0" err="1"/>
              <a:t>sklearn's</a:t>
            </a:r>
            <a:r>
              <a:rPr lang="en-IN" dirty="0"/>
              <a:t> </a:t>
            </a:r>
            <a:r>
              <a:rPr lang="en-IN" dirty="0" err="1"/>
              <a:t>downsampling</a:t>
            </a:r>
            <a:r>
              <a:rPr lang="en-IN" dirty="0"/>
              <a:t> approach to generate working dataset.</a:t>
            </a:r>
          </a:p>
          <a:p>
            <a:r>
              <a:rPr lang="en-IN" dirty="0"/>
              <a:t>After </a:t>
            </a:r>
            <a:r>
              <a:rPr lang="en-IN" dirty="0" err="1"/>
              <a:t>analyzing</a:t>
            </a:r>
            <a:r>
              <a:rPr lang="en-IN" dirty="0"/>
              <a:t> and cleaning the data, applied four ML classification models; K-Nearest </a:t>
            </a:r>
            <a:r>
              <a:rPr lang="en-IN" dirty="0" err="1"/>
              <a:t>Neighbor</a:t>
            </a:r>
            <a:r>
              <a:rPr lang="en-IN" dirty="0"/>
              <a:t>, Decision Tree, Logistic Regression and Support Vector Machine SVM. Although the other three are ideal for this project, we've used logistic regression as the target </a:t>
            </a:r>
            <a:r>
              <a:rPr lang="en-IN" dirty="0" err="1"/>
              <a:t>attribut</a:t>
            </a:r>
            <a:r>
              <a:rPr lang="en-IN" dirty="0"/>
              <a:t> is binary nature.</a:t>
            </a:r>
          </a:p>
          <a:p>
            <a:r>
              <a:rPr lang="en-IN" dirty="0"/>
              <a:t>Evaluation metrics used to test the accuracy of our models were metric accuracy, </a:t>
            </a:r>
            <a:r>
              <a:rPr lang="en-IN" dirty="0" err="1"/>
              <a:t>jaccard</a:t>
            </a:r>
            <a:r>
              <a:rPr lang="en-IN" dirty="0"/>
              <a:t> index, f-1 score and (</a:t>
            </a:r>
            <a:r>
              <a:rPr lang="en-IN" dirty="0" err="1"/>
              <a:t>logloss</a:t>
            </a:r>
            <a:r>
              <a:rPr lang="en-IN" dirty="0"/>
              <a:t> for logistic regression). Evaluating best possible value for k, helped to improve our accuracy to be the best possible.</a:t>
            </a:r>
          </a:p>
        </p:txBody>
      </p:sp>
    </p:spTree>
    <p:extLst>
      <p:ext uri="{BB962C8B-B14F-4D97-AF65-F5344CB8AC3E}">
        <p14:creationId xmlns:p14="http://schemas.microsoft.com/office/powerpoint/2010/main" val="197027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The aim and purpose of the project is to predict the severity of a traffic accident based on historical data using machine learning classification model. </a:t>
            </a:r>
          </a:p>
          <a:p>
            <a:r>
              <a:rPr lang="en-IN" dirty="0"/>
              <a:t>Based on historical data from weather conditions, road conditions, light conditions  pointing to certain classes, we can conclude that these three conditions have a impact on whether or not travel could result in property damage (severity 1) or injury (severity 2).</a:t>
            </a:r>
          </a:p>
          <a:p>
            <a:r>
              <a:rPr lang="en-IN" dirty="0"/>
              <a:t>**Decision Tree** algorithm was best suited for this task in most cases: My Decision Tree Model achieved a accuracy Score of 0.557 and a F1-Score of 0.5310 with optimal training times.</a:t>
            </a:r>
          </a:p>
          <a:p>
            <a:r>
              <a:rPr lang="en-IN" dirty="0"/>
              <a:t>Other two models **K Nearest Neighbour** and **Support Vector Machine* model achieved almost same evaluation scores but at the cost of significantly higher training times.</a:t>
            </a:r>
          </a:p>
          <a:p>
            <a:r>
              <a:rPr lang="en-IN" dirty="0"/>
              <a:t>The **Logistic Regression** models performed with a accuracy Score of 0.526 and a F1-Score of 0.512 with Log Loss of 0.683, significantly worse than the other algorithms.</a:t>
            </a:r>
          </a:p>
          <a:p>
            <a:r>
              <a:rPr lang="en-IN" dirty="0"/>
              <a:t>The use of the outcome or prediction of this project in a real world, production environment could be challenged however it gives the basic understanding of the severity of the car accident under the provided circumstances.</a:t>
            </a:r>
          </a:p>
          <a:p>
            <a:endParaRPr lang="en-IN" dirty="0"/>
          </a:p>
        </p:txBody>
      </p:sp>
    </p:spTree>
    <p:extLst>
      <p:ext uri="{BB962C8B-B14F-4D97-AF65-F5344CB8AC3E}">
        <p14:creationId xmlns:p14="http://schemas.microsoft.com/office/powerpoint/2010/main" val="311522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IN" dirty="0"/>
              <a:t>The purpose of this project is to warn user/people given the weather and the road conditions about the possibility of user/people getting into a car accident and how severe it would be, so that user/people would drive more carefully or even change travel if possible. It is an effort to reduce the frequency of car collisions which can save lives and damages happen to the common people due to car accidents.</a:t>
            </a:r>
          </a:p>
          <a:p>
            <a:endParaRPr lang="en-IN" dirty="0"/>
          </a:p>
        </p:txBody>
      </p:sp>
    </p:spTree>
    <p:extLst>
      <p:ext uri="{BB962C8B-B14F-4D97-AF65-F5344CB8AC3E}">
        <p14:creationId xmlns:p14="http://schemas.microsoft.com/office/powerpoint/2010/main" val="74972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understanding and preparation:</a:t>
            </a:r>
            <a:endParaRPr lang="en-IN" dirty="0"/>
          </a:p>
        </p:txBody>
      </p:sp>
      <p:sp>
        <p:nvSpPr>
          <p:cNvPr id="3" name="Content Placeholder 2"/>
          <p:cNvSpPr>
            <a:spLocks noGrp="1"/>
          </p:cNvSpPr>
          <p:nvPr>
            <p:ph idx="1"/>
          </p:nvPr>
        </p:nvSpPr>
        <p:spPr/>
        <p:txBody>
          <a:bodyPr/>
          <a:lstStyle/>
          <a:p>
            <a:r>
              <a:rPr lang="en-IN" dirty="0"/>
              <a:t>For this project we will be using a dataset available under below location.</a:t>
            </a:r>
          </a:p>
          <a:p>
            <a:r>
              <a:rPr lang="en-IN" u="sng" dirty="0">
                <a:hlinkClick r:id="rId2"/>
              </a:rPr>
              <a:t>https://s3.us.cloud-object-storage.appdomain.cloud/cf-courses-data/CognitiveClass/DP0701EN/version-2/Data-Collisions.csv</a:t>
            </a:r>
            <a:endParaRPr lang="en-IN" dirty="0"/>
          </a:p>
          <a:p>
            <a:r>
              <a:rPr lang="en-IN" dirty="0"/>
              <a:t>We will be using 'SEVERITYCODE' as our predictor or target variable because it is used measure the severity of an accident from 0 to 5 within the dataset. </a:t>
            </a:r>
          </a:p>
        </p:txBody>
      </p:sp>
    </p:spTree>
    <p:extLst>
      <p:ext uri="{BB962C8B-B14F-4D97-AF65-F5344CB8AC3E}">
        <p14:creationId xmlns:p14="http://schemas.microsoft.com/office/powerpoint/2010/main" val="116368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 Selection:</a:t>
            </a:r>
            <a:endParaRPr lang="en-IN" dirty="0"/>
          </a:p>
        </p:txBody>
      </p:sp>
      <p:sp>
        <p:nvSpPr>
          <p:cNvPr id="3" name="Content Placeholder 2"/>
          <p:cNvSpPr>
            <a:spLocks noGrp="1"/>
          </p:cNvSpPr>
          <p:nvPr>
            <p:ph idx="1"/>
          </p:nvPr>
        </p:nvSpPr>
        <p:spPr/>
        <p:txBody>
          <a:bodyPr/>
          <a:lstStyle/>
          <a:p>
            <a:r>
              <a:rPr lang="en-US"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main attributes used to weigh the severity of an accident from the given dataset are 'WEATHER', 'ROADCOND' and 'LIGHTCOND' as these attributes can be contributing factors to accidents. As these attributes type is “object” need to convert or create new attributes out of them with type as “</a:t>
            </a:r>
            <a:r>
              <a:rPr lang="en-US" altLang="en-US"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int</a:t>
            </a:r>
            <a:r>
              <a:rPr lang="en-US"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we will us label encoding to convert attributes in the desired type.</a:t>
            </a:r>
            <a:endParaRPr lang="en-US" altLang="en-US" sz="1100" dirty="0">
              <a:solidFill>
                <a:schemeClr val="tx1"/>
              </a:solidFill>
            </a:endParaRPr>
          </a:p>
          <a:p>
            <a:endParaRPr lang="en-IN" dirty="0"/>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793" y="3725916"/>
            <a:ext cx="2837793" cy="217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9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Balancing the Dataset :</a:t>
            </a:r>
            <a:endParaRPr lang="en-IN" dirty="0"/>
          </a:p>
        </p:txBody>
      </p:sp>
      <p:sp>
        <p:nvSpPr>
          <p:cNvPr id="3" name="Content Placeholder 2"/>
          <p:cNvSpPr>
            <a:spLocks noGrp="1"/>
          </p:cNvSpPr>
          <p:nvPr>
            <p:ph idx="1"/>
          </p:nvPr>
        </p:nvSpPr>
        <p:spPr>
          <a:xfrm>
            <a:off x="677334" y="2165844"/>
            <a:ext cx="8596668" cy="3880773"/>
          </a:xfrm>
        </p:spPr>
        <p:txBody>
          <a:bodyPr/>
          <a:lstStyle/>
          <a:p>
            <a:r>
              <a:rPr lang="en-IN" dirty="0"/>
              <a:t>Also the given dataset in not balanced, to balance it we can either down-sample majority class or up-sample minority class in the dataset, we will </a:t>
            </a:r>
            <a:r>
              <a:rPr lang="en-IN" dirty="0" smtClean="0"/>
              <a:t>down-sample </a:t>
            </a:r>
            <a:r>
              <a:rPr lang="en-IN" dirty="0"/>
              <a:t>the dataset based on the SEVERITYCODE target column</a:t>
            </a:r>
            <a:r>
              <a:rPr lang="en-IN" dirty="0" smtClean="0"/>
              <a:t>.</a:t>
            </a:r>
          </a:p>
          <a:p>
            <a:endParaRPr lang="en-IN" dirty="0" smtClean="0"/>
          </a:p>
          <a:p>
            <a:endParaRPr lang="en-IN" dirty="0"/>
          </a:p>
          <a:p>
            <a:r>
              <a:rPr lang="en-IN" dirty="0"/>
              <a:t>Below is the head of the converted dataset. </a:t>
            </a:r>
          </a:p>
          <a:p>
            <a:endParaRPr lang="en-IN" dirty="0"/>
          </a:p>
        </p:txBody>
      </p:sp>
      <p:pic>
        <p:nvPicPr>
          <p:cNvPr id="4" name="Picture 3"/>
          <p:cNvPicPr/>
          <p:nvPr/>
        </p:nvPicPr>
        <p:blipFill>
          <a:blip r:embed="rId2"/>
          <a:stretch>
            <a:fillRect/>
          </a:stretch>
        </p:blipFill>
        <p:spPr>
          <a:xfrm>
            <a:off x="1036582" y="3206312"/>
            <a:ext cx="2667000" cy="571500"/>
          </a:xfrm>
          <a:prstGeom prst="rect">
            <a:avLst/>
          </a:prstGeom>
        </p:spPr>
      </p:pic>
      <p:pic>
        <p:nvPicPr>
          <p:cNvPr id="6" name="Picture 5"/>
          <p:cNvPicPr/>
          <p:nvPr/>
        </p:nvPicPr>
        <p:blipFill>
          <a:blip r:embed="rId3"/>
          <a:stretch>
            <a:fillRect/>
          </a:stretch>
        </p:blipFill>
        <p:spPr>
          <a:xfrm>
            <a:off x="1700990" y="4410152"/>
            <a:ext cx="5731510" cy="1337945"/>
          </a:xfrm>
          <a:prstGeom prst="rect">
            <a:avLst/>
          </a:prstGeom>
        </p:spPr>
      </p:pic>
    </p:spTree>
    <p:extLst>
      <p:ext uri="{BB962C8B-B14F-4D97-AF65-F5344CB8AC3E}">
        <p14:creationId xmlns:p14="http://schemas.microsoft.com/office/powerpoint/2010/main" val="397041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p:txBody>
          <a:bodyPr>
            <a:normAutofit fontScale="92500" lnSpcReduction="20000"/>
          </a:bodyPr>
          <a:lstStyle/>
          <a:p>
            <a:r>
              <a:rPr lang="en-IN" dirty="0"/>
              <a:t>As the dataset is pre-processed and prepared after selected, engineered, normalized, split into testing/training data &amp; balanced, let us start training the model. The goal is to find the best machine learning model for predicting accident severity, we'll train different types of models and then compare the results to see which model works best for this task.  </a:t>
            </a:r>
          </a:p>
          <a:p>
            <a:r>
              <a:rPr lang="en-IN" dirty="0"/>
              <a:t> </a:t>
            </a:r>
            <a:r>
              <a:rPr lang="en-IN" dirty="0" smtClean="0"/>
              <a:t>In </a:t>
            </a:r>
            <a:r>
              <a:rPr lang="en-IN" dirty="0"/>
              <a:t>this section we'll use the data prepared above to train these 4 different supervised machine learning classification algorithms:  </a:t>
            </a:r>
          </a:p>
          <a:p>
            <a:r>
              <a:rPr lang="en-IN" dirty="0"/>
              <a:t>- Decision Tree</a:t>
            </a:r>
          </a:p>
          <a:p>
            <a:r>
              <a:rPr lang="en-IN" dirty="0"/>
              <a:t>- K Nearest </a:t>
            </a:r>
            <a:r>
              <a:rPr lang="en-IN" dirty="0" err="1"/>
              <a:t>Neighbor</a:t>
            </a:r>
            <a:r>
              <a:rPr lang="en-IN" dirty="0"/>
              <a:t> (KNN)</a:t>
            </a:r>
          </a:p>
          <a:p>
            <a:r>
              <a:rPr lang="en-IN" dirty="0"/>
              <a:t>- Logistic Regression</a:t>
            </a:r>
          </a:p>
          <a:p>
            <a:r>
              <a:rPr lang="en-IN" dirty="0"/>
              <a:t>- Support Vector Machine</a:t>
            </a:r>
          </a:p>
          <a:p>
            <a:r>
              <a:rPr lang="en-IN" dirty="0" smtClean="0"/>
              <a:t>We'll </a:t>
            </a:r>
            <a:r>
              <a:rPr lang="en-IN" dirty="0"/>
              <a:t>then use different evaluation metrics like metric accuracy, F1-score and Log Loss to compare the results.</a:t>
            </a:r>
          </a:p>
          <a:p>
            <a:endParaRPr lang="en-IN" dirty="0"/>
          </a:p>
        </p:txBody>
      </p:sp>
    </p:spTree>
    <p:extLst>
      <p:ext uri="{BB962C8B-B14F-4D97-AF65-F5344CB8AC3E}">
        <p14:creationId xmlns:p14="http://schemas.microsoft.com/office/powerpoint/2010/main" val="299903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Normalization:</a:t>
            </a:r>
            <a:endParaRPr lang="en-IN" dirty="0"/>
          </a:p>
        </p:txBody>
      </p:sp>
      <p:pic>
        <p:nvPicPr>
          <p:cNvPr id="4" name="Content Placeholder 3"/>
          <p:cNvPicPr>
            <a:picLocks noGrp="1"/>
          </p:cNvPicPr>
          <p:nvPr>
            <p:ph idx="1"/>
          </p:nvPr>
        </p:nvPicPr>
        <p:blipFill>
          <a:blip r:embed="rId2"/>
          <a:stretch>
            <a:fillRect/>
          </a:stretch>
        </p:blipFill>
        <p:spPr>
          <a:xfrm>
            <a:off x="677334" y="1790838"/>
            <a:ext cx="5676900" cy="1457325"/>
          </a:xfrm>
          <a:prstGeom prst="rect">
            <a:avLst/>
          </a:prstGeom>
        </p:spPr>
      </p:pic>
      <p:sp>
        <p:nvSpPr>
          <p:cNvPr id="5" name="Rectangle 4"/>
          <p:cNvSpPr/>
          <p:nvPr/>
        </p:nvSpPr>
        <p:spPr>
          <a:xfrm>
            <a:off x="630620" y="3248163"/>
            <a:ext cx="6096000" cy="787652"/>
          </a:xfrm>
          <a:prstGeom prst="rect">
            <a:avLst/>
          </a:prstGeom>
        </p:spPr>
        <p:txBody>
          <a:bodyP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Train/Test Split: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We will use 30% of data for testing and rest 70% for training.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677334" y="4087770"/>
            <a:ext cx="5731510" cy="617717"/>
          </a:xfrm>
          <a:prstGeom prst="rect">
            <a:avLst/>
          </a:prstGeom>
        </p:spPr>
      </p:pic>
    </p:spTree>
    <p:extLst>
      <p:ext uri="{BB962C8B-B14F-4D97-AF65-F5344CB8AC3E}">
        <p14:creationId xmlns:p14="http://schemas.microsoft.com/office/powerpoint/2010/main" val="123070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 Models: </a:t>
            </a:r>
            <a:endParaRPr lang="en-IN" dirty="0"/>
          </a:p>
        </p:txBody>
      </p:sp>
      <p:pic>
        <p:nvPicPr>
          <p:cNvPr id="4" name="Content Placeholder 3"/>
          <p:cNvPicPr>
            <a:picLocks noGrp="1"/>
          </p:cNvPicPr>
          <p:nvPr>
            <p:ph idx="1"/>
          </p:nvPr>
        </p:nvPicPr>
        <p:blipFill>
          <a:blip r:embed="rId2"/>
          <a:stretch>
            <a:fillRect/>
          </a:stretch>
        </p:blipFill>
        <p:spPr>
          <a:xfrm>
            <a:off x="677334" y="1460747"/>
            <a:ext cx="6324600" cy="2695575"/>
          </a:xfrm>
          <a:prstGeom prst="rect">
            <a:avLst/>
          </a:prstGeom>
        </p:spPr>
      </p:pic>
      <p:pic>
        <p:nvPicPr>
          <p:cNvPr id="5" name="Picture 4"/>
          <p:cNvPicPr/>
          <p:nvPr/>
        </p:nvPicPr>
        <p:blipFill>
          <a:blip r:embed="rId3"/>
          <a:stretch>
            <a:fillRect/>
          </a:stretch>
        </p:blipFill>
        <p:spPr>
          <a:xfrm>
            <a:off x="677334" y="4398908"/>
            <a:ext cx="4981575" cy="2190750"/>
          </a:xfrm>
          <a:prstGeom prst="rect">
            <a:avLst/>
          </a:prstGeom>
        </p:spPr>
      </p:pic>
    </p:spTree>
    <p:extLst>
      <p:ext uri="{BB962C8B-B14F-4D97-AF65-F5344CB8AC3E}">
        <p14:creationId xmlns:p14="http://schemas.microsoft.com/office/powerpoint/2010/main" val="109748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26264" y="684130"/>
            <a:ext cx="5934075" cy="2209800"/>
          </a:xfrm>
          <a:prstGeom prst="rect">
            <a:avLst/>
          </a:prstGeom>
        </p:spPr>
      </p:pic>
      <p:pic>
        <p:nvPicPr>
          <p:cNvPr id="5" name="Picture 4"/>
          <p:cNvPicPr/>
          <p:nvPr/>
        </p:nvPicPr>
        <p:blipFill>
          <a:blip r:embed="rId3"/>
          <a:stretch>
            <a:fillRect/>
          </a:stretch>
        </p:blipFill>
        <p:spPr>
          <a:xfrm>
            <a:off x="972329" y="3021725"/>
            <a:ext cx="6041943" cy="3605047"/>
          </a:xfrm>
          <a:prstGeom prst="rect">
            <a:avLst/>
          </a:prstGeom>
        </p:spPr>
      </p:pic>
    </p:spTree>
    <p:extLst>
      <p:ext uri="{BB962C8B-B14F-4D97-AF65-F5344CB8AC3E}">
        <p14:creationId xmlns:p14="http://schemas.microsoft.com/office/powerpoint/2010/main" val="4116797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TotalTime>
  <Words>882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Car Accident Severity</vt:lpstr>
      <vt:lpstr>Introduction:</vt:lpstr>
      <vt:lpstr>Data understanding and preparation:</vt:lpstr>
      <vt:lpstr>Feature Selection:</vt:lpstr>
      <vt:lpstr>Balancing the Dataset :</vt:lpstr>
      <vt:lpstr>Methodology</vt:lpstr>
      <vt:lpstr>Data Normalization:</vt:lpstr>
      <vt:lpstr>Machine Learning Models: </vt:lpstr>
      <vt:lpstr>PowerPoint Presentation</vt:lpstr>
      <vt:lpstr>Results:</vt:lpstr>
      <vt:lpstr>Discussion</vt:lpstr>
      <vt:lpstr>Conclusion: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Sayyed, Wahaj</dc:creator>
  <cp:lastModifiedBy>Sayyed, Wahaj</cp:lastModifiedBy>
  <cp:revision>1</cp:revision>
  <dcterms:created xsi:type="dcterms:W3CDTF">2020-09-19T09:36:49Z</dcterms:created>
  <dcterms:modified xsi:type="dcterms:W3CDTF">2020-09-19T09:45:34Z</dcterms:modified>
</cp:coreProperties>
</file>