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DBF20E-1C70-E1D1-C92B-24E63596757E}" v="53" dt="2025-09-07T05:23:12.9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3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5802" y="1384296"/>
            <a:ext cx="3454005" cy="2387600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15802" y="3863971"/>
            <a:ext cx="345400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Task 2</a:t>
            </a:r>
          </a:p>
        </p:txBody>
      </p:sp>
      <p:pic>
        <p:nvPicPr>
          <p:cNvPr id="5" name="Picture 4" descr="against phishing attacks">
            <a:extLst>
              <a:ext uri="{FF2B5EF4-FFF2-40B4-BE49-F238E27FC236}">
                <a16:creationId xmlns:a16="http://schemas.microsoft.com/office/drawing/2014/main" id="{A8C2CCAA-7105-0622-C02E-F77AF9B42B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572" r="42193" b="-2"/>
          <a:stretch>
            <a:fillRect/>
          </a:stretch>
        </p:blipFill>
        <p:spPr>
          <a:xfrm>
            <a:off x="355405" y="1057275"/>
            <a:ext cx="4438051" cy="474345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4C2E9E-0B5D-4B5F-9A1F-70EBDCE39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845" y="1197769"/>
            <a:ext cx="8240309" cy="4462463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36B2BE-65F4-46E3-AFDD-A9AE9E885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438275"/>
            <a:ext cx="2662237" cy="1275198"/>
          </a:xfrm>
        </p:spPr>
        <p:txBody>
          <a:bodyPr anchor="b">
            <a:normAutofit/>
          </a:bodyPr>
          <a:lstStyle/>
          <a:p>
            <a:r>
              <a:rPr lang="en-US" sz="32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 lnSpcReduction="10000"/>
          </a:bodyPr>
          <a:lstStyle/>
          <a:p>
            <a:endParaRPr lang="en-US" sz="1700"/>
          </a:p>
          <a:p>
            <a:r>
              <a:rPr lang="en-US" sz="2400" dirty="0"/>
              <a:t>Phishing attacks are increasing every day.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Awareness is the best defense.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Stay alert, stay safe</a:t>
            </a:r>
            <a:r>
              <a:rPr lang="en-US" sz="1700" dirty="0"/>
              <a:t>.</a:t>
            </a: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3" descr="What to Do With Suspicious Emails ...">
            <a:extLst>
              <a:ext uri="{FF2B5EF4-FFF2-40B4-BE49-F238E27FC236}">
                <a16:creationId xmlns:a16="http://schemas.microsoft.com/office/drawing/2014/main" id="{0A045B48-F959-A176-9060-99B6AABE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00" r="28340" b="-1"/>
          <a:stretch>
            <a:fillRect/>
          </a:stretch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84915"/>
            <a:ext cx="3488307" cy="195107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684921"/>
            <a:ext cx="4255580" cy="1951087"/>
          </a:xfrm>
          <a:noFill/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Phishing is a cyber attack where attackers trick people into sharing sensitive information.</a:t>
            </a:r>
          </a:p>
          <a:p>
            <a:r>
              <a:rPr lang="en-US" sz="1600">
                <a:solidFill>
                  <a:schemeClr val="bg1"/>
                </a:solidFill>
              </a:rPr>
              <a:t>They use fake emails, websites, or messages.</a:t>
            </a:r>
          </a:p>
          <a:p>
            <a:r>
              <a:rPr lang="en-US" sz="1600">
                <a:solidFill>
                  <a:schemeClr val="bg1"/>
                </a:solidFill>
              </a:rPr>
              <a:t>This training helps you identify and avoid phishing attempts.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Phishing Attacks are on the Rise! How to Spot a Sophisticated Phishing  Attack – E-Tech">
            <a:extLst>
              <a:ext uri="{FF2B5EF4-FFF2-40B4-BE49-F238E27FC236}">
                <a16:creationId xmlns:a16="http://schemas.microsoft.com/office/drawing/2014/main" id="{8D23EFB2-E96A-9D09-E616-1182E04AE6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" r="11207"/>
          <a:stretch>
            <a:fillRect/>
          </a:stretch>
        </p:blipFill>
        <p:spPr>
          <a:xfrm>
            <a:off x="472228" y="2708781"/>
            <a:ext cx="8136047" cy="349663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906481"/>
            <a:ext cx="304800" cy="322326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684915"/>
            <a:ext cx="3488307" cy="1951075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4560" y="684921"/>
            <a:ext cx="4255580" cy="1951087"/>
          </a:xfrm>
          <a:noFill/>
        </p:spPr>
        <p:txBody>
          <a:bodyPr anchor="t">
            <a:normAutofit/>
          </a:bodyPr>
          <a:lstStyle/>
          <a:p>
            <a:endParaRPr lang="en-US" sz="1600">
              <a:solidFill>
                <a:schemeClr val="bg1"/>
              </a:solidFill>
            </a:endParaRPr>
          </a:p>
          <a:p>
            <a:r>
              <a:rPr lang="en-US" sz="1600">
                <a:solidFill>
                  <a:schemeClr val="bg1"/>
                </a:solidFill>
              </a:rPr>
              <a:t>Fake attempt to steal sensitive data (passwords, bank details, etc.).</a:t>
            </a:r>
          </a:p>
          <a:p>
            <a:r>
              <a:rPr lang="en-US" sz="1600">
                <a:solidFill>
                  <a:schemeClr val="bg1"/>
                </a:solidFill>
              </a:rPr>
              <a:t>Done via emails, SMS, phone calls, or websites.</a:t>
            </a:r>
          </a:p>
          <a:p>
            <a:r>
              <a:rPr lang="en-US" sz="1600">
                <a:solidFill>
                  <a:schemeClr val="bg1"/>
                </a:solidFill>
              </a:rPr>
              <a:t>Often looks like a trusted source.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Phishing Attacks are on the Rise! How to Spot a Sophisticated Phishing  Attack – E-Tech">
            <a:extLst>
              <a:ext uri="{FF2B5EF4-FFF2-40B4-BE49-F238E27FC236}">
                <a16:creationId xmlns:a16="http://schemas.microsoft.com/office/drawing/2014/main" id="{E657E2C1-6A6B-BEE7-42C6-307058AA0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0" r="11207"/>
          <a:stretch>
            <a:fillRect/>
          </a:stretch>
        </p:blipFill>
        <p:spPr>
          <a:xfrm>
            <a:off x="472228" y="2708781"/>
            <a:ext cx="8136047" cy="349663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2906481"/>
            <a:ext cx="304800" cy="322326"/>
            <a:chOff x="215328" y="-46937"/>
            <a:chExt cx="304800" cy="277384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hishing And Ransomware | MetaCompliance">
            <a:extLst>
              <a:ext uri="{FF2B5EF4-FFF2-40B4-BE49-F238E27FC236}">
                <a16:creationId xmlns:a16="http://schemas.microsoft.com/office/drawing/2014/main" id="{8C54427C-ED72-D11B-C02F-BBE0B0E716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66" r="18538" b="2"/>
          <a:stretch>
            <a:fillRect/>
          </a:stretch>
        </p:blipFill>
        <p:spPr>
          <a:xfrm>
            <a:off x="5086349" y="1714500"/>
            <a:ext cx="4057651" cy="514350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250409"/>
            <a:ext cx="7667214" cy="1228299"/>
          </a:xfrm>
        </p:spPr>
        <p:txBody>
          <a:bodyPr>
            <a:normAutofit/>
          </a:bodyPr>
          <a:lstStyle/>
          <a:p>
            <a:r>
              <a:rPr lang="en-US" sz="3500"/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183642"/>
            <a:ext cx="4000650" cy="4115018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Email Phishing</a:t>
            </a:r>
          </a:p>
          <a:p>
            <a:r>
              <a:rPr lang="en-US" sz="1700"/>
              <a:t>Spear Phishing (targeted attack)</a:t>
            </a:r>
          </a:p>
          <a:p>
            <a:r>
              <a:rPr lang="en-US" sz="1700"/>
              <a:t>Smishing (SMS phishing)</a:t>
            </a:r>
          </a:p>
          <a:p>
            <a:r>
              <a:rPr lang="en-US" sz="1700"/>
              <a:t>Vishing (voice call phishing)</a:t>
            </a:r>
          </a:p>
          <a:p>
            <a:r>
              <a:rPr lang="en-US" sz="1700"/>
              <a:t>Clone Phishing (fake copy of real email)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B65C0385-5E30-4D2E-AF9F-4639659D3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Cyber Scams by Data Protection &amp; Cyber Security Partner Tim Heywood">
            <a:extLst>
              <a:ext uri="{FF2B5EF4-FFF2-40B4-BE49-F238E27FC236}">
                <a16:creationId xmlns:a16="http://schemas.microsoft.com/office/drawing/2014/main" id="{FE034F80-9C58-C97C-F2F9-CED40CDEC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20" r="16749" b="1"/>
          <a:stretch>
            <a:fillRect/>
          </a:stretch>
        </p:blipFill>
        <p:spPr>
          <a:xfrm>
            <a:off x="20" y="1666568"/>
            <a:ext cx="4579641" cy="5191432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335820B-3A29-42C5-AA8D-10ECA43CD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52766"/>
            <a:ext cx="7944000" cy="10235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a typeface="Calibri"/>
                <a:cs typeface="Calibri"/>
              </a:rPr>
              <a:t>How to Recognize a Phishing Email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249766"/>
            <a:ext cx="3412793" cy="4070303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2000" dirty="0"/>
              <a:t>Spelling/grammar mistakes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Suspicious sender address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Fake URLs (hover to check link)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Urgent language ('Your account will be blocked...')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Unusual attachments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88558" y="588559"/>
            <a:ext cx="6858000" cy="5680880"/>
          </a:xfrm>
          <a:prstGeom prst="rect">
            <a:avLst/>
          </a:prstGeom>
          <a:ln>
            <a:noFill/>
          </a:ln>
          <a:effectLst>
            <a:outerShdw blurRad="457200" dist="63500" sx="99000" sy="99000" algn="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883" y="5546162"/>
            <a:ext cx="4996277" cy="953611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Real-World Examples</a:t>
            </a:r>
            <a:endParaRPr lang="en-US" sz="3500" b="1" dirty="0">
              <a:ea typeface="Calibri"/>
              <a:cs typeface="Calibri"/>
            </a:endParaRPr>
          </a:p>
        </p:txBody>
      </p:sp>
      <p:pic>
        <p:nvPicPr>
          <p:cNvPr id="4" name="Picture 3" descr="Phishing And Ransomware | MetaCompliance">
            <a:extLst>
              <a:ext uri="{FF2B5EF4-FFF2-40B4-BE49-F238E27FC236}">
                <a16:creationId xmlns:a16="http://schemas.microsoft.com/office/drawing/2014/main" id="{A1B67619-5115-B498-5F5D-63A628461E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95" r="8164" b="-1"/>
          <a:stretch>
            <a:fillRect/>
          </a:stretch>
        </p:blipFill>
        <p:spPr>
          <a:xfrm>
            <a:off x="20" y="-1"/>
            <a:ext cx="5680861" cy="516158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5048" y="743803"/>
            <a:ext cx="2358392" cy="5474173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2000" dirty="0"/>
              <a:t>Fake email pretending to be a bank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Suspicious links and attachments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Always verify before clicking any link</a:t>
            </a:r>
            <a:endParaRPr lang="en-US" sz="20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20" y="741391"/>
            <a:ext cx="2662237" cy="1616203"/>
          </a:xfrm>
        </p:spPr>
        <p:txBody>
          <a:bodyPr anchor="b">
            <a:normAutofit/>
          </a:bodyPr>
          <a:lstStyle/>
          <a:p>
            <a:r>
              <a:rPr lang="en-US" sz="2800" b="1" dirty="0"/>
              <a:t>Social Engineering Tactics</a:t>
            </a:r>
            <a:endParaRPr lang="en-US" sz="280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10223" cy="3447832"/>
          </a:xfrm>
        </p:spPr>
        <p:txBody>
          <a:bodyPr anchor="t">
            <a:normAutofit lnSpcReduction="10000"/>
          </a:bodyPr>
          <a:lstStyle/>
          <a:p>
            <a:endParaRPr lang="en-US" sz="1700"/>
          </a:p>
          <a:p>
            <a:r>
              <a:rPr lang="en-US" sz="2000" dirty="0"/>
              <a:t>Fear (account suspended, fines, etc.)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Curiosity (You won a prize!)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Urgency (Reply within 24 hours)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/>
              <a:t>Trust (Pretend to be boss, bank, IT de</a:t>
            </a:r>
            <a:r>
              <a:rPr lang="en-US" sz="1700" dirty="0"/>
              <a:t>pt.)</a:t>
            </a:r>
            <a:endParaRPr lang="en-US" sz="1700" dirty="0">
              <a:ea typeface="Calibri"/>
              <a:cs typeface="Calibri"/>
            </a:endParaRPr>
          </a:p>
        </p:txBody>
      </p:sp>
      <p:pic>
        <p:nvPicPr>
          <p:cNvPr id="4" name="Picture 3" descr="Best Ways to Prevent Employees from Phishing Attacks">
            <a:extLst>
              <a:ext uri="{FF2B5EF4-FFF2-40B4-BE49-F238E27FC236}">
                <a16:creationId xmlns:a16="http://schemas.microsoft.com/office/drawing/2014/main" id="{D282985B-F059-6451-9B89-541E6A03A4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77" r="25153" b="1"/>
          <a:stretch>
            <a:fillRect/>
          </a:stretch>
        </p:blipFill>
        <p:spPr>
          <a:xfrm>
            <a:off x="3816932" y="877413"/>
            <a:ext cx="4666971" cy="504309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16932" y="5858828"/>
            <a:ext cx="4669847" cy="123363"/>
            <a:chOff x="7015162" y="5858828"/>
            <a:chExt cx="4300544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90"/>
            <a:ext cx="9143999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96" y="307447"/>
            <a:ext cx="8020413" cy="1109932"/>
          </a:xfrm>
        </p:spPr>
        <p:txBody>
          <a:bodyPr>
            <a:normAutofit/>
          </a:bodyPr>
          <a:lstStyle/>
          <a:p>
            <a:r>
              <a:rPr lang="en-US" sz="3500" b="1" dirty="0"/>
              <a:t>Best Practices to Stay Safe</a:t>
            </a:r>
          </a:p>
        </p:txBody>
      </p:sp>
      <p:pic>
        <p:nvPicPr>
          <p:cNvPr id="4" name="Picture 3" descr="Best Ways to Prevent Employees from Phishing Attacks">
            <a:extLst>
              <a:ext uri="{FF2B5EF4-FFF2-40B4-BE49-F238E27FC236}">
                <a16:creationId xmlns:a16="http://schemas.microsoft.com/office/drawing/2014/main" id="{C03EC209-5F8A-E2EA-6234-1D4C52F203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91" y="3157206"/>
            <a:ext cx="4353716" cy="217685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1" y="2357888"/>
            <a:ext cx="3199028" cy="3902635"/>
          </a:xfrm>
        </p:spPr>
        <p:txBody>
          <a:bodyPr vert="horz" lIns="91440" tIns="45720" rIns="91440" bIns="45720" rtlCol="0" anchor="ctr">
            <a:noAutofit/>
          </a:bodyPr>
          <a:lstStyle/>
          <a:p>
            <a:endParaRPr lang="en-US" sz="1700"/>
          </a:p>
          <a:p>
            <a:r>
              <a:rPr lang="en-US" sz="2400" dirty="0"/>
              <a:t>Don’t click unknown links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Verify sender before replying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Never share passwords via email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Enable two-factor authentication (2FA)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Use updated antivirus &amp; spam filters</a:t>
            </a:r>
            <a:endParaRPr lang="en-US" sz="24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 b="1" dirty="0"/>
              <a:t>Quick Quiz</a:t>
            </a:r>
            <a:endParaRPr lang="en-US" sz="3500" b="1" dirty="0">
              <a:ea typeface="Calibri"/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2400" dirty="0"/>
              <a:t>Q: If an email asks for your password, is it phishing? (Yes)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Q: Should you click links from your bank email? (No)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Q: What is Smishing? (Phishing via SMS)</a:t>
            </a:r>
            <a:endParaRPr lang="en-US" sz="2400" dirty="0">
              <a:ea typeface="Calibri"/>
              <a:cs typeface="Calibri"/>
            </a:endParaRPr>
          </a:p>
        </p:txBody>
      </p:sp>
      <p:pic>
        <p:nvPicPr>
          <p:cNvPr id="5" name="Picture 4" descr="Question mark boxes">
            <a:extLst>
              <a:ext uri="{FF2B5EF4-FFF2-40B4-BE49-F238E27FC236}">
                <a16:creationId xmlns:a16="http://schemas.microsoft.com/office/drawing/2014/main" id="{16E31A2D-0C0A-06CB-9765-AFCCCA5C5C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136" r="31105" b="7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300</Words>
  <Application>Microsoft Office PowerPoint</Application>
  <PresentationFormat>On-screen Show (4:3)</PresentationFormat>
  <Paragraphs>56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Phishing Awareness Training</vt:lpstr>
      <vt:lpstr>Introduction</vt:lpstr>
      <vt:lpstr>What is Phishing?</vt:lpstr>
      <vt:lpstr>Types of Phishing</vt:lpstr>
      <vt:lpstr>How to Recognize a Phishing Email</vt:lpstr>
      <vt:lpstr>Real-World Examples</vt:lpstr>
      <vt:lpstr>Social Engineering Tactics</vt:lpstr>
      <vt:lpstr>Best Practices to Stay Safe</vt:lpstr>
      <vt:lpstr>Quick Quiz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Ateeb Ahmed</cp:lastModifiedBy>
  <cp:revision>59</cp:revision>
  <dcterms:created xsi:type="dcterms:W3CDTF">2013-01-27T09:14:16Z</dcterms:created>
  <dcterms:modified xsi:type="dcterms:W3CDTF">2025-09-07T05:23:41Z</dcterms:modified>
  <cp:category/>
</cp:coreProperties>
</file>