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61" r:id="rId5"/>
    <p:sldId id="260" r:id="rId6"/>
    <p:sldId id="262" r:id="rId7"/>
    <p:sldId id="263" r:id="rId8"/>
    <p:sldId id="264" r:id="rId9"/>
    <p:sldId id="265" r:id="rId10"/>
    <p:sldId id="259"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Lato Black" panose="020F0502020204030203" pitchFamily="34" charset="0"/>
      <p:bold r:id="rId17"/>
      <p:boldItalic r:id="rId18"/>
    </p:embeddedFont>
    <p:embeddedFont>
      <p:font typeface="Libre Baskerville" panose="020B0604020202020204" charset="0"/>
      <p:regular r:id="rId19"/>
      <p:bold r:id="rId20"/>
      <p:italic r:id="rId21"/>
    </p:embeddedFont>
    <p:embeddedFont>
      <p:font typeface="Tahoma" panose="020B0604030504040204" pitchFamily="3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423859B-E021-5645-1C29-5C184F0BF4BD}"/>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DC5965D7-1A6D-4F69-FE4D-A17406B59EA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EF62164F-B359-55B5-CE93-9B7E0E68452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9191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CDCCDED3-D212-531D-ED19-82FA0F5C933F}"/>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25FE5763-B19D-6D57-B307-0C0AC055873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8FA7B375-41A6-F7BC-1B76-6CBF5843897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672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9A5DB46-47B4-E131-A78C-AAD0A6178966}"/>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7FCC9C20-72CC-7464-D511-BA0A29AD900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2C589EA0-0613-AF43-649F-EAA837F1A6D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6429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F0201B3-837E-9C93-CC91-80CD5265F1B9}"/>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B9C95DEE-0C89-EAEB-E498-95AAC3A459E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A24A8500-B5FA-4B4F-0836-45BC948B039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4449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7FC1028-A927-E9DC-0954-0AB7653E66D7}"/>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0EFAECC-FF05-E1A3-2DAF-FCFE058292F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E36A4728-5F63-B538-386F-FDCD7658901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8454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C38C22DC-DC90-9A52-E8F9-E4E0CE20FFCD}"/>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5CDC2EFB-0468-426B-9C4B-B52C4A70F5E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4BDDA3B5-BD4F-B9AE-5478-DE987541E46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5648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waheed-ullah-5b3500248/"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WaheedUllah12-u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13854"/>
            <a:ext cx="12190815" cy="6694098"/>
          </a:xfrm>
          <a:prstGeom prst="rect">
            <a:avLst/>
          </a:prstGeom>
          <a:noFill/>
          <a:ln>
            <a:noFill/>
          </a:ln>
        </p:spPr>
      </p:pic>
      <p:sp>
        <p:nvSpPr>
          <p:cNvPr id="99" name="Google Shape;99;p1"/>
          <p:cNvSpPr txBox="1"/>
          <p:nvPr/>
        </p:nvSpPr>
        <p:spPr>
          <a:xfrm>
            <a:off x="2472904" y="3717986"/>
            <a:ext cx="7246189"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b="1" dirty="0">
                <a:latin typeface="Tahoma" panose="020B0604030504040204" pitchFamily="34" charset="0"/>
                <a:ea typeface="Tahoma" panose="020B0604030504040204" pitchFamily="34" charset="0"/>
                <a:cs typeface="Tahoma" panose="020B0604030504040204" pitchFamily="34" charset="0"/>
              </a:rPr>
              <a:t>EMCAT EDA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27656" y="530719"/>
            <a:ext cx="11306704" cy="6494045"/>
          </a:xfrm>
          <a:prstGeom prst="rect">
            <a:avLst/>
          </a:prstGeom>
          <a:noFill/>
          <a:ln>
            <a:noFill/>
          </a:ln>
        </p:spPr>
        <p:txBody>
          <a:bodyPr spcFirstLastPara="1" wrap="square" lIns="91425" tIns="45700" rIns="91425" bIns="45700" anchor="t" anchorCtr="0">
            <a:spAutoFit/>
          </a:bodyPr>
          <a:lstStyle/>
          <a:p>
            <a:r>
              <a:rPr lang="en-US" sz="1600" dirty="0">
                <a:latin typeface="Times New Roman" panose="02020603050405020304" pitchFamily="18" charset="0"/>
                <a:ea typeface="Tahoma" panose="020B0604030504040204" pitchFamily="34" charset="0"/>
                <a:cs typeface="Times New Roman" panose="02020603050405020304" pitchFamily="18" charset="0"/>
              </a:rPr>
              <a:t>1. Introduction:</a:t>
            </a:r>
          </a:p>
          <a:p>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ea typeface="Tahoma" panose="020B0604030504040204" pitchFamily="34" charset="0"/>
                <a:cs typeface="Times New Roman" panose="02020603050405020304" pitchFamily="18" charset="0"/>
              </a:rPr>
              <a:t>Name: Waheed Ullah</a:t>
            </a:r>
          </a:p>
          <a:p>
            <a:pPr marL="285750" indent="-285750">
              <a:buFont typeface="Arial" panose="020B0604020202020204" pitchFamily="34" charset="0"/>
              <a:buChar char="•"/>
            </a:pPr>
            <a:r>
              <a:rPr lang="en-US" sz="1600" dirty="0">
                <a:latin typeface="Times New Roman" panose="02020603050405020304" pitchFamily="18" charset="0"/>
                <a:ea typeface="Tahoma" panose="020B0604030504040204" pitchFamily="34" charset="0"/>
                <a:cs typeface="Times New Roman" panose="02020603050405020304" pitchFamily="18" charset="0"/>
              </a:rPr>
              <a:t>Intern ID: IN9240885</a:t>
            </a:r>
          </a:p>
          <a:p>
            <a:pPr marL="285750" indent="-285750">
              <a:buFont typeface="Arial" panose="020B0604020202020204" pitchFamily="34" charset="0"/>
              <a:buChar char="•"/>
            </a:pPr>
            <a:r>
              <a:rPr lang="en-US" sz="1600" dirty="0">
                <a:latin typeface="Times New Roman" panose="02020603050405020304" pitchFamily="18" charset="0"/>
                <a:ea typeface="Tahoma" panose="020B0604030504040204" pitchFamily="34" charset="0"/>
                <a:cs typeface="Times New Roman" panose="02020603050405020304" pitchFamily="18" charset="0"/>
              </a:rPr>
              <a:t>Academic Status: Graduated as Bachelors in Artificial Intelligence </a:t>
            </a:r>
          </a:p>
          <a:p>
            <a:pPr marL="285750" indent="-285750">
              <a:buFont typeface="Arial" panose="020B0604020202020204" pitchFamily="34" charset="0"/>
              <a:buChar char="•"/>
            </a:pPr>
            <a:r>
              <a:rPr lang="en-US" sz="1600" dirty="0">
                <a:latin typeface="Times New Roman" panose="02020603050405020304" pitchFamily="18" charset="0"/>
                <a:ea typeface="Tahoma" panose="020B0604030504040204" pitchFamily="34" charset="0"/>
                <a:cs typeface="Times New Roman" panose="02020603050405020304" pitchFamily="18" charset="0"/>
              </a:rPr>
              <a:t>University:  Hazara University Pakistan</a:t>
            </a:r>
          </a:p>
          <a:p>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r>
              <a:rPr lang="en-US" sz="1600" dirty="0">
                <a:latin typeface="Times New Roman" panose="02020603050405020304" pitchFamily="18" charset="0"/>
                <a:ea typeface="Tahoma" panose="020B0604030504040204" pitchFamily="34" charset="0"/>
                <a:cs typeface="Times New Roman" panose="02020603050405020304" pitchFamily="18" charset="0"/>
              </a:rPr>
              <a:t>2. Why Data Science:</a:t>
            </a:r>
          </a:p>
          <a:p>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ea typeface="Tahoma" panose="020B0604030504040204" pitchFamily="34" charset="0"/>
                <a:cs typeface="Times New Roman" panose="02020603050405020304" pitchFamily="18" charset="0"/>
              </a:rPr>
              <a:t>Passionate about leveraging technology to solve real-world problems</a:t>
            </a:r>
          </a:p>
          <a:p>
            <a:pPr marL="285750" indent="-285750">
              <a:buFont typeface="Arial" panose="020B0604020202020204" pitchFamily="34" charset="0"/>
              <a:buChar char="•"/>
            </a:pPr>
            <a:r>
              <a:rPr lang="en-US" sz="1600" dirty="0">
                <a:latin typeface="Times New Roman" panose="02020603050405020304" pitchFamily="18" charset="0"/>
                <a:ea typeface="Tahoma" panose="020B0604030504040204" pitchFamily="34" charset="0"/>
                <a:cs typeface="Times New Roman" panose="02020603050405020304" pitchFamily="18" charset="0"/>
              </a:rPr>
              <a:t>Keen interest in exploring the vast field of Data Science</a:t>
            </a:r>
          </a:p>
          <a:p>
            <a:pPr marL="285750" indent="-285750">
              <a:buFont typeface="Arial" panose="020B0604020202020204" pitchFamily="34" charset="0"/>
              <a:buChar char="•"/>
            </a:pPr>
            <a:r>
              <a:rPr lang="en-US" sz="1600" dirty="0">
                <a:latin typeface="Times New Roman" panose="02020603050405020304" pitchFamily="18" charset="0"/>
                <a:ea typeface="Tahoma" panose="020B0604030504040204" pitchFamily="34" charset="0"/>
                <a:cs typeface="Times New Roman" panose="02020603050405020304" pitchFamily="18" charset="0"/>
              </a:rPr>
              <a:t>Excited about the potential of data-driven decision-making</a:t>
            </a:r>
          </a:p>
          <a:p>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r>
              <a:rPr lang="en-US" sz="1600" dirty="0">
                <a:latin typeface="Times New Roman" panose="02020603050405020304" pitchFamily="18" charset="0"/>
                <a:ea typeface="Tahoma" panose="020B0604030504040204" pitchFamily="34" charset="0"/>
                <a:cs typeface="Times New Roman" panose="02020603050405020304" pitchFamily="18" charset="0"/>
              </a:rPr>
              <a:t>3. Work Experience:</a:t>
            </a:r>
          </a:p>
          <a:p>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ea typeface="Tahoma" panose="020B0604030504040204" pitchFamily="34" charset="0"/>
                <a:cs typeface="Times New Roman" panose="02020603050405020304" pitchFamily="18" charset="0"/>
              </a:rPr>
              <a:t>No formal work experience yet, currently focused on academic pursuits</a:t>
            </a:r>
          </a:p>
          <a:p>
            <a:pPr marL="285750" indent="-285750">
              <a:buFont typeface="Arial" panose="020B0604020202020204" pitchFamily="34" charset="0"/>
              <a:buChar char="•"/>
            </a:pP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r>
              <a:rPr lang="en-US" sz="1600" dirty="0">
                <a:latin typeface="Times New Roman" panose="02020603050405020304" pitchFamily="18" charset="0"/>
                <a:ea typeface="Tahoma" panose="020B0604030504040204" pitchFamily="34" charset="0"/>
                <a:cs typeface="Times New Roman" panose="02020603050405020304" pitchFamily="18" charset="0"/>
              </a:rPr>
              <a:t>4. </a:t>
            </a:r>
            <a:r>
              <a:rPr lang="en-US" b="0" i="0" dirty="0">
                <a:solidFill>
                  <a:srgbClr val="474747"/>
                </a:solidFill>
                <a:effectLst/>
                <a:latin typeface="Arial" panose="020B0604020202020204" pitchFamily="34" charset="0"/>
                <a:hlinkClick r:id="rId3"/>
              </a:rPr>
              <a:t>LinkedIn</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r>
              <a:rPr lang="en-US" sz="1600" dirty="0">
                <a:latin typeface="Times New Roman" panose="02020603050405020304" pitchFamily="18" charset="0"/>
                <a:ea typeface="Tahoma" panose="020B0604030504040204" pitchFamily="34" charset="0"/>
                <a:cs typeface="Times New Roman" panose="02020603050405020304" pitchFamily="18" charset="0"/>
              </a:rPr>
              <a:t>5. </a:t>
            </a:r>
            <a:r>
              <a:rPr lang="en-US" sz="1600" dirty="0">
                <a:latin typeface="Times New Roman" panose="02020603050405020304" pitchFamily="18" charset="0"/>
                <a:ea typeface="Tahoma" panose="020B0604030504040204" pitchFamily="34" charset="0"/>
                <a:cs typeface="Times New Roman" panose="02020603050405020304" pitchFamily="18" charset="0"/>
                <a:hlinkClick r:id="rId4"/>
              </a:rPr>
              <a:t>GitHub</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r>
              <a:rPr lang="en-US" sz="1600" dirty="0">
                <a:latin typeface="Times New Roman" panose="02020603050405020304" pitchFamily="18" charset="0"/>
                <a:ea typeface="Tahoma" panose="020B0604030504040204" pitchFamily="34" charset="0"/>
                <a:cs typeface="Times New Roman" panose="02020603050405020304" pitchFamily="18" charset="0"/>
              </a:rPr>
              <a:t>6. Conclusion:</a:t>
            </a:r>
          </a:p>
          <a:p>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ea typeface="Tahoma" panose="020B0604030504040204" pitchFamily="34" charset="0"/>
                <a:cs typeface="Times New Roman" panose="02020603050405020304" pitchFamily="18" charset="0"/>
              </a:rPr>
              <a:t>Aspiring to build a career in Data Science</a:t>
            </a:r>
          </a:p>
          <a:p>
            <a:pPr marL="285750" indent="-285750">
              <a:buFont typeface="Arial" panose="020B0604020202020204" pitchFamily="34" charset="0"/>
              <a:buChar char="•"/>
            </a:pPr>
            <a:r>
              <a:rPr lang="en-US" sz="1600" dirty="0">
                <a:latin typeface="Times New Roman" panose="02020603050405020304" pitchFamily="18" charset="0"/>
                <a:ea typeface="Tahoma" panose="020B0604030504040204" pitchFamily="34" charset="0"/>
                <a:cs typeface="Times New Roman" panose="02020603050405020304" pitchFamily="18" charset="0"/>
              </a:rPr>
              <a:t>Committed to continuous learning and growth</a:t>
            </a:r>
          </a:p>
          <a:p>
            <a:endParaRPr lang="en-US" sz="16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05" name="Google Shape;105;p3"/>
          <p:cNvSpPr txBox="1"/>
          <p:nvPr/>
        </p:nvSpPr>
        <p:spPr>
          <a:xfrm>
            <a:off x="427656" y="141346"/>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Exploratory Data Analysis</a:t>
            </a:r>
            <a:endParaRPr b="1" dirty="0">
              <a:solidFill>
                <a:srgbClr val="FF0000"/>
              </a:solidFill>
            </a:endParaRPr>
          </a:p>
        </p:txBody>
      </p:sp>
      <p:sp>
        <p:nvSpPr>
          <p:cNvPr id="111" name="Google Shape;111;p4"/>
          <p:cNvSpPr txBox="1">
            <a:spLocks noGrp="1"/>
          </p:cNvSpPr>
          <p:nvPr>
            <p:ph type="body" idx="1"/>
          </p:nvPr>
        </p:nvSpPr>
        <p:spPr>
          <a:xfrm>
            <a:off x="208472" y="1343818"/>
            <a:ext cx="11775056" cy="333139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ct val="100000"/>
              <a:buNone/>
            </a:pPr>
            <a:r>
              <a:rPr lang="en-IN" sz="2000" b="1" dirty="0">
                <a:latin typeface="Calibri" panose="020F0502020204030204" pitchFamily="34" charset="0"/>
                <a:cs typeface="Calibri" panose="020F0502020204030204" pitchFamily="34" charset="0"/>
              </a:rPr>
              <a:t>a. Data Cleaning Steps:</a:t>
            </a:r>
          </a:p>
          <a:p>
            <a:r>
              <a:rPr lang="en-US" sz="2000" dirty="0">
                <a:latin typeface="Calibri" panose="020F0502020204030204" pitchFamily="34" charset="0"/>
                <a:cs typeface="Calibri" panose="020F0502020204030204" pitchFamily="34" charset="0"/>
              </a:rPr>
              <a:t>Identify columns with missing values.</a:t>
            </a:r>
          </a:p>
          <a:p>
            <a:r>
              <a:rPr lang="en-US" sz="2000" dirty="0">
                <a:latin typeface="Calibri" panose="020F0502020204030204" pitchFamily="34" charset="0"/>
                <a:cs typeface="Calibri" panose="020F0502020204030204" pitchFamily="34" charset="0"/>
              </a:rPr>
              <a:t>Decide on the appropriate method to handle missing values (imputation, removal, or other techniques). </a:t>
            </a:r>
          </a:p>
          <a:p>
            <a:r>
              <a:rPr lang="en-US" sz="2000" dirty="0">
                <a:latin typeface="Calibri" panose="020F0502020204030204" pitchFamily="34" charset="0"/>
                <a:cs typeface="Calibri" panose="020F0502020204030204" pitchFamily="34" charset="0"/>
              </a:rPr>
              <a:t>Check for and remove any duplicate rows in the dataset.</a:t>
            </a:r>
          </a:p>
          <a:p>
            <a:r>
              <a:rPr lang="en-US" sz="2000" dirty="0">
                <a:latin typeface="Calibri" panose="020F0502020204030204" pitchFamily="34" charset="0"/>
                <a:cs typeface="Calibri" panose="020F0502020204030204" pitchFamily="34" charset="0"/>
              </a:rPr>
              <a:t>Identify outliers in numerical columns.</a:t>
            </a:r>
          </a:p>
          <a:p>
            <a:r>
              <a:rPr lang="en-US" sz="2000" dirty="0">
                <a:latin typeface="Calibri" panose="020F0502020204030204" pitchFamily="34" charset="0"/>
                <a:cs typeface="Calibri" panose="020F0502020204030204" pitchFamily="34" charset="0"/>
              </a:rPr>
              <a:t>Decide on the approach to handle outliers (removal, transformation, or other techniques). </a:t>
            </a:r>
          </a:p>
          <a:p>
            <a:r>
              <a:rPr lang="en-US" sz="2000" dirty="0">
                <a:latin typeface="Calibri" panose="020F0502020204030204" pitchFamily="34" charset="0"/>
                <a:cs typeface="Calibri" panose="020F0502020204030204" pitchFamily="34" charset="0"/>
              </a:rPr>
              <a:t>Assess whether numerical columns need standardization or normalization.</a:t>
            </a:r>
          </a:p>
          <a:p>
            <a:r>
              <a:rPr lang="en-US" sz="2000" dirty="0">
                <a:latin typeface="Calibri" panose="020F0502020204030204" pitchFamily="34" charset="0"/>
                <a:cs typeface="Calibri" panose="020F0502020204030204" pitchFamily="34" charset="0"/>
              </a:rPr>
              <a:t>Ensure that the data types of columns are appropriate.</a:t>
            </a:r>
          </a:p>
          <a:p>
            <a:r>
              <a:rPr lang="en-US" sz="2000" dirty="0">
                <a:latin typeface="Calibri" panose="020F0502020204030204" pitchFamily="34" charset="0"/>
                <a:cs typeface="Calibri" panose="020F0502020204030204" pitchFamily="34" charset="0"/>
              </a:rPr>
              <a:t>Convert data types if needed (e.g., converting string dates to datetime objects).</a:t>
            </a:r>
          </a:p>
          <a:p>
            <a:r>
              <a:rPr lang="en-US" sz="2000" dirty="0">
                <a:latin typeface="Calibri" panose="020F0502020204030204" pitchFamily="34" charset="0"/>
                <a:cs typeface="Calibri" panose="020F0502020204030204" pitchFamily="34" charset="0"/>
              </a:rPr>
              <a:t>Check for any inconsistencies in categorical data (e.g., different spellings of the same category).</a:t>
            </a:r>
          </a:p>
          <a:p>
            <a:r>
              <a:rPr lang="en-US" sz="2000" dirty="0">
                <a:latin typeface="Calibri" panose="020F0502020204030204" pitchFamily="34" charset="0"/>
                <a:cs typeface="Calibri" panose="020F0502020204030204" pitchFamily="34" charset="0"/>
              </a:rPr>
              <a:t>Standardize categories if necessary.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85AAEA9-53C4-98B2-3183-F9C990AD02E8}"/>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C28A4FB4-58B0-D4E1-145B-7E6C4A5AD5C7}"/>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Exploratory Data Analysis (Cont.)</a:t>
            </a:r>
            <a:endParaRPr b="1" dirty="0">
              <a:solidFill>
                <a:srgbClr val="FF0000"/>
              </a:solidFill>
            </a:endParaRPr>
          </a:p>
        </p:txBody>
      </p:sp>
      <p:sp>
        <p:nvSpPr>
          <p:cNvPr id="111" name="Google Shape;111;p4">
            <a:extLst>
              <a:ext uri="{FF2B5EF4-FFF2-40B4-BE49-F238E27FC236}">
                <a16:creationId xmlns:a16="http://schemas.microsoft.com/office/drawing/2014/main" id="{A6DA3F46-46DE-88F3-08D8-4F43F6E0DC3F}"/>
              </a:ext>
            </a:extLst>
          </p:cNvPr>
          <p:cNvSpPr txBox="1">
            <a:spLocks noGrp="1"/>
          </p:cNvSpPr>
          <p:nvPr>
            <p:ph type="body" idx="1"/>
          </p:nvPr>
        </p:nvSpPr>
        <p:spPr>
          <a:xfrm>
            <a:off x="208472" y="1560129"/>
            <a:ext cx="11775056" cy="3385498"/>
          </a:xfrm>
          <a:prstGeom prst="rect">
            <a:avLst/>
          </a:prstGeom>
          <a:noFill/>
          <a:ln>
            <a:noFill/>
          </a:ln>
        </p:spPr>
        <p:txBody>
          <a:bodyPr spcFirstLastPara="1" wrap="square" lIns="91425" tIns="45700" rIns="91425" bIns="45700" anchor="t" anchorCtr="0">
            <a:noAutofit/>
          </a:bodyPr>
          <a:lstStyle/>
          <a:p>
            <a:pPr marL="0" indent="0" eaLnBrk="0" fontAlgn="base" hangingPunct="0">
              <a:lnSpc>
                <a:spcPct val="100000"/>
              </a:lnSpc>
              <a:spcBef>
                <a:spcPct val="0"/>
              </a:spcBef>
              <a:spcAft>
                <a:spcPct val="0"/>
              </a:spcAft>
              <a:buClrTx/>
              <a:buSzTx/>
              <a:buNone/>
            </a:pPr>
            <a:r>
              <a:rPr lang="en-IN" sz="2000" b="1" dirty="0">
                <a:latin typeface="Calibri" panose="020F0502020204030204" pitchFamily="34" charset="0"/>
                <a:cs typeface="Calibri" panose="020F0502020204030204" pitchFamily="34" charset="0"/>
              </a:rPr>
              <a:t>b. Data Manipulation Steps: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3429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Create </a:t>
            </a:r>
            <a:r>
              <a:rPr lang="en-US" altLang="en-US" sz="2000" dirty="0">
                <a:latin typeface="Calibri" panose="020F0502020204030204" pitchFamily="34" charset="0"/>
                <a:cs typeface="Calibri" panose="020F0502020204030204" pitchFamily="34" charset="0"/>
              </a:rPr>
              <a:t>new</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features if needed based on existing columns.</a:t>
            </a:r>
          </a:p>
          <a:p>
            <a:pPr marL="3429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Convert categorical variables into numerical format using techniques like one-hot encoding or label  encoding.</a:t>
            </a:r>
          </a:p>
          <a:p>
            <a:pPr marL="3429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Calculate or derive new variables if they add value to the analysis.</a:t>
            </a:r>
          </a:p>
          <a:p>
            <a:pPr marL="3429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Aggregate data if needed for a higher-level analysis.</a:t>
            </a:r>
          </a:p>
          <a:p>
            <a:pPr marL="3429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If building predictive models, split the dataset into training and testing sets.</a:t>
            </a:r>
          </a:p>
          <a:p>
            <a:pPr marL="3429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Perform a final check to ensure the dataset is in the desired format for analysis or modeling.</a:t>
            </a:r>
          </a:p>
          <a:p>
            <a:pPr marL="3429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Validate that all steps have been appropriately applied.</a:t>
            </a:r>
          </a:p>
        </p:txBody>
      </p:sp>
    </p:spTree>
    <p:extLst>
      <p:ext uri="{BB962C8B-B14F-4D97-AF65-F5344CB8AC3E}">
        <p14:creationId xmlns:p14="http://schemas.microsoft.com/office/powerpoint/2010/main" val="4232366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35E8835-A89D-1DE7-A299-98444D9C56C2}"/>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47AF3B56-317D-C4C3-7A85-F6AD4EC2F013}"/>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Exploratory Data Analysis (Cont.)</a:t>
            </a:r>
            <a:endParaRPr b="1" dirty="0">
              <a:solidFill>
                <a:srgbClr val="FF0000"/>
              </a:solidFill>
            </a:endParaRPr>
          </a:p>
        </p:txBody>
      </p:sp>
      <p:sp>
        <p:nvSpPr>
          <p:cNvPr id="111" name="Google Shape;111;p4">
            <a:extLst>
              <a:ext uri="{FF2B5EF4-FFF2-40B4-BE49-F238E27FC236}">
                <a16:creationId xmlns:a16="http://schemas.microsoft.com/office/drawing/2014/main" id="{C570BB8A-B901-77C6-B136-6F13562BD834}"/>
              </a:ext>
            </a:extLst>
          </p:cNvPr>
          <p:cNvSpPr txBox="1">
            <a:spLocks noGrp="1"/>
          </p:cNvSpPr>
          <p:nvPr>
            <p:ph type="body" idx="1"/>
          </p:nvPr>
        </p:nvSpPr>
        <p:spPr>
          <a:xfrm>
            <a:off x="208472" y="1343817"/>
            <a:ext cx="11775056" cy="477184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ct val="100000"/>
              <a:buNone/>
            </a:pPr>
            <a:r>
              <a:rPr lang="en-IN" sz="2000" b="1" dirty="0"/>
              <a:t>c. Univariate Analysis Steps:</a:t>
            </a:r>
          </a:p>
          <a:p>
            <a:pPr>
              <a:lnSpc>
                <a:spcPct val="115000"/>
              </a:lnSpc>
            </a:pPr>
            <a:r>
              <a:rPr lang="en-IN" sz="2000" dirty="0">
                <a:effectLst/>
                <a:latin typeface="Arial" panose="020B0604020202020204" pitchFamily="34" charset="0"/>
                <a:ea typeface="Arial" panose="020B0604020202020204" pitchFamily="34" charset="0"/>
              </a:rPr>
              <a:t>For numerical columns: Generate PDFs (Probability Density Functions), histograms, boxplots to find outliers, and understand the probability and frequency distribution.</a:t>
            </a:r>
          </a:p>
          <a:p>
            <a:pPr>
              <a:lnSpc>
                <a:spcPct val="115000"/>
              </a:lnSpc>
            </a:pPr>
            <a:r>
              <a:rPr lang="en-IN" sz="2000" dirty="0">
                <a:effectLst/>
                <a:latin typeface="Arial" panose="020B0604020202020204" pitchFamily="34" charset="0"/>
                <a:ea typeface="Arial" panose="020B0604020202020204" pitchFamily="34" charset="0"/>
              </a:rPr>
              <a:t>For categorical columns: Create </a:t>
            </a:r>
            <a:r>
              <a:rPr lang="en-IN" sz="2000" dirty="0" err="1">
                <a:effectLst/>
                <a:latin typeface="Arial" panose="020B0604020202020204" pitchFamily="34" charset="0"/>
                <a:ea typeface="Arial" panose="020B0604020202020204" pitchFamily="34" charset="0"/>
              </a:rPr>
              <a:t>countplots</a:t>
            </a:r>
            <a:r>
              <a:rPr lang="en-IN" sz="2000" dirty="0">
                <a:effectLst/>
                <a:latin typeface="Arial" panose="020B0604020202020204" pitchFamily="34" charset="0"/>
                <a:ea typeface="Arial" panose="020B0604020202020204" pitchFamily="34" charset="0"/>
              </a:rPr>
              <a:t> to understand the frequency distribution.</a:t>
            </a:r>
            <a:endParaRPr lang="en-IN" sz="2000" b="1" dirty="0"/>
          </a:p>
          <a:p>
            <a:pPr marL="0" lvl="0" indent="0" algn="l" rtl="0">
              <a:lnSpc>
                <a:spcPct val="90000"/>
              </a:lnSpc>
              <a:spcBef>
                <a:spcPts val="0"/>
              </a:spcBef>
              <a:spcAft>
                <a:spcPts val="0"/>
              </a:spcAft>
              <a:buClr>
                <a:schemeClr val="dk1"/>
              </a:buClr>
              <a:buSzPct val="100000"/>
              <a:buNone/>
            </a:pPr>
            <a:endParaRPr lang="en-IN" sz="2000" b="1" dirty="0"/>
          </a:p>
          <a:p>
            <a:pPr marL="0" lvl="0" indent="0" algn="l" rtl="0">
              <a:lnSpc>
                <a:spcPct val="90000"/>
              </a:lnSpc>
              <a:spcBef>
                <a:spcPts val="0"/>
              </a:spcBef>
              <a:spcAft>
                <a:spcPts val="0"/>
              </a:spcAft>
              <a:buClr>
                <a:schemeClr val="dk1"/>
              </a:buClr>
              <a:buSzPct val="100000"/>
              <a:buNone/>
            </a:pPr>
            <a:endParaRPr lang="en-IN" sz="2000" b="1" dirty="0"/>
          </a:p>
          <a:p>
            <a:pPr marL="0" lvl="0" indent="0" algn="l" rtl="0">
              <a:lnSpc>
                <a:spcPct val="90000"/>
              </a:lnSpc>
              <a:spcBef>
                <a:spcPts val="0"/>
              </a:spcBef>
              <a:spcAft>
                <a:spcPts val="0"/>
              </a:spcAft>
              <a:buClr>
                <a:schemeClr val="dk1"/>
              </a:buClr>
              <a:buSzPct val="100000"/>
              <a:buNone/>
            </a:pPr>
            <a:r>
              <a:rPr lang="en-IN" sz="2000" b="1" dirty="0"/>
              <a:t>d. Bivariate Analysis Steps:</a:t>
            </a:r>
          </a:p>
          <a:p>
            <a:pPr>
              <a:lnSpc>
                <a:spcPct val="115000"/>
              </a:lnSpc>
            </a:pPr>
            <a:r>
              <a:rPr lang="en-IN" sz="2000" dirty="0">
                <a:effectLst/>
                <a:latin typeface="Arial" panose="020B0604020202020204" pitchFamily="34" charset="0"/>
                <a:ea typeface="Arial" panose="020B0604020202020204" pitchFamily="34" charset="0"/>
              </a:rPr>
              <a:t>For relationships between numerical columns, we'll use scatter plots, </a:t>
            </a:r>
            <a:r>
              <a:rPr lang="en-IN" sz="2000" dirty="0" err="1">
                <a:effectLst/>
                <a:latin typeface="Arial" panose="020B0604020202020204" pitchFamily="34" charset="0"/>
                <a:ea typeface="Arial" panose="020B0604020202020204" pitchFamily="34" charset="0"/>
              </a:rPr>
              <a:t>hexbin</a:t>
            </a:r>
            <a:r>
              <a:rPr lang="en-IN" sz="2000" dirty="0">
                <a:effectLst/>
                <a:latin typeface="Arial" panose="020B0604020202020204" pitchFamily="34" charset="0"/>
                <a:ea typeface="Arial" panose="020B0604020202020204" pitchFamily="34" charset="0"/>
              </a:rPr>
              <a:t> plots, and pair plots to discover patterns.</a:t>
            </a:r>
          </a:p>
          <a:p>
            <a:pPr>
              <a:lnSpc>
                <a:spcPct val="115000"/>
              </a:lnSpc>
            </a:pPr>
            <a:r>
              <a:rPr lang="en-IN" sz="2000" dirty="0">
                <a:effectLst/>
                <a:latin typeface="Arial" panose="020B0604020202020204" pitchFamily="34" charset="0"/>
                <a:ea typeface="Arial" panose="020B0604020202020204" pitchFamily="34" charset="0"/>
              </a:rPr>
              <a:t>To identify patterns between categorical and numerical columns, we'll use swarm plots, box plots, and bar plots.</a:t>
            </a:r>
          </a:p>
          <a:p>
            <a:pPr>
              <a:lnSpc>
                <a:spcPct val="115000"/>
              </a:lnSpc>
            </a:pPr>
            <a:r>
              <a:rPr lang="en-IN" sz="2000" dirty="0">
                <a:effectLst/>
                <a:latin typeface="Arial" panose="020B0604020202020204" pitchFamily="34" charset="0"/>
                <a:ea typeface="Arial" panose="020B0604020202020204" pitchFamily="34" charset="0"/>
              </a:rPr>
              <a:t>For relationships between categorical columns, we'll use stacked bar plots.</a:t>
            </a:r>
          </a:p>
        </p:txBody>
      </p:sp>
    </p:spTree>
    <p:extLst>
      <p:ext uri="{BB962C8B-B14F-4D97-AF65-F5344CB8AC3E}">
        <p14:creationId xmlns:p14="http://schemas.microsoft.com/office/powerpoint/2010/main" val="1342933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D7D8116-B355-44C6-D2FD-95F57696AF71}"/>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D5B094B2-AF8E-6954-0A7B-758FF6DA23BD}"/>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Key Business Questions</a:t>
            </a:r>
          </a:p>
        </p:txBody>
      </p:sp>
      <p:sp>
        <p:nvSpPr>
          <p:cNvPr id="111" name="Google Shape;111;p4">
            <a:extLst>
              <a:ext uri="{FF2B5EF4-FFF2-40B4-BE49-F238E27FC236}">
                <a16:creationId xmlns:a16="http://schemas.microsoft.com/office/drawing/2014/main" id="{703EF1BB-348D-A815-81F8-2AF9733D49C7}"/>
              </a:ext>
            </a:extLst>
          </p:cNvPr>
          <p:cNvSpPr txBox="1">
            <a:spLocks noGrp="1"/>
          </p:cNvSpPr>
          <p:nvPr>
            <p:ph type="body" idx="1"/>
          </p:nvPr>
        </p:nvSpPr>
        <p:spPr>
          <a:xfrm>
            <a:off x="208472" y="1210225"/>
            <a:ext cx="11775056" cy="4659634"/>
          </a:xfrm>
          <a:prstGeom prst="rect">
            <a:avLst/>
          </a:prstGeom>
          <a:noFill/>
          <a:ln>
            <a:noFill/>
          </a:ln>
        </p:spPr>
        <p:txBody>
          <a:bodyPr spcFirstLastPara="1" wrap="square" lIns="91425" tIns="45700" rIns="91425" bIns="45700" anchor="t" anchorCtr="0">
            <a:noAutofit/>
          </a:bodyPr>
          <a:lstStyle/>
          <a:p>
            <a:pPr marL="0" indent="0">
              <a:spcBef>
                <a:spcPts val="0"/>
              </a:spcBef>
              <a:buSzPct val="100000"/>
              <a:buNone/>
            </a:pPr>
            <a:r>
              <a:rPr lang="en-IN" sz="1800" dirty="0">
                <a:effectLst/>
                <a:latin typeface="Arial" panose="020B0604020202020204" pitchFamily="34" charset="0"/>
                <a:ea typeface="Arial" panose="020B0604020202020204" pitchFamily="34" charset="0"/>
              </a:rPr>
              <a:t>1. Test the claim that after doing Computer Science Engineering, taking up jobs as a Programming Analyst, Software Engineer, Hardware Engineer, and Associate Engineer can earn up to 2.5-3 lakhs as a fresh graduate.</a:t>
            </a:r>
          </a:p>
          <a:p>
            <a:pPr marL="0" lvl="0" indent="0" algn="l" rtl="0">
              <a:lnSpc>
                <a:spcPct val="90000"/>
              </a:lnSpc>
              <a:spcBef>
                <a:spcPts val="0"/>
              </a:spcBef>
              <a:spcAft>
                <a:spcPts val="0"/>
              </a:spcAft>
              <a:buClr>
                <a:schemeClr val="dk1"/>
              </a:buClr>
              <a:buSzPct val="100000"/>
              <a:buNone/>
            </a:pPr>
            <a:endParaRPr lang="en-IN" sz="1800" dirty="0">
              <a:effectLst/>
              <a:latin typeface="Arial" panose="020B0604020202020204" pitchFamily="34" charset="0"/>
              <a:ea typeface="Arial" panose="020B0604020202020204" pitchFamily="34" charset="0"/>
            </a:endParaRPr>
          </a:p>
          <a:p>
            <a:pPr marL="0" indent="0">
              <a:spcBef>
                <a:spcPts val="0"/>
              </a:spcBef>
              <a:buSzPct val="100000"/>
              <a:buNone/>
            </a:pPr>
            <a:r>
              <a:rPr lang="en-IN" sz="1800" dirty="0">
                <a:latin typeface="Arial" panose="020B0604020202020204" pitchFamily="34" charset="0"/>
                <a:ea typeface="Arial" panose="020B0604020202020204" pitchFamily="34" charset="0"/>
              </a:rPr>
              <a:t>2. </a:t>
            </a:r>
            <a:r>
              <a:rPr lang="en-IN" sz="1800" dirty="0">
                <a:effectLst/>
                <a:latin typeface="Arial" panose="020B0604020202020204" pitchFamily="34" charset="0"/>
                <a:ea typeface="Arial" panose="020B0604020202020204" pitchFamily="34" charset="0"/>
              </a:rPr>
              <a:t>Is there a relationship between gender and specialization? (i.e., Does the preference of Specialization depend on the Gender?)</a:t>
            </a:r>
          </a:p>
          <a:p>
            <a:pPr marL="0" lvl="0" indent="0" algn="l" rtl="0">
              <a:lnSpc>
                <a:spcPct val="90000"/>
              </a:lnSpc>
              <a:spcBef>
                <a:spcPts val="0"/>
              </a:spcBef>
              <a:spcAft>
                <a:spcPts val="0"/>
              </a:spcAft>
              <a:buClr>
                <a:schemeClr val="dk1"/>
              </a:buClr>
              <a:buSzPct val="100000"/>
              <a:buNone/>
            </a:pPr>
            <a:endParaRPr lang="en-IN" sz="1800" dirty="0">
              <a:latin typeface="Arial" panose="020B0604020202020204" pitchFamily="34" charset="0"/>
              <a:ea typeface="Arial" panose="020B0604020202020204" pitchFamily="34" charset="0"/>
            </a:endParaRPr>
          </a:p>
          <a:p>
            <a:pPr marL="0" indent="0">
              <a:spcBef>
                <a:spcPts val="0"/>
              </a:spcBef>
              <a:buSzPct val="100000"/>
              <a:buNone/>
            </a:pPr>
            <a:r>
              <a:rPr lang="en-IN" sz="1800" dirty="0">
                <a:effectLst/>
                <a:latin typeface="Arial" panose="020B0604020202020204" pitchFamily="34" charset="0"/>
                <a:ea typeface="Arial" panose="020B0604020202020204" pitchFamily="34" charset="0"/>
              </a:rPr>
              <a:t>3. Does graduating from a Tier 1 college significantly affect the starting salary compared to graduating from a Tier 2 college? This analysis could highlight the importance of college prestige on career outcomes.</a:t>
            </a:r>
          </a:p>
          <a:p>
            <a:pPr marL="0" lvl="0" indent="0" algn="l" rtl="0">
              <a:lnSpc>
                <a:spcPct val="90000"/>
              </a:lnSpc>
              <a:spcBef>
                <a:spcPts val="0"/>
              </a:spcBef>
              <a:spcAft>
                <a:spcPts val="0"/>
              </a:spcAft>
              <a:buClr>
                <a:schemeClr val="dk1"/>
              </a:buClr>
              <a:buSzPct val="100000"/>
              <a:buNone/>
            </a:pPr>
            <a:endParaRPr lang="en-IN" sz="1800" dirty="0">
              <a:effectLst/>
              <a:latin typeface="Arial" panose="020B0604020202020204" pitchFamily="34" charset="0"/>
              <a:ea typeface="Arial" panose="020B0604020202020204" pitchFamily="34" charset="0"/>
            </a:endParaRPr>
          </a:p>
          <a:p>
            <a:pPr marL="0" indent="0">
              <a:spcBef>
                <a:spcPts val="0"/>
              </a:spcBef>
              <a:buSzPct val="100000"/>
              <a:buNone/>
            </a:pPr>
            <a:r>
              <a:rPr lang="en-IN" sz="1800" dirty="0">
                <a:latin typeface="Arial" panose="020B0604020202020204" pitchFamily="34" charset="0"/>
                <a:ea typeface="Arial" panose="020B0604020202020204" pitchFamily="34" charset="0"/>
              </a:rPr>
              <a:t>4. </a:t>
            </a:r>
            <a:r>
              <a:rPr lang="en-IN" sz="1800" dirty="0">
                <a:effectLst/>
                <a:latin typeface="Arial" panose="020B0604020202020204" pitchFamily="34" charset="0"/>
                <a:ea typeface="Arial" panose="020B0604020202020204" pitchFamily="34" charset="0"/>
              </a:rPr>
              <a:t>Is there a correlation between academic performance (measured by GPA and percentages in 10th and 12th grades) and professional success (measured by salary)? This could challenge or confirm the notion that higher academic achievements directly translate to better career opportunities.</a:t>
            </a:r>
          </a:p>
          <a:p>
            <a:pPr marL="0" lvl="0" indent="0" algn="l" rtl="0">
              <a:lnSpc>
                <a:spcPct val="90000"/>
              </a:lnSpc>
              <a:spcBef>
                <a:spcPts val="0"/>
              </a:spcBef>
              <a:spcAft>
                <a:spcPts val="0"/>
              </a:spcAft>
              <a:buClr>
                <a:schemeClr val="dk1"/>
              </a:buClr>
              <a:buSzPct val="100000"/>
              <a:buNone/>
            </a:pPr>
            <a:endParaRPr lang="en-IN" sz="1800" dirty="0">
              <a:latin typeface="Arial" panose="020B0604020202020204" pitchFamily="34" charset="0"/>
              <a:ea typeface="Arial" panose="020B0604020202020204" pitchFamily="34" charset="0"/>
            </a:endParaRPr>
          </a:p>
          <a:p>
            <a:pPr marL="0" indent="0">
              <a:spcBef>
                <a:spcPts val="0"/>
              </a:spcBef>
              <a:buSzPct val="100000"/>
              <a:buNone/>
            </a:pPr>
            <a:r>
              <a:rPr lang="en-IN" sz="1800" dirty="0">
                <a:effectLst/>
                <a:latin typeface="Arial" panose="020B0604020202020204" pitchFamily="34" charset="0"/>
                <a:ea typeface="Arial" panose="020B0604020202020204" pitchFamily="34" charset="0"/>
              </a:rPr>
              <a:t>5. Are certain job roles within the technology and engineering sectors dominated by a particular gender? This question aims to identify potential gender biases or preferences in specific technology and engineering job roles.</a:t>
            </a:r>
          </a:p>
          <a:p>
            <a:pPr marL="0" lvl="0" indent="0" algn="l" rtl="0">
              <a:lnSpc>
                <a:spcPct val="90000"/>
              </a:lnSpc>
              <a:spcBef>
                <a:spcPts val="0"/>
              </a:spcBef>
              <a:spcAft>
                <a:spcPts val="0"/>
              </a:spcAft>
              <a:buClr>
                <a:schemeClr val="dk1"/>
              </a:buClr>
              <a:buSzPct val="100000"/>
              <a:buNone/>
            </a:pPr>
            <a:endParaRPr lang="en-IN" sz="1800" dirty="0">
              <a:effectLst/>
              <a:latin typeface="Arial" panose="020B0604020202020204" pitchFamily="34" charset="0"/>
              <a:ea typeface="Arial" panose="020B0604020202020204" pitchFamily="34" charset="0"/>
            </a:endParaRPr>
          </a:p>
          <a:p>
            <a:pPr marL="0" indent="0">
              <a:spcBef>
                <a:spcPts val="0"/>
              </a:spcBef>
              <a:buSzPct val="100000"/>
              <a:buNone/>
            </a:pPr>
            <a:r>
              <a:rPr lang="en-IN" sz="1800" dirty="0">
                <a:latin typeface="Arial" panose="020B0604020202020204" pitchFamily="34" charset="0"/>
                <a:ea typeface="Arial" panose="020B0604020202020204" pitchFamily="34" charset="0"/>
              </a:rPr>
              <a:t>6. </a:t>
            </a:r>
            <a:r>
              <a:rPr lang="en-IN" sz="1800" dirty="0">
                <a:effectLst/>
                <a:latin typeface="Arial" panose="020B0604020202020204" pitchFamily="34" charset="0"/>
                <a:ea typeface="Arial" panose="020B0604020202020204" pitchFamily="34" charset="0"/>
              </a:rPr>
              <a:t>Does the job location (</a:t>
            </a:r>
            <a:r>
              <a:rPr lang="en-IN" sz="1800" dirty="0" err="1">
                <a:effectLst/>
                <a:latin typeface="Arial" panose="020B0604020202020204" pitchFamily="34" charset="0"/>
                <a:ea typeface="Arial" panose="020B0604020202020204" pitchFamily="34" charset="0"/>
              </a:rPr>
              <a:t>JobCity</a:t>
            </a:r>
            <a:r>
              <a:rPr lang="en-IN" sz="1800" dirty="0">
                <a:effectLst/>
                <a:latin typeface="Arial" panose="020B0604020202020204" pitchFamily="34" charset="0"/>
                <a:ea typeface="Arial" panose="020B0604020202020204" pitchFamily="34" charset="0"/>
              </a:rPr>
              <a:t>) influence the salary and job roles offered to graduates? This analysis could uncover regional disparities in career opportunities and salaries within the tech and engineering sectors.</a:t>
            </a:r>
          </a:p>
          <a:p>
            <a:pPr marL="0" lvl="0" indent="0" algn="l" rtl="0">
              <a:lnSpc>
                <a:spcPct val="90000"/>
              </a:lnSpc>
              <a:spcBef>
                <a:spcPts val="0"/>
              </a:spcBef>
              <a:spcAft>
                <a:spcPts val="0"/>
              </a:spcAft>
              <a:buClr>
                <a:schemeClr val="dk1"/>
              </a:buClr>
              <a:buSzPct val="100000"/>
              <a:buNone/>
            </a:pP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4306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2877325-B049-2CF6-1044-CD0471CE8464}"/>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58FE8779-90CF-A124-2487-C023C5EE5D41}"/>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Conclusions/Key Findings</a:t>
            </a:r>
          </a:p>
        </p:txBody>
      </p:sp>
      <p:sp>
        <p:nvSpPr>
          <p:cNvPr id="111" name="Google Shape;111;p4">
            <a:extLst>
              <a:ext uri="{FF2B5EF4-FFF2-40B4-BE49-F238E27FC236}">
                <a16:creationId xmlns:a16="http://schemas.microsoft.com/office/drawing/2014/main" id="{A8B7FB8F-E094-B42B-923B-F6708D48AE78}"/>
              </a:ext>
            </a:extLst>
          </p:cNvPr>
          <p:cNvSpPr txBox="1">
            <a:spLocks noGrp="1"/>
          </p:cNvSpPr>
          <p:nvPr>
            <p:ph type="body" idx="1"/>
          </p:nvPr>
        </p:nvSpPr>
        <p:spPr>
          <a:xfrm>
            <a:off x="208472" y="1210225"/>
            <a:ext cx="11775056" cy="4659634"/>
          </a:xfrm>
          <a:prstGeom prst="rect">
            <a:avLst/>
          </a:prstGeom>
          <a:noFill/>
          <a:ln>
            <a:noFill/>
          </a:ln>
        </p:spPr>
        <p:txBody>
          <a:bodyPr spcFirstLastPara="1" wrap="square" lIns="91425" tIns="45700" rIns="91425" bIns="45700" anchor="t" anchorCtr="0">
            <a:noAutofit/>
          </a:bodyPr>
          <a:lstStyle/>
          <a:p>
            <a:pPr marL="0" indent="0">
              <a:spcBef>
                <a:spcPts val="0"/>
              </a:spcBef>
              <a:buSzPct val="100000"/>
              <a:buNone/>
            </a:pPr>
            <a:r>
              <a:rPr lang="en-IN" sz="1800" dirty="0">
                <a:latin typeface="Arial" panose="020B0604020202020204" pitchFamily="34" charset="0"/>
                <a:ea typeface="Arial" panose="020B0604020202020204" pitchFamily="34" charset="0"/>
              </a:rPr>
              <a:t>1. </a:t>
            </a:r>
            <a:r>
              <a:rPr lang="en-IN" sz="1800" dirty="0">
                <a:effectLst/>
                <a:latin typeface="Arial" panose="020B0604020202020204" pitchFamily="34" charset="0"/>
                <a:ea typeface="Arial" panose="020B0604020202020204" pitchFamily="34" charset="0"/>
              </a:rPr>
              <a:t>The analysis of numerical columns revealed the presence of outliers in salary and academic scores, as well as variations in GPA. The categorical analysis highlighted the predominance of male, engineering graduates from Tier 2 colleges. These insights can be useful for further analysis, including predictive </a:t>
            </a:r>
            <a:r>
              <a:rPr lang="en-IN" sz="1800" dirty="0" err="1">
                <a:effectLst/>
                <a:latin typeface="Arial" panose="020B0604020202020204" pitchFamily="34" charset="0"/>
                <a:ea typeface="Arial" panose="020B0604020202020204" pitchFamily="34" charset="0"/>
              </a:rPr>
              <a:t>modeling</a:t>
            </a:r>
            <a:r>
              <a:rPr lang="en-IN" sz="1800" dirty="0">
                <a:effectLst/>
                <a:latin typeface="Arial" panose="020B0604020202020204" pitchFamily="34" charset="0"/>
                <a:ea typeface="Arial" panose="020B0604020202020204" pitchFamily="34" charset="0"/>
              </a:rPr>
              <a:t> or understanding the factors influencing job outcomes and salaries.</a:t>
            </a:r>
          </a:p>
          <a:p>
            <a:pPr marL="0" lvl="0" indent="0" algn="l" rtl="0">
              <a:lnSpc>
                <a:spcPct val="90000"/>
              </a:lnSpc>
              <a:spcBef>
                <a:spcPts val="0"/>
              </a:spcBef>
              <a:spcAft>
                <a:spcPts val="0"/>
              </a:spcAft>
              <a:buClr>
                <a:schemeClr val="dk1"/>
              </a:buClr>
              <a:buSzPct val="100000"/>
              <a:buNone/>
            </a:pPr>
            <a:endParaRPr lang="en-IN" sz="1800" dirty="0">
              <a:effectLst/>
              <a:latin typeface="Arial" panose="020B0604020202020204" pitchFamily="34" charset="0"/>
              <a:ea typeface="Arial" panose="020B0604020202020204" pitchFamily="34" charset="0"/>
            </a:endParaRPr>
          </a:p>
          <a:p>
            <a:pPr>
              <a:lnSpc>
                <a:spcPct val="115000"/>
              </a:lnSpc>
            </a:pPr>
            <a:r>
              <a:rPr lang="en-IN" sz="1800" dirty="0">
                <a:effectLst/>
                <a:latin typeface="Arial" panose="020B0604020202020204" pitchFamily="34" charset="0"/>
                <a:ea typeface="Arial" panose="020B0604020202020204" pitchFamily="34" charset="0"/>
              </a:rPr>
              <a:t>Numerical-Numerical Relationships: We observed that academic performance in the 10th and 12th grades tends to be positively correlated, as is the correlation between 12th-grade performance and college GPA. However, higher academic scores do not necessarily correlate with higher salaries.</a:t>
            </a:r>
          </a:p>
          <a:p>
            <a:pPr>
              <a:lnSpc>
                <a:spcPct val="115000"/>
              </a:lnSpc>
            </a:pPr>
            <a:r>
              <a:rPr lang="en-IN" sz="1800" dirty="0">
                <a:effectLst/>
                <a:latin typeface="Arial" panose="020B0604020202020204" pitchFamily="34" charset="0"/>
                <a:ea typeface="Arial" panose="020B0604020202020204" pitchFamily="34" charset="0"/>
              </a:rPr>
              <a:t>Categorical-Numerical Relationships: The analysis highlighted a gender disparity in salary distribution, with males generally having a broader salary range and more representation in higher-paying jobs.</a:t>
            </a:r>
          </a:p>
          <a:p>
            <a:r>
              <a:rPr lang="en-IN" sz="1800" dirty="0">
                <a:effectLst/>
                <a:latin typeface="Arial" panose="020B0604020202020204" pitchFamily="34" charset="0"/>
                <a:ea typeface="Arial" panose="020B0604020202020204" pitchFamily="34" charset="0"/>
              </a:rPr>
              <a:t>Categorical-Categorical Relationships: The gender distribution across college tiers further emphasized the gender imbalance within the dataset, particularly in Tier 2 colleges.</a:t>
            </a:r>
            <a:endParaRPr lang="en-IN" sz="18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559622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96BD74B-75C6-B585-4E3B-DA510ABC87C5}"/>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6E05CC11-4305-C907-8B70-395E82A8384F}"/>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Conclusions/Key Findings (Cont.)</a:t>
            </a:r>
          </a:p>
        </p:txBody>
      </p:sp>
      <p:sp>
        <p:nvSpPr>
          <p:cNvPr id="111" name="Google Shape;111;p4">
            <a:extLst>
              <a:ext uri="{FF2B5EF4-FFF2-40B4-BE49-F238E27FC236}">
                <a16:creationId xmlns:a16="http://schemas.microsoft.com/office/drawing/2014/main" id="{7D5BD6DB-D890-38FC-6EC0-7D46F6BD5E4E}"/>
              </a:ext>
            </a:extLst>
          </p:cNvPr>
          <p:cNvSpPr txBox="1">
            <a:spLocks noGrp="1"/>
          </p:cNvSpPr>
          <p:nvPr>
            <p:ph type="body" idx="1"/>
          </p:nvPr>
        </p:nvSpPr>
        <p:spPr>
          <a:xfrm>
            <a:off x="208472" y="1023412"/>
            <a:ext cx="11775056" cy="4659634"/>
          </a:xfrm>
          <a:prstGeom prst="rect">
            <a:avLst/>
          </a:prstGeom>
          <a:noFill/>
          <a:ln>
            <a:noFill/>
          </a:ln>
        </p:spPr>
        <p:txBody>
          <a:bodyPr spcFirstLastPara="1" wrap="square" lIns="91425" tIns="45700" rIns="91425" bIns="45700" anchor="t" anchorCtr="0">
            <a:noAutofit/>
          </a:bodyPr>
          <a:lstStyle/>
          <a:p>
            <a:pPr marL="114300" indent="0">
              <a:buNone/>
            </a:pPr>
            <a:endParaRPr lang="en-IN" sz="1600" dirty="0">
              <a:effectLst/>
              <a:latin typeface="Arial" panose="020B0604020202020204" pitchFamily="34" charset="0"/>
              <a:ea typeface="Arial" panose="020B0604020202020204" pitchFamily="34" charset="0"/>
            </a:endParaRPr>
          </a:p>
          <a:p>
            <a:pPr>
              <a:lnSpc>
                <a:spcPct val="115000"/>
              </a:lnSpc>
            </a:pPr>
            <a:r>
              <a:rPr lang="en-IN" sz="1600" dirty="0">
                <a:effectLst/>
                <a:latin typeface="Arial" panose="020B0604020202020204" pitchFamily="34" charset="0"/>
                <a:ea typeface="Arial" panose="020B0604020202020204" pitchFamily="34" charset="0"/>
              </a:rPr>
              <a:t>For Computer Science Engineering graduates taking up jobs as Programming Analyst, Software Engineer, Hardware Engineer, and Associate Engineer, the salary analysis reveals:</a:t>
            </a:r>
          </a:p>
          <a:p>
            <a:pPr>
              <a:lnSpc>
                <a:spcPct val="115000"/>
              </a:lnSpc>
            </a:pPr>
            <a:r>
              <a:rPr lang="en-IN" sz="1600" dirty="0">
                <a:effectLst/>
                <a:latin typeface="Arial" panose="020B0604020202020204" pitchFamily="34" charset="0"/>
                <a:ea typeface="Arial" panose="020B0604020202020204" pitchFamily="34" charset="0"/>
              </a:rPr>
              <a:t>The mean salary is approximately ₹332,711, which is above the 2.5-3 lakhs range mentioned in the claim.</a:t>
            </a:r>
          </a:p>
          <a:p>
            <a:pPr>
              <a:lnSpc>
                <a:spcPct val="115000"/>
              </a:lnSpc>
            </a:pPr>
            <a:r>
              <a:rPr lang="en-IN" sz="1600" dirty="0">
                <a:effectLst/>
                <a:latin typeface="Arial" panose="020B0604020202020204" pitchFamily="34" charset="0"/>
                <a:ea typeface="Arial" panose="020B0604020202020204" pitchFamily="34" charset="0"/>
              </a:rPr>
              <a:t>The median salary (50% percentile) is ₹315,000, also slightly above the upper limit of the claim.</a:t>
            </a:r>
          </a:p>
          <a:p>
            <a:pPr>
              <a:lnSpc>
                <a:spcPct val="115000"/>
              </a:lnSpc>
            </a:pPr>
            <a:r>
              <a:rPr lang="en-IN" sz="1600" dirty="0">
                <a:effectLst/>
                <a:latin typeface="Arial" panose="020B0604020202020204" pitchFamily="34" charset="0"/>
                <a:ea typeface="Arial" panose="020B0604020202020204" pitchFamily="34" charset="0"/>
              </a:rPr>
              <a:t>Minimum and maximum salaries range from ₹85,000 to ₹1,000,000, indicating a wide variance in compensation.</a:t>
            </a:r>
          </a:p>
          <a:p>
            <a:pPr>
              <a:lnSpc>
                <a:spcPct val="115000"/>
              </a:lnSpc>
            </a:pPr>
            <a:r>
              <a:rPr lang="en-IN" sz="1600" dirty="0">
                <a:effectLst/>
                <a:latin typeface="Arial" panose="020B0604020202020204" pitchFamily="34" charset="0"/>
                <a:ea typeface="Arial" panose="020B0604020202020204" pitchFamily="34" charset="0"/>
              </a:rPr>
              <a:t>Out of the filtered group, 25 individuals (approximately 17.6%) fall within the 2.5-3 lakhs salary range.</a:t>
            </a:r>
          </a:p>
          <a:p>
            <a:pPr>
              <a:lnSpc>
                <a:spcPct val="115000"/>
              </a:lnSpc>
            </a:pPr>
            <a:r>
              <a:rPr lang="en-IN" sz="1600" dirty="0">
                <a:effectLst/>
                <a:latin typeface="Arial" panose="020B0604020202020204" pitchFamily="34" charset="0"/>
                <a:ea typeface="Arial" panose="020B0604020202020204" pitchFamily="34" charset="0"/>
              </a:rPr>
              <a:t>High Participation in Certain Fields: Fields like 'computer science &amp; engineering', 'electronics and communication engineering', and 'information technology' have high participation from both genders, with males generally outnumbering females.</a:t>
            </a:r>
          </a:p>
          <a:p>
            <a:pPr>
              <a:lnSpc>
                <a:spcPct val="115000"/>
              </a:lnSpc>
            </a:pPr>
            <a:r>
              <a:rPr lang="en-IN" sz="1600" dirty="0">
                <a:effectLst/>
                <a:latin typeface="Arial" panose="020B0604020202020204" pitchFamily="34" charset="0"/>
                <a:ea typeface="Arial" panose="020B0604020202020204" pitchFamily="34" charset="0"/>
              </a:rPr>
              <a:t>Gender-Specific Concentrations: Certain specializations such as 'biotechnology' and 'electronics &amp; telecommunications' have relatively higher female participation compared to other engineering specializations.</a:t>
            </a:r>
          </a:p>
          <a:p>
            <a:r>
              <a:rPr lang="en-IN" sz="1600" dirty="0">
                <a:effectLst/>
                <a:latin typeface="Arial" panose="020B0604020202020204" pitchFamily="34" charset="0"/>
                <a:ea typeface="Arial" panose="020B0604020202020204" pitchFamily="34" charset="0"/>
              </a:rPr>
              <a:t>Fields with Low Female Representation: Specializations like 'mechanical engineering' and 'civil engineering' have a significantly higher number of males, with females being less represented.</a:t>
            </a:r>
          </a:p>
        </p:txBody>
      </p:sp>
    </p:spTree>
    <p:extLst>
      <p:ext uri="{BB962C8B-B14F-4D97-AF65-F5344CB8AC3E}">
        <p14:creationId xmlns:p14="http://schemas.microsoft.com/office/powerpoint/2010/main" val="979486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72B8539-5A14-738D-2F49-35AA271A17F1}"/>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ECC26AB6-1062-9E7B-60E3-0CECB5B51231}"/>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Conclusions/Key Findings (Cont.)</a:t>
            </a:r>
          </a:p>
        </p:txBody>
      </p:sp>
      <p:sp>
        <p:nvSpPr>
          <p:cNvPr id="111" name="Google Shape;111;p4">
            <a:extLst>
              <a:ext uri="{FF2B5EF4-FFF2-40B4-BE49-F238E27FC236}">
                <a16:creationId xmlns:a16="http://schemas.microsoft.com/office/drawing/2014/main" id="{2070494C-DEC8-9A80-E901-77F4616345E4}"/>
              </a:ext>
            </a:extLst>
          </p:cNvPr>
          <p:cNvSpPr txBox="1">
            <a:spLocks noGrp="1"/>
          </p:cNvSpPr>
          <p:nvPr>
            <p:ph type="body" idx="1"/>
          </p:nvPr>
        </p:nvSpPr>
        <p:spPr>
          <a:xfrm>
            <a:off x="208472" y="1099183"/>
            <a:ext cx="11775056" cy="4659634"/>
          </a:xfrm>
          <a:prstGeom prst="rect">
            <a:avLst/>
          </a:prstGeom>
          <a:noFill/>
          <a:ln>
            <a:noFill/>
          </a:ln>
        </p:spPr>
        <p:txBody>
          <a:bodyPr spcFirstLastPara="1" wrap="square" lIns="91425" tIns="45700" rIns="91425" bIns="45700" anchor="t" anchorCtr="0">
            <a:noAutofit/>
          </a:bodyPr>
          <a:lstStyle/>
          <a:p>
            <a:pPr marL="114300" indent="0">
              <a:buNone/>
            </a:pPr>
            <a:endParaRPr lang="en-IN" sz="1550" dirty="0">
              <a:effectLst/>
              <a:latin typeface="Arial" panose="020B0604020202020204" pitchFamily="34" charset="0"/>
              <a:ea typeface="Arial" panose="020B0604020202020204" pitchFamily="34" charset="0"/>
            </a:endParaRPr>
          </a:p>
          <a:p>
            <a:pPr>
              <a:lnSpc>
                <a:spcPct val="115000"/>
              </a:lnSpc>
            </a:pPr>
            <a:r>
              <a:rPr lang="en-IN" sz="1550" dirty="0">
                <a:effectLst/>
                <a:latin typeface="Arial" panose="020B0604020202020204" pitchFamily="34" charset="0"/>
                <a:ea typeface="Arial" panose="020B0604020202020204" pitchFamily="34" charset="0"/>
              </a:rPr>
              <a:t>Prestige vs. Performance: College tier may have a significant impact on initial career outcomes, but individual performance and skills (e.g., programming or analytical abilities) could play a more critical role in long-term career success.</a:t>
            </a:r>
          </a:p>
          <a:p>
            <a:pPr>
              <a:lnSpc>
                <a:spcPct val="115000"/>
              </a:lnSpc>
            </a:pPr>
            <a:r>
              <a:rPr lang="en-IN" sz="1550" dirty="0">
                <a:effectLst/>
                <a:latin typeface="Arial" panose="020B0604020202020204" pitchFamily="34" charset="0"/>
                <a:ea typeface="Arial" panose="020B0604020202020204" pitchFamily="34" charset="0"/>
              </a:rPr>
              <a:t>Diverse Career Paths: Graduates from technology and engineering fields have a wide range of career paths available, not limited to traditional roles but expanding into interdisciplinary fields that combine technical expertise with business, design, or other areas.</a:t>
            </a:r>
          </a:p>
          <a:p>
            <a:pPr>
              <a:lnSpc>
                <a:spcPct val="115000"/>
              </a:lnSpc>
            </a:pPr>
            <a:r>
              <a:rPr lang="en-IN" sz="1550" dirty="0">
                <a:effectLst/>
                <a:latin typeface="Arial" panose="020B0604020202020204" pitchFamily="34" charset="0"/>
                <a:ea typeface="Arial" panose="020B0604020202020204" pitchFamily="34" charset="0"/>
              </a:rPr>
              <a:t>Gender Disparities: While gender disparities in certain specializations and job roles are evident, there's a growing trend of gender diversification in traditionally male-dominated fields, suggesting ongoing changes in societal and professional landscapes.</a:t>
            </a:r>
          </a:p>
          <a:p>
            <a:pPr>
              <a:lnSpc>
                <a:spcPct val="115000"/>
              </a:lnSpc>
            </a:pPr>
            <a:r>
              <a:rPr lang="en-IN" sz="1550" dirty="0">
                <a:effectLst/>
                <a:latin typeface="Arial" panose="020B0604020202020204" pitchFamily="34" charset="0"/>
                <a:ea typeface="Arial" panose="020B0604020202020204" pitchFamily="34" charset="0"/>
              </a:rPr>
              <a:t>Regional Opportunities: Job location can significantly affect salary and career growth opportunities, highlighting the importance of geographical mobility and flexibility for career advancement in the tech and engineering sectors.</a:t>
            </a:r>
          </a:p>
          <a:p>
            <a:pPr>
              <a:lnSpc>
                <a:spcPct val="115000"/>
              </a:lnSpc>
            </a:pPr>
            <a:r>
              <a:rPr lang="en-IN" sz="1550" dirty="0">
                <a:effectLst/>
                <a:latin typeface="Arial" panose="020B0604020202020204" pitchFamily="34" charset="0"/>
                <a:ea typeface="Arial" panose="020B0604020202020204" pitchFamily="34" charset="0"/>
              </a:rPr>
              <a:t>Evolving Industry Needs: The demand for certain specializations changes over time, reflecting industry trends, technological advancements, and global economic factors. Continuous learning and adaptation are key to maintaining relevance and success in the fast-paced tech and engineering industries.</a:t>
            </a:r>
          </a:p>
          <a:p>
            <a:pPr marL="114300" indent="0">
              <a:buNone/>
            </a:pPr>
            <a:endParaRPr lang="en-IN" sz="155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70486259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1236</Words>
  <Application>Microsoft Office PowerPoint</Application>
  <PresentationFormat>Widescreen</PresentationFormat>
  <Paragraphs>95</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Times New Roman</vt:lpstr>
      <vt:lpstr>Lato Black</vt:lpstr>
      <vt:lpstr>Libre Baskerville</vt:lpstr>
      <vt:lpstr>Calibri</vt:lpstr>
      <vt:lpstr>Tahoma</vt:lpstr>
      <vt:lpstr>Arial</vt:lpstr>
      <vt:lpstr>Office Theme</vt:lpstr>
      <vt:lpstr>PowerPoint Presentation</vt:lpstr>
      <vt:lpstr>PowerPoint Presentation</vt:lpstr>
      <vt:lpstr>Exploratory Data Analysis</vt:lpstr>
      <vt:lpstr>Exploratory Data Analysis (Cont.)</vt:lpstr>
      <vt:lpstr>Exploratory Data Analysis (Cont.)</vt:lpstr>
      <vt:lpstr>Key Business Questions</vt:lpstr>
      <vt:lpstr>Conclusions/Key Findings</vt:lpstr>
      <vt:lpstr>Conclusions/Key Findings (Cont.)</vt:lpstr>
      <vt:lpstr>Conclusions/Key Findings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waheed ullah</cp:lastModifiedBy>
  <cp:revision>4</cp:revision>
  <dcterms:created xsi:type="dcterms:W3CDTF">2021-02-16T05:19:01Z</dcterms:created>
  <dcterms:modified xsi:type="dcterms:W3CDTF">2024-09-28T15:56:13Z</dcterms:modified>
</cp:coreProperties>
</file>