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MongoDB</a:t>
            </a:r>
            <a:r>
              <a:rPr lang="fr-FR" dirty="0" smtClean="0"/>
              <a:t> VS SQL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des données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5837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Mongo 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</a:tr>
              <a:tr h="558373">
                <a:tc>
                  <a:txBody>
                    <a:bodyPr/>
                    <a:lstStyle/>
                    <a:p>
                      <a:r>
                        <a:rPr lang="fr-FR" dirty="0" smtClean="0"/>
                        <a:t>Base de données orientée documents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Base de données relationnelle</a:t>
                      </a:r>
                      <a:endParaRPr lang="fr-FR" dirty="0"/>
                    </a:p>
                  </a:txBody>
                  <a:tcPr/>
                </a:tc>
              </a:tr>
              <a:tr h="963767">
                <a:tc>
                  <a:txBody>
                    <a:bodyPr/>
                    <a:lstStyle/>
                    <a:p>
                      <a:r>
                        <a:rPr lang="fr-FR" dirty="0" smtClean="0"/>
                        <a:t>Stocke les données sous forme de </a:t>
                      </a:r>
                      <a:r>
                        <a:rPr lang="fr-FR" b="1" dirty="0" err="1" smtClean="0"/>
                        <a:t>BSON</a:t>
                      </a:r>
                      <a:r>
                        <a:rPr lang="fr-FR" b="1" dirty="0" smtClean="0"/>
                        <a:t> (</a:t>
                      </a:r>
                      <a:r>
                        <a:rPr lang="fr-FR" b="1" dirty="0" err="1" smtClean="0"/>
                        <a:t>Binary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JSON</a:t>
                      </a:r>
                      <a:r>
                        <a:rPr lang="fr-FR" b="1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Stocke les données dans des </a:t>
                      </a:r>
                      <a:r>
                        <a:rPr lang="fr-FR" b="1" dirty="0" smtClean="0"/>
                        <a:t>tables</a:t>
                      </a:r>
                      <a:r>
                        <a:rPr lang="fr-FR" dirty="0" smtClean="0"/>
                        <a:t> avec des lignes et des colonnes</a:t>
                      </a:r>
                      <a:endParaRPr lang="fr-FR" dirty="0"/>
                    </a:p>
                  </a:txBody>
                  <a:tcPr/>
                </a:tc>
              </a:tr>
              <a:tr h="1376809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Schéma flexible</a:t>
                      </a:r>
                      <a:r>
                        <a:rPr lang="fr-FR" dirty="0" smtClean="0"/>
                        <a:t> : chaque document dans une collection peut avoir une structure différente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Schéma fixe</a:t>
                      </a:r>
                      <a:r>
                        <a:rPr lang="fr-FR" dirty="0" smtClean="0"/>
                        <a:t> : nécessite des tables prédéfinies avec un schéma rigide</a:t>
                      </a:r>
                      <a:endParaRPr lang="fr-FR" dirty="0"/>
                    </a:p>
                  </a:txBody>
                  <a:tcPr/>
                </a:tc>
              </a:tr>
              <a:tr h="963767">
                <a:tc>
                  <a:txBody>
                    <a:bodyPr/>
                    <a:lstStyle/>
                    <a:p>
                      <a:r>
                        <a:rPr lang="fr-FR" dirty="0" smtClean="0"/>
                        <a:t>gérer des données non structurées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Convient aux données structurées avec des relations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de requête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7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5854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Mongo 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</a:tr>
              <a:tr h="1377232">
                <a:tc>
                  <a:txBody>
                    <a:bodyPr/>
                    <a:lstStyle/>
                    <a:p>
                      <a:r>
                        <a:rPr lang="fr-FR" dirty="0" smtClean="0"/>
                        <a:t>Utilise son propre langage de requête : </a:t>
                      </a:r>
                      <a:r>
                        <a:rPr lang="fr-FR" b="1" dirty="0" err="1" smtClean="0"/>
                        <a:t>MongoDB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Query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Language</a:t>
                      </a:r>
                      <a:r>
                        <a:rPr lang="fr-FR" b="1" dirty="0" smtClean="0"/>
                        <a:t> (</a:t>
                      </a:r>
                      <a:r>
                        <a:rPr lang="fr-FR" b="1" dirty="0" err="1" smtClean="0"/>
                        <a:t>MQL</a:t>
                      </a:r>
                      <a:r>
                        <a:rPr lang="fr-FR" b="1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Utilise le </a:t>
                      </a:r>
                      <a:r>
                        <a:rPr lang="fr-FR" b="1" dirty="0" err="1" smtClean="0"/>
                        <a:t>Structured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Query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Language</a:t>
                      </a:r>
                      <a:r>
                        <a:rPr lang="fr-FR" b="1" dirty="0" smtClean="0"/>
                        <a:t> (SQL)</a:t>
                      </a:r>
                      <a:r>
                        <a:rPr lang="fr-FR" dirty="0" smtClean="0"/>
                        <a:t> pour définir, interroger et gérer les données</a:t>
                      </a:r>
                      <a:endParaRPr lang="fr-FR" dirty="0"/>
                    </a:p>
                  </a:txBody>
                  <a:tcPr/>
                </a:tc>
              </a:tr>
              <a:tr h="964063">
                <a:tc>
                  <a:txBody>
                    <a:bodyPr/>
                    <a:lstStyle/>
                    <a:p>
                      <a:r>
                        <a:rPr lang="fr-FR" dirty="0" smtClean="0"/>
                        <a:t>Semblable à la manipulation d'objets </a:t>
                      </a:r>
                      <a:r>
                        <a:rPr lang="fr-FR" b="1" dirty="0" err="1" smtClean="0"/>
                        <a:t>JSON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 est un standard largement utilisé pour les bases de données relationnelles</a:t>
                      </a:r>
                      <a:endParaRPr lang="fr-FR" dirty="0"/>
                    </a:p>
                  </a:txBody>
                  <a:tcPr/>
                </a:tc>
              </a:tr>
              <a:tr h="1377232">
                <a:tc>
                  <a:txBody>
                    <a:bodyPr/>
                    <a:lstStyle/>
                    <a:p>
                      <a:r>
                        <a:rPr lang="fr-FR" dirty="0" smtClean="0"/>
                        <a:t>Offre des requêtes puissantes pour des structures de données hiérarchiques et flexibles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Adapté pour des </a:t>
                      </a:r>
                      <a:r>
                        <a:rPr lang="fr-FR" b="1" dirty="0" smtClean="0"/>
                        <a:t>jointures complexes</a:t>
                      </a:r>
                      <a:r>
                        <a:rPr lang="fr-FR" dirty="0" smtClean="0"/>
                        <a:t> et la manipulation de données structurées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Scalabilité</a:t>
            </a:r>
            <a:r>
              <a:rPr lang="fr-FR" dirty="0" smtClean="0"/>
              <a:t> &amp; Performance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541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1765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Mongo 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</a:tr>
              <a:tr h="1029819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Scalabilité</a:t>
                      </a:r>
                      <a:r>
                        <a:rPr lang="fr-FR" b="1" dirty="0" smtClean="0"/>
                        <a:t> horizontale</a:t>
                      </a:r>
                      <a:r>
                        <a:rPr lang="fr-FR" dirty="0" smtClean="0"/>
                        <a:t> : conçu pour le partitionnement des données sur plusieurs serveurs (</a:t>
                      </a:r>
                      <a:r>
                        <a:rPr lang="fr-FR" dirty="0" err="1" smtClean="0"/>
                        <a:t>sharding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Principalement </a:t>
                      </a:r>
                      <a:r>
                        <a:rPr lang="fr-FR" b="1" dirty="0" err="1" smtClean="0"/>
                        <a:t>scalabilité</a:t>
                      </a:r>
                      <a:r>
                        <a:rPr lang="fr-FR" b="1" dirty="0" smtClean="0"/>
                        <a:t> verticale</a:t>
                      </a:r>
                      <a:r>
                        <a:rPr lang="fr-FR" dirty="0" smtClean="0"/>
                        <a:t> : augmentation des ressources sur un seul serveur</a:t>
                      </a:r>
                      <a:endParaRPr lang="fr-FR" dirty="0"/>
                    </a:p>
                  </a:txBody>
                  <a:tcPr/>
                </a:tc>
              </a:tr>
              <a:tr h="720874">
                <a:tc>
                  <a:txBody>
                    <a:bodyPr/>
                    <a:lstStyle/>
                    <a:p>
                      <a:r>
                        <a:rPr lang="fr-FR" dirty="0" smtClean="0"/>
                        <a:t>Haute performance pour de grandes quantités de données </a:t>
                      </a:r>
                      <a:r>
                        <a:rPr lang="fr-FR" b="1" dirty="0" smtClean="0"/>
                        <a:t>non structurées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Optimisé pour les </a:t>
                      </a:r>
                      <a:r>
                        <a:rPr lang="fr-FR" b="1" dirty="0" smtClean="0"/>
                        <a:t>jointures complexes</a:t>
                      </a:r>
                      <a:r>
                        <a:rPr lang="fr-FR" dirty="0" smtClean="0"/>
                        <a:t> et les </a:t>
                      </a:r>
                      <a:r>
                        <a:rPr lang="fr-FR" b="1" dirty="0" smtClean="0"/>
                        <a:t>transactions</a:t>
                      </a:r>
                      <a:endParaRPr lang="fr-FR" dirty="0"/>
                    </a:p>
                  </a:txBody>
                  <a:tcPr/>
                </a:tc>
              </a:tr>
              <a:tr h="1029819">
                <a:tc>
                  <a:txBody>
                    <a:bodyPr/>
                    <a:lstStyle/>
                    <a:p>
                      <a:r>
                        <a:rPr lang="fr-FR" dirty="0" smtClean="0"/>
                        <a:t>Idéal pour les applications </a:t>
                      </a:r>
                      <a:r>
                        <a:rPr lang="fr-FR" b="1" dirty="0" err="1" smtClean="0"/>
                        <a:t>Big</a:t>
                      </a:r>
                      <a:r>
                        <a:rPr lang="fr-FR" b="1" dirty="0" smtClean="0"/>
                        <a:t> Data</a:t>
                      </a:r>
                      <a:r>
                        <a:rPr lang="fr-FR" dirty="0" smtClean="0"/>
                        <a:t> et l'analyse en temps réel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Peut rencontrer des limites avec de très gros volumes de données ou lors du passage à une infrastructure distribuée</a:t>
                      </a:r>
                      <a:endParaRPr lang="fr-FR" dirty="0"/>
                    </a:p>
                  </a:txBody>
                  <a:tcPr/>
                </a:tc>
              </a:tr>
              <a:tr h="1029819">
                <a:tc>
                  <a:txBody>
                    <a:bodyPr/>
                    <a:lstStyle/>
                    <a:p>
                      <a:r>
                        <a:rPr lang="fr-FR" dirty="0" smtClean="0"/>
                        <a:t>Plus flexible pour les systèmes distribués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Idéal pour les applications nécessitant une </a:t>
                      </a:r>
                      <a:r>
                        <a:rPr lang="fr-FR" b="1" dirty="0" smtClean="0"/>
                        <a:t>forte intégrité des données</a:t>
                      </a:r>
                      <a:endParaRPr lang="fr-FR" dirty="0"/>
                    </a:p>
                  </a:txBody>
                  <a:tcPr/>
                </a:tc>
              </a:tr>
              <a:tr h="1029819">
                <a:tc>
                  <a:txBody>
                    <a:bodyPr/>
                    <a:lstStyle/>
                    <a:p>
                      <a:r>
                        <a:rPr lang="fr-FR" dirty="0" smtClean="0"/>
                        <a:t>Supporte les </a:t>
                      </a:r>
                      <a:r>
                        <a:rPr lang="fr-FR" b="1" dirty="0" smtClean="0"/>
                        <a:t>transactions </a:t>
                      </a:r>
                      <a:r>
                        <a:rPr lang="fr-FR" b="1" dirty="0" err="1" smtClean="0"/>
                        <a:t>ACID</a:t>
                      </a:r>
                      <a:r>
                        <a:rPr lang="fr-FR" b="1" dirty="0" smtClean="0"/>
                        <a:t> multi-documents</a:t>
                      </a:r>
                      <a:r>
                        <a:rPr lang="fr-FR" dirty="0" smtClean="0"/>
                        <a:t> (depuis la version 4.0), mais ce support est plus récent et moins performant que 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Fort support des transactions </a:t>
                      </a:r>
                      <a:r>
                        <a:rPr lang="fr-FR" b="1" dirty="0" err="1" smtClean="0"/>
                        <a:t>ACID</a:t>
                      </a:r>
                      <a:r>
                        <a:rPr lang="fr-FR" dirty="0" smtClean="0"/>
                        <a:t> (Atomicité, Consistance, Isolation, Durabilité)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d'utilisation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279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1765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Mongo 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</a:tr>
              <a:tr h="1029819">
                <a:tc>
                  <a:txBody>
                    <a:bodyPr/>
                    <a:lstStyle/>
                    <a:p>
                      <a:r>
                        <a:rPr lang="fr-FR" dirty="0" smtClean="0"/>
                        <a:t>Idéal pour les applications de </a:t>
                      </a:r>
                      <a:r>
                        <a:rPr lang="fr-FR" b="1" dirty="0" err="1" smtClean="0"/>
                        <a:t>Big</a:t>
                      </a:r>
                      <a:r>
                        <a:rPr lang="fr-FR" b="1" dirty="0" smtClean="0"/>
                        <a:t> Data</a:t>
                      </a:r>
                      <a:r>
                        <a:rPr lang="fr-FR" dirty="0" smtClean="0"/>
                        <a:t>, </a:t>
                      </a:r>
                      <a:r>
                        <a:rPr lang="fr-FR" b="1" dirty="0" smtClean="0"/>
                        <a:t>gestion de contenu</a:t>
                      </a:r>
                      <a:r>
                        <a:rPr lang="fr-FR" dirty="0" smtClean="0"/>
                        <a:t>, et celles avec des schémas de données dynamiques (ex : réseaux sociaux, applications </a:t>
                      </a:r>
                      <a:r>
                        <a:rPr lang="fr-FR" dirty="0" err="1" smtClean="0"/>
                        <a:t>IoT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Parfait pour les applications avec des données </a:t>
                      </a:r>
                      <a:r>
                        <a:rPr lang="fr-FR" b="1" dirty="0" smtClean="0"/>
                        <a:t>structurées</a:t>
                      </a:r>
                      <a:r>
                        <a:rPr lang="fr-FR" dirty="0" smtClean="0"/>
                        <a:t> et des relations complexes (ex : systèmes bancaires, </a:t>
                      </a:r>
                      <a:r>
                        <a:rPr lang="fr-FR" dirty="0" err="1" smtClean="0"/>
                        <a:t>ERP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720874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 aux projets avec des modèles de données </a:t>
                      </a:r>
                      <a:r>
                        <a:rPr lang="fr-FR" b="1" dirty="0" smtClean="0"/>
                        <a:t>imprévisibles ou changeants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Bien adapté aux </a:t>
                      </a:r>
                      <a:r>
                        <a:rPr lang="fr-FR" b="1" dirty="0" smtClean="0"/>
                        <a:t>systèmes transactionnels</a:t>
                      </a:r>
                      <a:r>
                        <a:rPr lang="fr-FR" dirty="0" smtClean="0"/>
                        <a:t>, </a:t>
                      </a:r>
                      <a:r>
                        <a:rPr lang="fr-FR" b="1" dirty="0" smtClean="0"/>
                        <a:t>entrepôts de données</a:t>
                      </a:r>
                      <a:r>
                        <a:rPr lang="fr-FR" dirty="0" smtClean="0"/>
                        <a:t>, et applications nécessitant une consistance stricte des données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MongoDB</a:t>
            </a:r>
            <a:r>
              <a:rPr lang="fr-FR" dirty="0" smtClean="0"/>
              <a:t>, qui est une base de données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smtClean="0"/>
              <a:t>flexible</a:t>
            </a:r>
          </a:p>
          <a:p>
            <a:r>
              <a:rPr lang="fr-FR" dirty="0" smtClean="0"/>
              <a:t>SQL </a:t>
            </a:r>
            <a:r>
              <a:rPr lang="fr-FR" dirty="0" smtClean="0"/>
              <a:t>relationnelles traditionnelles, qui sont structurées et offrent une grande consistance.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Affichage à l'écran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MongoDB VS SQL</vt:lpstr>
      <vt:lpstr>Structure des données</vt:lpstr>
      <vt:lpstr>Langage de requête</vt:lpstr>
      <vt:lpstr>Scalabilité &amp; Performance</vt:lpstr>
      <vt:lpstr>Cas d'utilisation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</dc:title>
  <dc:creator>Wahiba Zaimia</dc:creator>
  <cp:lastModifiedBy>WAHIBA ZAAIMIA</cp:lastModifiedBy>
  <cp:revision>1</cp:revision>
  <dcterms:created xsi:type="dcterms:W3CDTF">2024-09-15T09:46:25Z</dcterms:created>
  <dcterms:modified xsi:type="dcterms:W3CDTF">2024-09-15T10:01:40Z</dcterms:modified>
</cp:coreProperties>
</file>