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49BC7-2DB6-497D-A2E6-81118CF89C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26BA533-A878-4CFF-8974-CABD7676D538}">
      <dgm:prSet phldrT="[Text]"/>
      <dgm:spPr/>
      <dgm:t>
        <a:bodyPr/>
        <a:lstStyle/>
        <a:p>
          <a:pPr>
            <a:buAutoNum type="arabicPeriod"/>
          </a:pPr>
          <a:r>
            <a:rPr lang="en-IE" dirty="0"/>
            <a:t>Data Cleaning</a:t>
          </a:r>
        </a:p>
      </dgm:t>
    </dgm:pt>
    <dgm:pt modelId="{994A153E-DF25-4BB6-81F9-35A725E8F081}" type="parTrans" cxnId="{680AFDB6-9B90-476D-B2F9-C77F117F02E4}">
      <dgm:prSet/>
      <dgm:spPr/>
      <dgm:t>
        <a:bodyPr/>
        <a:lstStyle/>
        <a:p>
          <a:endParaRPr lang="en-IE"/>
        </a:p>
      </dgm:t>
    </dgm:pt>
    <dgm:pt modelId="{5E05E106-D7CC-40BA-80FB-57F5D298ABB2}" type="sibTrans" cxnId="{680AFDB6-9B90-476D-B2F9-C77F117F02E4}">
      <dgm:prSet/>
      <dgm:spPr/>
      <dgm:t>
        <a:bodyPr/>
        <a:lstStyle/>
        <a:p>
          <a:endParaRPr lang="en-IE"/>
        </a:p>
      </dgm:t>
    </dgm:pt>
    <dgm:pt modelId="{878D0A63-71EE-422E-AFB8-E39CD7CCFF44}">
      <dgm:prSet phldrT="[Text]"/>
      <dgm:spPr/>
      <dgm:t>
        <a:bodyPr/>
        <a:lstStyle/>
        <a:p>
          <a:pPr>
            <a:buAutoNum type="arabicPeriod"/>
          </a:pPr>
          <a:r>
            <a:rPr lang="en-IE" dirty="0"/>
            <a:t>Data Exploration</a:t>
          </a:r>
        </a:p>
      </dgm:t>
    </dgm:pt>
    <dgm:pt modelId="{B90FB7EF-F13A-47E5-B89C-D9B0B931AA26}" type="parTrans" cxnId="{41A73D5A-97CC-487E-A763-234933ABFF18}">
      <dgm:prSet/>
      <dgm:spPr/>
      <dgm:t>
        <a:bodyPr/>
        <a:lstStyle/>
        <a:p>
          <a:endParaRPr lang="en-IE"/>
        </a:p>
      </dgm:t>
    </dgm:pt>
    <dgm:pt modelId="{915E0A7E-91DB-4A35-85C9-D29FF72C59D6}" type="sibTrans" cxnId="{41A73D5A-97CC-487E-A763-234933ABFF18}">
      <dgm:prSet/>
      <dgm:spPr/>
      <dgm:t>
        <a:bodyPr/>
        <a:lstStyle/>
        <a:p>
          <a:endParaRPr lang="en-IE"/>
        </a:p>
      </dgm:t>
    </dgm:pt>
    <dgm:pt modelId="{3E94F8BE-ACBF-4E4B-8804-3F104D7C8E93}">
      <dgm:prSet phldrT="[Text]"/>
      <dgm:spPr/>
      <dgm:t>
        <a:bodyPr/>
        <a:lstStyle/>
        <a:p>
          <a:pPr>
            <a:buAutoNum type="arabicPeriod"/>
          </a:pPr>
          <a:r>
            <a:rPr lang="en-IE" dirty="0"/>
            <a:t>Model Development</a:t>
          </a:r>
        </a:p>
      </dgm:t>
    </dgm:pt>
    <dgm:pt modelId="{F8C0C16F-3DE6-4CCE-9FEE-BD2A5A146E2F}" type="parTrans" cxnId="{830B267D-523A-4541-94B9-9A6694007451}">
      <dgm:prSet/>
      <dgm:spPr/>
      <dgm:t>
        <a:bodyPr/>
        <a:lstStyle/>
        <a:p>
          <a:endParaRPr lang="en-IE"/>
        </a:p>
      </dgm:t>
    </dgm:pt>
    <dgm:pt modelId="{1BF36EB2-BFB7-4F80-A784-6D6E7DA0834D}" type="sibTrans" cxnId="{830B267D-523A-4541-94B9-9A6694007451}">
      <dgm:prSet/>
      <dgm:spPr/>
      <dgm:t>
        <a:bodyPr/>
        <a:lstStyle/>
        <a:p>
          <a:endParaRPr lang="en-IE"/>
        </a:p>
      </dgm:t>
    </dgm:pt>
    <dgm:pt modelId="{3BE14DAD-71A2-446F-8A05-BE7BE3221E0F}" type="pres">
      <dgm:prSet presAssocID="{DE349BC7-2DB6-497D-A2E6-81118CF89CAC}" presName="outerComposite" presStyleCnt="0">
        <dgm:presLayoutVars>
          <dgm:chMax val="5"/>
          <dgm:dir/>
          <dgm:resizeHandles val="exact"/>
        </dgm:presLayoutVars>
      </dgm:prSet>
      <dgm:spPr/>
    </dgm:pt>
    <dgm:pt modelId="{C3A0EAEC-DB2E-49D4-9128-41E937B1FA5B}" type="pres">
      <dgm:prSet presAssocID="{DE349BC7-2DB6-497D-A2E6-81118CF89CAC}" presName="dummyMaxCanvas" presStyleCnt="0">
        <dgm:presLayoutVars/>
      </dgm:prSet>
      <dgm:spPr/>
    </dgm:pt>
    <dgm:pt modelId="{535FDFBF-F5C0-487A-8506-3C9A42C5765E}" type="pres">
      <dgm:prSet presAssocID="{DE349BC7-2DB6-497D-A2E6-81118CF89CAC}" presName="ThreeNodes_1" presStyleLbl="node1" presStyleIdx="0" presStyleCnt="3" custLinFactNeighborX="278" custLinFactNeighborY="-817">
        <dgm:presLayoutVars>
          <dgm:bulletEnabled val="1"/>
        </dgm:presLayoutVars>
      </dgm:prSet>
      <dgm:spPr/>
    </dgm:pt>
    <dgm:pt modelId="{BBD32F9F-A088-41EF-A1AD-15D6D7325CDF}" type="pres">
      <dgm:prSet presAssocID="{DE349BC7-2DB6-497D-A2E6-81118CF89CAC}" presName="ThreeNodes_2" presStyleLbl="node1" presStyleIdx="1" presStyleCnt="3">
        <dgm:presLayoutVars>
          <dgm:bulletEnabled val="1"/>
        </dgm:presLayoutVars>
      </dgm:prSet>
      <dgm:spPr/>
    </dgm:pt>
    <dgm:pt modelId="{18E037DB-20FF-47CE-9700-72B183A38AAF}" type="pres">
      <dgm:prSet presAssocID="{DE349BC7-2DB6-497D-A2E6-81118CF89CAC}" presName="ThreeNodes_3" presStyleLbl="node1" presStyleIdx="2" presStyleCnt="3">
        <dgm:presLayoutVars>
          <dgm:bulletEnabled val="1"/>
        </dgm:presLayoutVars>
      </dgm:prSet>
      <dgm:spPr/>
    </dgm:pt>
    <dgm:pt modelId="{BE307905-A05D-469E-9392-8801E68D66B0}" type="pres">
      <dgm:prSet presAssocID="{DE349BC7-2DB6-497D-A2E6-81118CF89CAC}" presName="ThreeConn_1-2" presStyleLbl="fgAccFollowNode1" presStyleIdx="0" presStyleCnt="2">
        <dgm:presLayoutVars>
          <dgm:bulletEnabled val="1"/>
        </dgm:presLayoutVars>
      </dgm:prSet>
      <dgm:spPr/>
    </dgm:pt>
    <dgm:pt modelId="{46C56401-9667-400F-993C-51DAAA138A3E}" type="pres">
      <dgm:prSet presAssocID="{DE349BC7-2DB6-497D-A2E6-81118CF89CAC}" presName="ThreeConn_2-3" presStyleLbl="fgAccFollowNode1" presStyleIdx="1" presStyleCnt="2">
        <dgm:presLayoutVars>
          <dgm:bulletEnabled val="1"/>
        </dgm:presLayoutVars>
      </dgm:prSet>
      <dgm:spPr/>
    </dgm:pt>
    <dgm:pt modelId="{4441E27E-2869-4978-ABAF-57C4BB1947CF}" type="pres">
      <dgm:prSet presAssocID="{DE349BC7-2DB6-497D-A2E6-81118CF89CAC}" presName="ThreeNodes_1_text" presStyleLbl="node1" presStyleIdx="2" presStyleCnt="3">
        <dgm:presLayoutVars>
          <dgm:bulletEnabled val="1"/>
        </dgm:presLayoutVars>
      </dgm:prSet>
      <dgm:spPr/>
    </dgm:pt>
    <dgm:pt modelId="{0AAC1891-681E-4BC3-9201-39F101993EF1}" type="pres">
      <dgm:prSet presAssocID="{DE349BC7-2DB6-497D-A2E6-81118CF89CAC}" presName="ThreeNodes_2_text" presStyleLbl="node1" presStyleIdx="2" presStyleCnt="3">
        <dgm:presLayoutVars>
          <dgm:bulletEnabled val="1"/>
        </dgm:presLayoutVars>
      </dgm:prSet>
      <dgm:spPr/>
    </dgm:pt>
    <dgm:pt modelId="{CB41F288-6C73-4C6A-BB6E-E659BBFAFEBA}" type="pres">
      <dgm:prSet presAssocID="{DE349BC7-2DB6-497D-A2E6-81118CF89C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D37430-2576-4B17-8DFF-63CEE2254688}" type="presOf" srcId="{915E0A7E-91DB-4A35-85C9-D29FF72C59D6}" destId="{46C56401-9667-400F-993C-51DAAA138A3E}" srcOrd="0" destOrd="0" presId="urn:microsoft.com/office/officeart/2005/8/layout/vProcess5"/>
    <dgm:cxn modelId="{C668D540-443C-43F5-86B7-FFCBEC97CF3B}" type="presOf" srcId="{C26BA533-A878-4CFF-8974-CABD7676D538}" destId="{4441E27E-2869-4978-ABAF-57C4BB1947CF}" srcOrd="1" destOrd="0" presId="urn:microsoft.com/office/officeart/2005/8/layout/vProcess5"/>
    <dgm:cxn modelId="{689E8366-6C20-4A3E-8544-2C0DD124A335}" type="presOf" srcId="{5E05E106-D7CC-40BA-80FB-57F5D298ABB2}" destId="{BE307905-A05D-469E-9392-8801E68D66B0}" srcOrd="0" destOrd="0" presId="urn:microsoft.com/office/officeart/2005/8/layout/vProcess5"/>
    <dgm:cxn modelId="{521AB454-A7A5-46AD-AD43-385A565ACFA4}" type="presOf" srcId="{DE349BC7-2DB6-497D-A2E6-81118CF89CAC}" destId="{3BE14DAD-71A2-446F-8A05-BE7BE3221E0F}" srcOrd="0" destOrd="0" presId="urn:microsoft.com/office/officeart/2005/8/layout/vProcess5"/>
    <dgm:cxn modelId="{41A73D5A-97CC-487E-A763-234933ABFF18}" srcId="{DE349BC7-2DB6-497D-A2E6-81118CF89CAC}" destId="{878D0A63-71EE-422E-AFB8-E39CD7CCFF44}" srcOrd="1" destOrd="0" parTransId="{B90FB7EF-F13A-47E5-B89C-D9B0B931AA26}" sibTransId="{915E0A7E-91DB-4A35-85C9-D29FF72C59D6}"/>
    <dgm:cxn modelId="{9833937A-7D08-495A-9E05-D48786A37FA7}" type="presOf" srcId="{3E94F8BE-ACBF-4E4B-8804-3F104D7C8E93}" destId="{18E037DB-20FF-47CE-9700-72B183A38AAF}" srcOrd="0" destOrd="0" presId="urn:microsoft.com/office/officeart/2005/8/layout/vProcess5"/>
    <dgm:cxn modelId="{830B267D-523A-4541-94B9-9A6694007451}" srcId="{DE349BC7-2DB6-497D-A2E6-81118CF89CAC}" destId="{3E94F8BE-ACBF-4E4B-8804-3F104D7C8E93}" srcOrd="2" destOrd="0" parTransId="{F8C0C16F-3DE6-4CCE-9FEE-BD2A5A146E2F}" sibTransId="{1BF36EB2-BFB7-4F80-A784-6D6E7DA0834D}"/>
    <dgm:cxn modelId="{B96077B0-A2AD-4139-ABC6-99D95A7E3E86}" type="presOf" srcId="{878D0A63-71EE-422E-AFB8-E39CD7CCFF44}" destId="{BBD32F9F-A088-41EF-A1AD-15D6D7325CDF}" srcOrd="0" destOrd="0" presId="urn:microsoft.com/office/officeart/2005/8/layout/vProcess5"/>
    <dgm:cxn modelId="{680AFDB6-9B90-476D-B2F9-C77F117F02E4}" srcId="{DE349BC7-2DB6-497D-A2E6-81118CF89CAC}" destId="{C26BA533-A878-4CFF-8974-CABD7676D538}" srcOrd="0" destOrd="0" parTransId="{994A153E-DF25-4BB6-81F9-35A725E8F081}" sibTransId="{5E05E106-D7CC-40BA-80FB-57F5D298ABB2}"/>
    <dgm:cxn modelId="{DA5A27C3-2BDC-4F2E-B227-05C5C531DD0C}" type="presOf" srcId="{C26BA533-A878-4CFF-8974-CABD7676D538}" destId="{535FDFBF-F5C0-487A-8506-3C9A42C5765E}" srcOrd="0" destOrd="0" presId="urn:microsoft.com/office/officeart/2005/8/layout/vProcess5"/>
    <dgm:cxn modelId="{DD7715EE-127F-4A03-A4DC-486D0358CA34}" type="presOf" srcId="{3E94F8BE-ACBF-4E4B-8804-3F104D7C8E93}" destId="{CB41F288-6C73-4C6A-BB6E-E659BBFAFEBA}" srcOrd="1" destOrd="0" presId="urn:microsoft.com/office/officeart/2005/8/layout/vProcess5"/>
    <dgm:cxn modelId="{75226AF9-2CE5-490B-A593-A3C79EEE2EFC}" type="presOf" srcId="{878D0A63-71EE-422E-AFB8-E39CD7CCFF44}" destId="{0AAC1891-681E-4BC3-9201-39F101993EF1}" srcOrd="1" destOrd="0" presId="urn:microsoft.com/office/officeart/2005/8/layout/vProcess5"/>
    <dgm:cxn modelId="{174C3734-C675-46D0-A505-5A6A90CD6FDA}" type="presParOf" srcId="{3BE14DAD-71A2-446F-8A05-BE7BE3221E0F}" destId="{C3A0EAEC-DB2E-49D4-9128-41E937B1FA5B}" srcOrd="0" destOrd="0" presId="urn:microsoft.com/office/officeart/2005/8/layout/vProcess5"/>
    <dgm:cxn modelId="{E6DAB69D-35C7-4EDD-B7F7-291B3312DBE9}" type="presParOf" srcId="{3BE14DAD-71A2-446F-8A05-BE7BE3221E0F}" destId="{535FDFBF-F5C0-487A-8506-3C9A42C5765E}" srcOrd="1" destOrd="0" presId="urn:microsoft.com/office/officeart/2005/8/layout/vProcess5"/>
    <dgm:cxn modelId="{81E997BC-8BC9-4236-87AA-65828A9D4CE3}" type="presParOf" srcId="{3BE14DAD-71A2-446F-8A05-BE7BE3221E0F}" destId="{BBD32F9F-A088-41EF-A1AD-15D6D7325CDF}" srcOrd="2" destOrd="0" presId="urn:microsoft.com/office/officeart/2005/8/layout/vProcess5"/>
    <dgm:cxn modelId="{CCC52B37-E6CD-430D-95CD-594A20CC2E03}" type="presParOf" srcId="{3BE14DAD-71A2-446F-8A05-BE7BE3221E0F}" destId="{18E037DB-20FF-47CE-9700-72B183A38AAF}" srcOrd="3" destOrd="0" presId="urn:microsoft.com/office/officeart/2005/8/layout/vProcess5"/>
    <dgm:cxn modelId="{581A895C-BE4F-4B2A-BF44-E5F3D89F0DC2}" type="presParOf" srcId="{3BE14DAD-71A2-446F-8A05-BE7BE3221E0F}" destId="{BE307905-A05D-469E-9392-8801E68D66B0}" srcOrd="4" destOrd="0" presId="urn:microsoft.com/office/officeart/2005/8/layout/vProcess5"/>
    <dgm:cxn modelId="{C93E33E6-F8C6-450C-9F3D-BA0792D6CE6A}" type="presParOf" srcId="{3BE14DAD-71A2-446F-8A05-BE7BE3221E0F}" destId="{46C56401-9667-400F-993C-51DAAA138A3E}" srcOrd="5" destOrd="0" presId="urn:microsoft.com/office/officeart/2005/8/layout/vProcess5"/>
    <dgm:cxn modelId="{E0D43F6B-750E-4B0B-831F-B194E93DAB26}" type="presParOf" srcId="{3BE14DAD-71A2-446F-8A05-BE7BE3221E0F}" destId="{4441E27E-2869-4978-ABAF-57C4BB1947CF}" srcOrd="6" destOrd="0" presId="urn:microsoft.com/office/officeart/2005/8/layout/vProcess5"/>
    <dgm:cxn modelId="{D63B5FBE-6ABA-44FC-9CA4-A77B82655281}" type="presParOf" srcId="{3BE14DAD-71A2-446F-8A05-BE7BE3221E0F}" destId="{0AAC1891-681E-4BC3-9201-39F101993EF1}" srcOrd="7" destOrd="0" presId="urn:microsoft.com/office/officeart/2005/8/layout/vProcess5"/>
    <dgm:cxn modelId="{3EAAD7A0-5887-4309-8776-83CB14A988FF}" type="presParOf" srcId="{3BE14DAD-71A2-446F-8A05-BE7BE3221E0F}" destId="{CB41F288-6C73-4C6A-BB6E-E659BBFAFE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DFBF-F5C0-487A-8506-3C9A42C5765E}">
      <dsp:nvSpPr>
        <dsp:cNvPr id="0" name=""/>
        <dsp:cNvSpPr/>
      </dsp:nvSpPr>
      <dsp:spPr>
        <a:xfrm>
          <a:off x="10887" y="0"/>
          <a:ext cx="3916237" cy="765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Data Cleaning</a:t>
          </a:r>
        </a:p>
      </dsp:txBody>
      <dsp:txXfrm>
        <a:off x="33315" y="22428"/>
        <a:ext cx="3089930" cy="720897"/>
      </dsp:txXfrm>
    </dsp:sp>
    <dsp:sp modelId="{BBD32F9F-A088-41EF-A1AD-15D6D7325CDF}">
      <dsp:nvSpPr>
        <dsp:cNvPr id="0" name=""/>
        <dsp:cNvSpPr/>
      </dsp:nvSpPr>
      <dsp:spPr>
        <a:xfrm>
          <a:off x="345550" y="893378"/>
          <a:ext cx="3916237" cy="765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Data Exploration</a:t>
          </a:r>
        </a:p>
      </dsp:txBody>
      <dsp:txXfrm>
        <a:off x="367978" y="915806"/>
        <a:ext cx="3028091" cy="720896"/>
      </dsp:txXfrm>
    </dsp:sp>
    <dsp:sp modelId="{18E037DB-20FF-47CE-9700-72B183A38AAF}">
      <dsp:nvSpPr>
        <dsp:cNvPr id="0" name=""/>
        <dsp:cNvSpPr/>
      </dsp:nvSpPr>
      <dsp:spPr>
        <a:xfrm>
          <a:off x="691100" y="1786757"/>
          <a:ext cx="3916237" cy="765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Model Development</a:t>
          </a:r>
        </a:p>
      </dsp:txBody>
      <dsp:txXfrm>
        <a:off x="713528" y="1809185"/>
        <a:ext cx="3028091" cy="720896"/>
      </dsp:txXfrm>
    </dsp:sp>
    <dsp:sp modelId="{BE307905-A05D-469E-9392-8801E68D66B0}">
      <dsp:nvSpPr>
        <dsp:cNvPr id="0" name=""/>
        <dsp:cNvSpPr/>
      </dsp:nvSpPr>
      <dsp:spPr>
        <a:xfrm>
          <a:off x="3418497" y="580696"/>
          <a:ext cx="497739" cy="497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300" kern="1200"/>
        </a:p>
      </dsp:txBody>
      <dsp:txXfrm>
        <a:off x="3530488" y="580696"/>
        <a:ext cx="273757" cy="374549"/>
      </dsp:txXfrm>
    </dsp:sp>
    <dsp:sp modelId="{46C56401-9667-400F-993C-51DAAA138A3E}">
      <dsp:nvSpPr>
        <dsp:cNvPr id="0" name=""/>
        <dsp:cNvSpPr/>
      </dsp:nvSpPr>
      <dsp:spPr>
        <a:xfrm>
          <a:off x="3764048" y="1468969"/>
          <a:ext cx="497739" cy="497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300" kern="1200"/>
        </a:p>
      </dsp:txBody>
      <dsp:txXfrm>
        <a:off x="3876039" y="1468969"/>
        <a:ext cx="273757" cy="37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7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9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9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4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7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8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190F-B15B-452C-9A43-BFCCB1AF3954}" type="datetimeFigureOut">
              <a:rPr lang="en-IE" smtClean="0"/>
              <a:t>02/07/2023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DEB8DE-55DB-4AD6-9898-FE4F19DFBA91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3F28-D99A-D43E-E93E-C9F83863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65" y="676118"/>
            <a:ext cx="11565835" cy="2572319"/>
          </a:xfrm>
        </p:spPr>
        <p:txBody>
          <a:bodyPr anchor="ctr">
            <a:noAutofit/>
          </a:bodyPr>
          <a:lstStyle/>
          <a:p>
            <a:pPr algn="ctr"/>
            <a:r>
              <a:rPr lang="en-IE" sz="5400" dirty="0"/>
              <a:t>Sprocket Central Pty Ltd</a:t>
            </a:r>
            <a:br>
              <a:rPr lang="en-IE" sz="5400" dirty="0"/>
            </a:b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1D1F-9B46-54B3-81B8-FE2BC8B0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65" y="2184951"/>
            <a:ext cx="2479588" cy="2572320"/>
          </a:xfrm>
        </p:spPr>
        <p:txBody>
          <a:bodyPr anchor="ctr">
            <a:normAutofit/>
          </a:bodyPr>
          <a:lstStyle/>
          <a:p>
            <a:pPr algn="r"/>
            <a:r>
              <a:rPr lang="en-IE" dirty="0"/>
              <a:t>Data Analytics Approach 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2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E900-5500-BC4B-BB4B-1509E6DB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71" y="1079306"/>
            <a:ext cx="4062057" cy="1385598"/>
          </a:xfrm>
        </p:spPr>
        <p:txBody>
          <a:bodyPr>
            <a:normAutofit/>
          </a:bodyPr>
          <a:lstStyle/>
          <a:p>
            <a:pPr algn="r"/>
            <a:r>
              <a:rPr lang="en-IE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362D-0A4A-1A27-6CAD-9ACBEEEB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2400" dirty="0"/>
              <a:t>1. Introduction</a:t>
            </a:r>
          </a:p>
          <a:p>
            <a:pPr marL="0" indent="0">
              <a:buNone/>
            </a:pPr>
            <a:r>
              <a:rPr lang="en-IE" sz="2400" dirty="0"/>
              <a:t>2. Data Exploration</a:t>
            </a:r>
          </a:p>
          <a:p>
            <a:pPr marL="0" indent="0">
              <a:buNone/>
            </a:pPr>
            <a:r>
              <a:rPr lang="en-IE" sz="2400" dirty="0"/>
              <a:t>3. Model Development</a:t>
            </a:r>
          </a:p>
          <a:p>
            <a:pPr marL="0" indent="0">
              <a:buNone/>
            </a:pPr>
            <a:r>
              <a:rPr lang="en-IE" sz="2400" dirty="0"/>
              <a:t>4.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846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A9A9-231E-9503-AE07-99079551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32" y="707989"/>
            <a:ext cx="9603275" cy="1049235"/>
          </a:xfrm>
        </p:spPr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A464-078F-756F-E80C-EA9951A9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2115125"/>
            <a:ext cx="3558208" cy="3480020"/>
          </a:xfrm>
        </p:spPr>
        <p:txBody>
          <a:bodyPr>
            <a:normAutofit/>
          </a:bodyPr>
          <a:lstStyle/>
          <a:p>
            <a:r>
              <a:rPr lang="en-IE" sz="3200" dirty="0"/>
              <a:t>There are mainly four steps for data analysis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93062A-3C59-116C-BEDC-F80469844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061858"/>
              </p:ext>
            </p:extLst>
          </p:nvPr>
        </p:nvGraphicFramePr>
        <p:xfrm>
          <a:off x="5013741" y="2076194"/>
          <a:ext cx="4607338" cy="255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32FF2A5-CE39-EC18-10E4-EB694BADDB6A}"/>
              </a:ext>
            </a:extLst>
          </p:cNvPr>
          <p:cNvGrpSpPr/>
          <p:nvPr/>
        </p:nvGrpSpPr>
        <p:grpSpPr>
          <a:xfrm>
            <a:off x="6096000" y="4803957"/>
            <a:ext cx="3942522" cy="791188"/>
            <a:chOff x="962439" y="2738378"/>
            <a:chExt cx="5453821" cy="11735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2BEEAF-3533-53FD-8D67-826AAE9B5B54}"/>
                </a:ext>
              </a:extLst>
            </p:cNvPr>
            <p:cNvSpPr/>
            <p:nvPr/>
          </p:nvSpPr>
          <p:spPr>
            <a:xfrm>
              <a:off x="962439" y="2738378"/>
              <a:ext cx="5453821" cy="11735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54858394-D791-5404-2271-793BBD3378D6}"/>
                </a:ext>
              </a:extLst>
            </p:cNvPr>
            <p:cNvSpPr txBox="1"/>
            <p:nvPr/>
          </p:nvSpPr>
          <p:spPr>
            <a:xfrm>
              <a:off x="996812" y="2772751"/>
              <a:ext cx="4141022" cy="1104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3200" kern="1200" dirty="0"/>
                <a:t>Interpretation</a:t>
              </a:r>
              <a:endParaRPr lang="en-IE" sz="36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414B4-7677-0509-02B9-1116FEF44BDA}"/>
              </a:ext>
            </a:extLst>
          </p:cNvPr>
          <p:cNvGrpSpPr/>
          <p:nvPr/>
        </p:nvGrpSpPr>
        <p:grpSpPr>
          <a:xfrm>
            <a:off x="9149806" y="4429408"/>
            <a:ext cx="497739" cy="497739"/>
            <a:chOff x="3764048" y="1468969"/>
            <a:chExt cx="497739" cy="497739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651FD79-C629-3FDD-017A-5F9029856CB9}"/>
                </a:ext>
              </a:extLst>
            </p:cNvPr>
            <p:cNvSpPr/>
            <p:nvPr/>
          </p:nvSpPr>
          <p:spPr>
            <a:xfrm>
              <a:off x="3764048" y="1468969"/>
              <a:ext cx="497739" cy="49773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9E24DA66-B40E-88E4-779B-6D963BFB3D96}"/>
                </a:ext>
              </a:extLst>
            </p:cNvPr>
            <p:cNvSpPr txBox="1"/>
            <p:nvPr/>
          </p:nvSpPr>
          <p:spPr>
            <a:xfrm>
              <a:off x="3876039" y="1468969"/>
              <a:ext cx="273757" cy="374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E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254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E900-5500-BC4B-BB4B-1509E6DB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Data Exploration</a:t>
            </a:r>
            <a:endParaRPr lang="en-IE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2666A08-77F7-4912-36C3-543C1AB7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and evaluating data from a range of sources, such as databases, files, or APIs.</a:t>
            </a:r>
          </a:p>
          <a:p>
            <a:r>
              <a:rPr lang="en-US" dirty="0"/>
              <a:t>Dealing with missing values, outliers, and data formatting concerns among other early data cleaning and preparation activities.</a:t>
            </a:r>
          </a:p>
          <a:p>
            <a:r>
              <a:rPr lang="en-US" dirty="0"/>
              <a:t>Understanding the distribution, correlations, and patterns of the data, use descriptive statistics and data visualization approaches.</a:t>
            </a:r>
          </a:p>
          <a:p>
            <a:r>
              <a:rPr lang="en-US" dirty="0"/>
              <a:t>Looking into any potential abnormalities or inconsistencies in the data that could affect its accuracy or validity.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595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30B-7456-FC70-42CC-ABB7810E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Development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1713-ADDF-BAF2-97BF-D9298549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issue and define the research challenge or goal for the model creation process.</a:t>
            </a:r>
          </a:p>
          <a:p>
            <a:r>
              <a:rPr lang="en-US" dirty="0"/>
              <a:t>Dividing the data into training, validation, and testing sets and do any necessary preparation operations, such as feature scaling or categorical variable encoding.</a:t>
            </a:r>
          </a:p>
          <a:p>
            <a:r>
              <a:rPr lang="en-US" dirty="0"/>
              <a:t>Depending on the nature of the issue and the data at hand, choose a suitable machine learning technique or model architecture.</a:t>
            </a:r>
          </a:p>
          <a:p>
            <a:r>
              <a:rPr lang="en-US" dirty="0"/>
              <a:t>The model is trained using the training set, its hyperparameters are optimized, and its performance on the validation set is assessed using the right evaluation metrics.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13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2CF1-5359-D628-4240-2926A100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kern="1200" dirty="0"/>
              <a:t>Interpretation</a:t>
            </a:r>
            <a:br>
              <a:rPr lang="en-IE" sz="3600" kern="1200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BDD6-8A76-07B9-AADA-1D98E86C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relevant conclusions and insights from the outcomes of the data analysis by analyzing and interpreting them.</a:t>
            </a:r>
          </a:p>
          <a:p>
            <a:r>
              <a:rPr lang="en-US" dirty="0"/>
              <a:t>Finding significant data patterns, trends, or linkages that are pertinent to the study or commercial goals.</a:t>
            </a:r>
          </a:p>
          <a:p>
            <a:r>
              <a:rPr lang="en-US" dirty="0"/>
              <a:t>Establishing the validity and relevance of the results, evaluate their statistical significance and dependability.</a:t>
            </a:r>
          </a:p>
          <a:p>
            <a:r>
              <a:rPr lang="en-US" dirty="0"/>
              <a:t>Making the interpretation of the data analysis results comprehensible and useful for decision-making reasons to stakeholders.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76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CD00-B315-9C3F-2BF5-CC95C8F1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C8CB9FE-5AF7-D5DA-E415-0FC6E30C6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38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291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Sprocket Central Pty Ltd </vt:lpstr>
      <vt:lpstr>Agenda</vt:lpstr>
      <vt:lpstr>Introduction</vt:lpstr>
      <vt:lpstr>Data Exploration</vt:lpstr>
      <vt:lpstr>Model Development </vt:lpstr>
      <vt:lpstr>Interpretation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 </dc:title>
  <dc:creator>Abdul Wahid Shaik</dc:creator>
  <cp:lastModifiedBy>Abdul Wahid Shaik</cp:lastModifiedBy>
  <cp:revision>1</cp:revision>
  <dcterms:created xsi:type="dcterms:W3CDTF">2023-07-02T21:09:43Z</dcterms:created>
  <dcterms:modified xsi:type="dcterms:W3CDTF">2023-07-02T21:38:58Z</dcterms:modified>
</cp:coreProperties>
</file>