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Amatic SC"/>
      <p:regular r:id="rId14"/>
      <p:bold r:id="rId15"/>
    </p:embeddedFont>
    <p:embeddedFont>
      <p:font typeface="Livvic"/>
      <p:regular r:id="rId16"/>
      <p:bold r:id="rId17"/>
      <p:italic r:id="rId18"/>
      <p:boldItalic r:id="rId19"/>
    </p:embeddedFont>
    <p:embeddedFont>
      <p:font typeface="Bree Serif"/>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1dpDKGsP3h4KgBZAt7Csu8wb4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reeSerif-regular.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Livvic-bold.fntdata"/><Relationship Id="rId16" Type="http://schemas.openxmlformats.org/officeDocument/2006/relationships/font" Target="fonts/Livvic-regular.fntdata"/><Relationship Id="rId5" Type="http://schemas.openxmlformats.org/officeDocument/2006/relationships/slide" Target="slides/slide1.xml"/><Relationship Id="rId19" Type="http://schemas.openxmlformats.org/officeDocument/2006/relationships/font" Target="fonts/Livvic-boldItalic.fntdata"/><Relationship Id="rId6" Type="http://schemas.openxmlformats.org/officeDocument/2006/relationships/slide" Target="slides/slide2.xml"/><Relationship Id="rId18" Type="http://schemas.openxmlformats.org/officeDocument/2006/relationships/font" Target="fonts/Livv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5274199c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5274199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5274199c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5274199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434479828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43447982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52f7dc5c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52f7dc5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579a456f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579a456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5274199c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527419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5274199c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5274199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AndLine" id="12" name="Google Shape;12;p4"/>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4"/>
          <p:cNvSpPr txBox="1"/>
          <p:nvPr>
            <p:ph type="ctrTitle"/>
          </p:nvPr>
        </p:nvSpPr>
        <p:spPr>
          <a:xfrm>
            <a:off x="841248" y="448056"/>
            <a:ext cx="10515600" cy="4069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
          <p:cNvSpPr txBox="1"/>
          <p:nvPr>
            <p:ph idx="1" type="subTitle"/>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42900" lvl="3" marL="1828800" algn="l">
              <a:lnSpc>
                <a:spcPct val="110000"/>
              </a:lnSpc>
              <a:spcBef>
                <a:spcPts val="500"/>
              </a:spcBef>
              <a:spcAft>
                <a:spcPts val="0"/>
              </a:spcAft>
              <a:buClr>
                <a:schemeClr val="dk1"/>
              </a:buClr>
              <a:buSzPts val="1800"/>
              <a:buChar char="•"/>
              <a:defRPr sz="1800"/>
            </a:lvl4pPr>
            <a:lvl5pPr indent="-342900" lvl="4" marL="2286000" algn="l">
              <a:lnSpc>
                <a:spcPct val="11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24" name="Google Shape;24;p5"/>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6"/>
          <p:cNvSpPr txBox="1"/>
          <p:nvPr>
            <p:ph type="title"/>
          </p:nvPr>
        </p:nvSpPr>
        <p:spPr>
          <a:xfrm>
            <a:off x="841248" y="448056"/>
            <a:ext cx="10515600" cy="40690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 type="body"/>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rgbClr val="888888"/>
              </a:buClr>
              <a:buSzPts val="2800"/>
              <a:buNone/>
              <a:defRPr sz="2800">
                <a:solidFill>
                  <a:srgbClr val="888888"/>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1" name="Google Shape;31;p6"/>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
          <p:cNvSpPr txBox="1"/>
          <p:nvPr>
            <p:ph idx="1" type="body"/>
          </p:nvPr>
        </p:nvSpPr>
        <p:spPr>
          <a:xfrm>
            <a:off x="838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
          <p:cNvSpPr txBox="1"/>
          <p:nvPr>
            <p:ph idx="2" type="body"/>
          </p:nvPr>
        </p:nvSpPr>
        <p:spPr>
          <a:xfrm>
            <a:off x="6172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9" name="Google Shape;39;p7"/>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938528"/>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926080"/>
            <a:ext cx="5157787"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938528"/>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926080"/>
            <a:ext cx="5183188"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49" name="Google Shape;49;p8"/>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9"/>
          <p:cNvSpPr txBox="1"/>
          <p:nvPr>
            <p:ph type="title"/>
          </p:nvPr>
        </p:nvSpPr>
        <p:spPr>
          <a:xfrm>
            <a:off x="2203704" y="1728216"/>
            <a:ext cx="7781544" cy="339242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7800"/>
              <a:buFont typeface="Arial"/>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55" name="Google Shape;55;p9"/>
          <p:cNvSpPr/>
          <p:nvPr/>
        </p:nvSpPr>
        <p:spPr>
          <a:xfrm>
            <a:off x="3974206" y="5126892"/>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839788" y="457200"/>
            <a:ext cx="3932237"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
          <p:cNvSpPr txBox="1"/>
          <p:nvPr>
            <p:ph idx="1" type="body"/>
          </p:nvPr>
        </p:nvSpPr>
        <p:spPr>
          <a:xfrm>
            <a:off x="5303520" y="548640"/>
            <a:ext cx="6053328" cy="5431536"/>
          </a:xfrm>
          <a:prstGeom prst="rect">
            <a:avLst/>
          </a:prstGeom>
          <a:noFill/>
          <a:ln>
            <a:noFill/>
          </a:ln>
        </p:spPr>
        <p:txBody>
          <a:bodyPr anchorCtr="0" anchor="ctr"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1"/>
          <p:cNvSpPr txBox="1"/>
          <p:nvPr>
            <p:ph idx="2" type="body"/>
          </p:nvPr>
        </p:nvSpPr>
        <p:spPr>
          <a:xfrm>
            <a:off x="839788" y="3977640"/>
            <a:ext cx="3932237"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67" name="Google Shape;67;p11"/>
          <p:cNvSpPr/>
          <p:nvPr/>
        </p:nvSpPr>
        <p:spPr>
          <a:xfrm rot="5400000">
            <a:off x="2797492"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839788" y="457200"/>
            <a:ext cx="3931920"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p:nvPr>
            <p:ph idx="2" type="pic"/>
          </p:nvPr>
        </p:nvSpPr>
        <p:spPr>
          <a:xfrm>
            <a:off x="5303520" y="548640"/>
            <a:ext cx="6053328" cy="5431536"/>
          </a:xfrm>
          <a:prstGeom prst="rect">
            <a:avLst/>
          </a:prstGeom>
          <a:noFill/>
          <a:ln>
            <a:noFill/>
          </a:ln>
        </p:spPr>
      </p:sp>
      <p:sp>
        <p:nvSpPr>
          <p:cNvPr id="71" name="Google Shape;71;p12"/>
          <p:cNvSpPr txBox="1"/>
          <p:nvPr>
            <p:ph idx="1" type="body"/>
          </p:nvPr>
        </p:nvSpPr>
        <p:spPr>
          <a:xfrm>
            <a:off x="839788" y="3977640"/>
            <a:ext cx="3931920"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75" name="Google Shape;75;p12"/>
          <p:cNvSpPr/>
          <p:nvPr/>
        </p:nvSpPr>
        <p:spPr>
          <a:xfrm rot="5400000">
            <a:off x="2798064"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5400"/>
              <a:buFont typeface="Arial"/>
              <a:buNone/>
              <a:defRPr b="0" i="0" sz="5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1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1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Arial"/>
                <a:ea typeface="Arial"/>
                <a:cs typeface="Arial"/>
                <a:sym typeface="Arial"/>
              </a:defRPr>
            </a:lvl1pPr>
            <a:lvl2pPr indent="0" lvl="1" marL="0" marR="0" rtl="0" algn="r">
              <a:spcBef>
                <a:spcPts val="0"/>
              </a:spcBef>
              <a:buNone/>
              <a:defRPr b="0" i="0" sz="1600" u="none" cap="none" strike="noStrike">
                <a:solidFill>
                  <a:srgbClr val="888888"/>
                </a:solidFill>
                <a:latin typeface="Arial"/>
                <a:ea typeface="Arial"/>
                <a:cs typeface="Arial"/>
                <a:sym typeface="Arial"/>
              </a:defRPr>
            </a:lvl2pPr>
            <a:lvl3pPr indent="0" lvl="2" marL="0" marR="0" rtl="0" algn="r">
              <a:spcBef>
                <a:spcPts val="0"/>
              </a:spcBef>
              <a:buNone/>
              <a:defRPr b="0" i="0" sz="1600" u="none" cap="none" strike="noStrike">
                <a:solidFill>
                  <a:srgbClr val="888888"/>
                </a:solidFill>
                <a:latin typeface="Arial"/>
                <a:ea typeface="Arial"/>
                <a:cs typeface="Arial"/>
                <a:sym typeface="Arial"/>
              </a:defRPr>
            </a:lvl3pPr>
            <a:lvl4pPr indent="0" lvl="3" marL="0" marR="0" rtl="0" algn="r">
              <a:spcBef>
                <a:spcPts val="0"/>
              </a:spcBef>
              <a:buNone/>
              <a:defRPr b="0" i="0" sz="1600" u="none" cap="none" strike="noStrike">
                <a:solidFill>
                  <a:srgbClr val="888888"/>
                </a:solidFill>
                <a:latin typeface="Arial"/>
                <a:ea typeface="Arial"/>
                <a:cs typeface="Arial"/>
                <a:sym typeface="Arial"/>
              </a:defRPr>
            </a:lvl4pPr>
            <a:lvl5pPr indent="0" lvl="4" marL="0" marR="0" rtl="0" algn="r">
              <a:spcBef>
                <a:spcPts val="0"/>
              </a:spcBef>
              <a:buNone/>
              <a:defRPr b="0" i="0" sz="1600" u="none" cap="none" strike="noStrike">
                <a:solidFill>
                  <a:srgbClr val="888888"/>
                </a:solidFill>
                <a:latin typeface="Arial"/>
                <a:ea typeface="Arial"/>
                <a:cs typeface="Arial"/>
                <a:sym typeface="Arial"/>
              </a:defRPr>
            </a:lvl5pPr>
            <a:lvl6pPr indent="0" lvl="5" marL="0" marR="0" rtl="0" algn="r">
              <a:spcBef>
                <a:spcPts val="0"/>
              </a:spcBef>
              <a:buNone/>
              <a:defRPr b="0" i="0" sz="1600" u="none" cap="none" strike="noStrike">
                <a:solidFill>
                  <a:srgbClr val="888888"/>
                </a:solidFill>
                <a:latin typeface="Arial"/>
                <a:ea typeface="Arial"/>
                <a:cs typeface="Arial"/>
                <a:sym typeface="Arial"/>
              </a:defRPr>
            </a:lvl6pPr>
            <a:lvl7pPr indent="0" lvl="6" marL="0" marR="0" rtl="0" algn="r">
              <a:spcBef>
                <a:spcPts val="0"/>
              </a:spcBef>
              <a:buNone/>
              <a:defRPr b="0" i="0" sz="1600" u="none" cap="none" strike="noStrike">
                <a:solidFill>
                  <a:srgbClr val="888888"/>
                </a:solidFill>
                <a:latin typeface="Arial"/>
                <a:ea typeface="Arial"/>
                <a:cs typeface="Arial"/>
                <a:sym typeface="Arial"/>
              </a:defRPr>
            </a:lvl7pPr>
            <a:lvl8pPr indent="0" lvl="7" marL="0" marR="0" rtl="0" algn="r">
              <a:spcBef>
                <a:spcPts val="0"/>
              </a:spcBef>
              <a:buNone/>
              <a:defRPr b="0" i="0" sz="1600" u="none" cap="none" strike="noStrike">
                <a:solidFill>
                  <a:srgbClr val="888888"/>
                </a:solidFill>
                <a:latin typeface="Arial"/>
                <a:ea typeface="Arial"/>
                <a:cs typeface="Arial"/>
                <a:sym typeface="Arial"/>
              </a:defRPr>
            </a:lvl8pPr>
            <a:lvl9pPr indent="0" lvl="8" marL="0" marR="0" rtl="0" algn="r">
              <a:spcBef>
                <a:spcPts val="0"/>
              </a:spcBef>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3" name="Google Shape;93;p1"/>
          <p:cNvPicPr preferRelativeResize="0"/>
          <p:nvPr/>
        </p:nvPicPr>
        <p:blipFill rotWithShape="1">
          <a:blip r:embed="rId3">
            <a:alphaModFix/>
          </a:blip>
          <a:srcRect b="6250" l="0" r="6250" t="0"/>
          <a:stretch/>
        </p:blipFill>
        <p:spPr>
          <a:xfrm>
            <a:off x="20" y="10"/>
            <a:ext cx="12191980" cy="6857990"/>
          </a:xfrm>
          <a:prstGeom prst="rect">
            <a:avLst/>
          </a:prstGeom>
          <a:noFill/>
          <a:ln>
            <a:noFill/>
          </a:ln>
        </p:spPr>
      </p:pic>
      <p:sp>
        <p:nvSpPr>
          <p:cNvPr id="94" name="Google Shape;94;p1"/>
          <p:cNvSpPr/>
          <p:nvPr/>
        </p:nvSpPr>
        <p:spPr>
          <a:xfrm>
            <a:off x="3" y="0"/>
            <a:ext cx="9339300" cy="6858000"/>
          </a:xfrm>
          <a:prstGeom prst="rect">
            <a:avLst/>
          </a:prstGeom>
          <a:gradFill>
            <a:gsLst>
              <a:gs pos="0">
                <a:srgbClr val="000000">
                  <a:alpha val="0"/>
                </a:srgbClr>
              </a:gs>
              <a:gs pos="33000">
                <a:srgbClr val="000000">
                  <a:alpha val="20000"/>
                </a:srgbClr>
              </a:gs>
              <a:gs pos="58000">
                <a:srgbClr val="000000">
                  <a:alpha val="29803"/>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1"/>
          <p:cNvSpPr txBox="1"/>
          <p:nvPr>
            <p:ph type="ctrTitle"/>
          </p:nvPr>
        </p:nvSpPr>
        <p:spPr>
          <a:xfrm>
            <a:off x="492092" y="1715029"/>
            <a:ext cx="4023360" cy="280221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Arial"/>
              <a:buNone/>
            </a:pPr>
            <a:r>
              <a:rPr b="1" lang="en-US" sz="4800">
                <a:solidFill>
                  <a:schemeClr val="lt1"/>
                </a:solidFill>
                <a:latin typeface="Arial"/>
                <a:ea typeface="Arial"/>
                <a:cs typeface="Arial"/>
                <a:sym typeface="Arial"/>
              </a:rPr>
              <a:t>PAPER PRESENTATION:</a:t>
            </a:r>
            <a:br>
              <a:rPr lang="en-US"/>
            </a:br>
            <a:r>
              <a:rPr lang="en-US" sz="4800"/>
              <a:t>Object Detection, Recognition, Deep Learning, and the Universal Law of Generalization</a:t>
            </a:r>
            <a:endParaRPr b="1" sz="4800">
              <a:solidFill>
                <a:schemeClr val="lt1"/>
              </a:solidFill>
              <a:latin typeface="Arial"/>
              <a:ea typeface="Arial"/>
              <a:cs typeface="Arial"/>
              <a:sym typeface="Arial"/>
            </a:endParaRPr>
          </a:p>
        </p:txBody>
      </p:sp>
      <p:sp>
        <p:nvSpPr>
          <p:cNvPr id="96" name="Google Shape;96;p1"/>
          <p:cNvSpPr txBox="1"/>
          <p:nvPr>
            <p:ph idx="1" type="subTitle"/>
          </p:nvPr>
        </p:nvSpPr>
        <p:spPr>
          <a:xfrm>
            <a:off x="7175908" y="378516"/>
            <a:ext cx="5314525" cy="31413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a:solidFill>
                  <a:schemeClr val="lt1"/>
                </a:solidFill>
                <a:latin typeface="Arial"/>
                <a:ea typeface="Arial"/>
                <a:cs typeface="Arial"/>
                <a:sym typeface="Arial"/>
              </a:rPr>
              <a:t>Group 3</a:t>
            </a:r>
            <a:endParaRPr/>
          </a:p>
          <a:p>
            <a:pPr indent="0" lvl="0" marL="0" rtl="0" algn="l">
              <a:lnSpc>
                <a:spcPct val="110000"/>
              </a:lnSpc>
              <a:spcBef>
                <a:spcPts val="1000"/>
              </a:spcBef>
              <a:spcAft>
                <a:spcPts val="0"/>
              </a:spcAft>
              <a:buClr>
                <a:schemeClr val="lt1"/>
              </a:buClr>
              <a:buSzPts val="2800"/>
              <a:buNone/>
            </a:pPr>
            <a:r>
              <a:rPr b="1" lang="en-US">
                <a:solidFill>
                  <a:schemeClr val="lt1"/>
                </a:solidFill>
                <a:latin typeface="Arial"/>
                <a:ea typeface="Arial"/>
                <a:cs typeface="Arial"/>
                <a:sym typeface="Arial"/>
              </a:rPr>
              <a:t>Md. Wahidur Rahman Araf-17101404</a:t>
            </a:r>
            <a:endParaRPr b="1">
              <a:solidFill>
                <a:schemeClr val="lt1"/>
              </a:solidFill>
              <a:latin typeface="Arial"/>
              <a:ea typeface="Arial"/>
              <a:cs typeface="Arial"/>
              <a:sym typeface="Arial"/>
            </a:endParaRPr>
          </a:p>
          <a:p>
            <a:pPr indent="0" lvl="0" marL="0" rtl="0" algn="l">
              <a:lnSpc>
                <a:spcPct val="110000"/>
              </a:lnSpc>
              <a:spcBef>
                <a:spcPts val="1000"/>
              </a:spcBef>
              <a:spcAft>
                <a:spcPts val="0"/>
              </a:spcAft>
              <a:buClr>
                <a:schemeClr val="lt1"/>
              </a:buClr>
              <a:buSzPts val="2800"/>
              <a:buNone/>
            </a:pPr>
            <a:r>
              <a:rPr b="1" lang="en-US">
                <a:solidFill>
                  <a:schemeClr val="lt1"/>
                </a:solidFill>
                <a:latin typeface="Arial"/>
                <a:ea typeface="Arial"/>
                <a:cs typeface="Arial"/>
                <a:sym typeface="Arial"/>
              </a:rPr>
              <a:t>Ali Muhtasim-17301163</a:t>
            </a:r>
            <a:endParaRPr b="1">
              <a:solidFill>
                <a:schemeClr val="lt1"/>
              </a:solidFill>
              <a:latin typeface="Arial"/>
              <a:ea typeface="Arial"/>
              <a:cs typeface="Arial"/>
              <a:sym typeface="Arial"/>
            </a:endParaRPr>
          </a:p>
          <a:p>
            <a:pPr indent="0" lvl="0" marL="0" rtl="0" algn="l">
              <a:lnSpc>
                <a:spcPct val="110000"/>
              </a:lnSpc>
              <a:spcBef>
                <a:spcPts val="1000"/>
              </a:spcBef>
              <a:spcAft>
                <a:spcPts val="0"/>
              </a:spcAft>
              <a:buClr>
                <a:schemeClr val="lt1"/>
              </a:buClr>
              <a:buSzPts val="2800"/>
              <a:buNone/>
            </a:pPr>
            <a:r>
              <a:rPr b="1" lang="en-US">
                <a:solidFill>
                  <a:schemeClr val="lt1"/>
                </a:solidFill>
                <a:latin typeface="Arial"/>
                <a:ea typeface="Arial"/>
                <a:cs typeface="Arial"/>
                <a:sym typeface="Arial"/>
              </a:rPr>
              <a:t>Mohammed Abrar Ahasan Chowdhury-18201031</a:t>
            </a:r>
            <a:endParaRPr b="1">
              <a:solidFill>
                <a:schemeClr val="lt1"/>
              </a:solidFill>
              <a:latin typeface="Arial"/>
              <a:ea typeface="Arial"/>
              <a:cs typeface="Arial"/>
              <a:sym typeface="Arial"/>
            </a:endParaRPr>
          </a:p>
          <a:p>
            <a:pPr indent="0" lvl="0" marL="0" rtl="0" algn="l">
              <a:lnSpc>
                <a:spcPct val="110000"/>
              </a:lnSpc>
              <a:spcBef>
                <a:spcPts val="1000"/>
              </a:spcBef>
              <a:spcAft>
                <a:spcPts val="0"/>
              </a:spcAft>
              <a:buClr>
                <a:schemeClr val="lt1"/>
              </a:buClr>
              <a:buSzPts val="2800"/>
              <a:buNone/>
            </a:pPr>
            <a:r>
              <a:rPr b="1" lang="en-US">
                <a:solidFill>
                  <a:schemeClr val="lt1"/>
                </a:solidFill>
                <a:latin typeface="Arial"/>
                <a:ea typeface="Arial"/>
                <a:cs typeface="Arial"/>
                <a:sym typeface="Arial"/>
              </a:rPr>
              <a:t>Ahmed Nur Merag-19101382</a:t>
            </a:r>
            <a:endParaRPr b="1">
              <a:solidFill>
                <a:schemeClr val="lt1"/>
              </a:solidFill>
              <a:latin typeface="Arial"/>
              <a:ea typeface="Arial"/>
              <a:cs typeface="Arial"/>
              <a:sym typeface="Arial"/>
            </a:endParaRPr>
          </a:p>
          <a:p>
            <a:pPr indent="0" lvl="0" marL="0" rtl="0" algn="l">
              <a:lnSpc>
                <a:spcPct val="110000"/>
              </a:lnSpc>
              <a:spcBef>
                <a:spcPts val="1000"/>
              </a:spcBef>
              <a:spcAft>
                <a:spcPts val="0"/>
              </a:spcAft>
              <a:buClr>
                <a:schemeClr val="lt1"/>
              </a:buClr>
              <a:buSzPts val="2800"/>
              <a:buNone/>
            </a:pPr>
            <a:r>
              <a:rPr b="1" lang="en-US">
                <a:solidFill>
                  <a:schemeClr val="lt1"/>
                </a:solidFill>
                <a:latin typeface="Arial"/>
                <a:ea typeface="Arial"/>
                <a:cs typeface="Arial"/>
                <a:sym typeface="Arial"/>
              </a:rPr>
              <a:t>Siam Sadman-20141002</a:t>
            </a:r>
            <a:endParaRPr b="1">
              <a:solidFill>
                <a:schemeClr val="lt1"/>
              </a:solidFill>
              <a:latin typeface="Arial"/>
              <a:ea typeface="Arial"/>
              <a:cs typeface="Arial"/>
              <a:sym typeface="Arial"/>
            </a:endParaRPr>
          </a:p>
          <a:p>
            <a:pPr indent="0" lvl="0" marL="0" rtl="0" algn="l">
              <a:lnSpc>
                <a:spcPct val="110000"/>
              </a:lnSpc>
              <a:spcBef>
                <a:spcPts val="1000"/>
              </a:spcBef>
              <a:spcAft>
                <a:spcPts val="0"/>
              </a:spcAft>
              <a:buClr>
                <a:schemeClr val="lt1"/>
              </a:buClr>
              <a:buSzPts val="2800"/>
              <a:buNone/>
            </a:pPr>
            <a:r>
              <a:rPr b="1" lang="en-US">
                <a:solidFill>
                  <a:schemeClr val="lt1"/>
                </a:solidFill>
                <a:latin typeface="Arial"/>
                <a:ea typeface="Arial"/>
                <a:cs typeface="Arial"/>
                <a:sym typeface="Arial"/>
              </a:rPr>
              <a:t>M</a:t>
            </a:r>
            <a:r>
              <a:rPr b="1" lang="en-US">
                <a:solidFill>
                  <a:schemeClr val="lt1"/>
                </a:solidFill>
              </a:rPr>
              <a:t>d</a:t>
            </a:r>
            <a:r>
              <a:rPr b="1" lang="en-US">
                <a:solidFill>
                  <a:schemeClr val="lt1"/>
                </a:solidFill>
                <a:latin typeface="Arial"/>
                <a:ea typeface="Arial"/>
                <a:cs typeface="Arial"/>
                <a:sym typeface="Arial"/>
              </a:rPr>
              <a:t>. T</a:t>
            </a:r>
            <a:r>
              <a:rPr b="1" lang="en-US">
                <a:solidFill>
                  <a:schemeClr val="lt1"/>
                </a:solidFill>
              </a:rPr>
              <a:t>awsifur</a:t>
            </a:r>
            <a:r>
              <a:rPr b="1" lang="en-US">
                <a:solidFill>
                  <a:schemeClr val="lt1"/>
                </a:solidFill>
                <a:latin typeface="Arial"/>
                <a:ea typeface="Arial"/>
                <a:cs typeface="Arial"/>
                <a:sym typeface="Arial"/>
              </a:rPr>
              <a:t> R</a:t>
            </a:r>
            <a:r>
              <a:rPr b="1" lang="en-US">
                <a:solidFill>
                  <a:schemeClr val="lt1"/>
                </a:solidFill>
              </a:rPr>
              <a:t>ahman</a:t>
            </a:r>
            <a:r>
              <a:rPr b="1" lang="en-US">
                <a:solidFill>
                  <a:schemeClr val="lt1"/>
                </a:solidFill>
                <a:latin typeface="Arial"/>
                <a:ea typeface="Arial"/>
                <a:cs typeface="Arial"/>
                <a:sym typeface="Arial"/>
              </a:rPr>
              <a:t>-20141027</a:t>
            </a:r>
            <a:endParaRPr/>
          </a:p>
          <a:p>
            <a:pPr indent="0" lvl="0" marL="0" rtl="0" algn="l">
              <a:lnSpc>
                <a:spcPct val="110000"/>
              </a:lnSpc>
              <a:spcBef>
                <a:spcPts val="1000"/>
              </a:spcBef>
              <a:spcAft>
                <a:spcPts val="0"/>
              </a:spcAft>
              <a:buClr>
                <a:schemeClr val="lt1"/>
              </a:buClr>
              <a:buSzPts val="2800"/>
              <a:buNone/>
            </a:pPr>
            <a:r>
              <a:rPr b="1" lang="en-US">
                <a:solidFill>
                  <a:schemeClr val="lt1"/>
                </a:solidFill>
                <a:latin typeface="Arial"/>
                <a:ea typeface="Arial"/>
                <a:cs typeface="Arial"/>
                <a:sym typeface="Arial"/>
              </a:rPr>
              <a:t>Asif Tazwar-21301732</a:t>
            </a:r>
            <a:endParaRPr b="1">
              <a:solidFill>
                <a:schemeClr val="lt1"/>
              </a:solidFill>
              <a:latin typeface="Arial"/>
              <a:ea typeface="Arial"/>
              <a:cs typeface="Arial"/>
              <a:sym typeface="Arial"/>
            </a:endParaRPr>
          </a:p>
          <a:p>
            <a:pPr indent="0" lvl="0" marL="0" rtl="0" algn="l">
              <a:lnSpc>
                <a:spcPct val="110000"/>
              </a:lnSpc>
              <a:spcBef>
                <a:spcPts val="1000"/>
              </a:spcBef>
              <a:spcAft>
                <a:spcPts val="0"/>
              </a:spcAft>
              <a:buClr>
                <a:schemeClr val="dk1"/>
              </a:buClr>
              <a:buSzPts val="2800"/>
              <a:buNone/>
            </a:pPr>
            <a:r>
              <a:t/>
            </a:r>
            <a:endParaRPr>
              <a:solidFill>
                <a:schemeClr val="lt1"/>
              </a:solidFill>
            </a:endParaRPr>
          </a:p>
          <a:p>
            <a:pPr indent="0" lvl="0" marL="0" rtl="0" algn="l">
              <a:lnSpc>
                <a:spcPct val="110000"/>
              </a:lnSpc>
              <a:spcBef>
                <a:spcPts val="1000"/>
              </a:spcBef>
              <a:spcAft>
                <a:spcPts val="0"/>
              </a:spcAft>
              <a:buClr>
                <a:schemeClr val="dk1"/>
              </a:buClr>
              <a:buSzPts val="2800"/>
              <a:buNone/>
            </a:pPr>
            <a:r>
              <a:t/>
            </a:r>
            <a:endParaRPr>
              <a:solidFill>
                <a:schemeClr val="lt1"/>
              </a:solidFill>
            </a:endParaRPr>
          </a:p>
          <a:p>
            <a:pPr indent="0" lvl="0" marL="0" rtl="0" algn="l">
              <a:lnSpc>
                <a:spcPct val="110000"/>
              </a:lnSpc>
              <a:spcBef>
                <a:spcPts val="1000"/>
              </a:spcBef>
              <a:spcAft>
                <a:spcPts val="0"/>
              </a:spcAft>
              <a:buClr>
                <a:schemeClr val="dk1"/>
              </a:buClr>
              <a:buSzPts val="2800"/>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a:latin typeface="Livvic"/>
                <a:ea typeface="Livvic"/>
                <a:cs typeface="Livvic"/>
                <a:sym typeface="Livvic"/>
              </a:rPr>
              <a:t>Abstract</a:t>
            </a:r>
            <a:endParaRPr>
              <a:latin typeface="Livvic"/>
              <a:ea typeface="Livvic"/>
              <a:cs typeface="Livvic"/>
              <a:sym typeface="Livvic"/>
            </a:endParaRPr>
          </a:p>
        </p:txBody>
      </p:sp>
      <p:sp>
        <p:nvSpPr>
          <p:cNvPr id="102" name="Google Shape;102;p2"/>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10000"/>
              </a:lnSpc>
              <a:spcBef>
                <a:spcPts val="0"/>
              </a:spcBef>
              <a:spcAft>
                <a:spcPts val="0"/>
              </a:spcAft>
              <a:buClr>
                <a:schemeClr val="dk1"/>
              </a:buClr>
              <a:buSzPct val="100000"/>
              <a:buChar char="•"/>
            </a:pPr>
            <a:r>
              <a:rPr b="1" lang="en-US"/>
              <a:t>The question: </a:t>
            </a:r>
            <a:r>
              <a:rPr lang="en-US"/>
              <a:t>Object detection and recognition are fundamental functions underlying the success of species. Because the appearance of an object exhibits a large variability, the brain has to group these different stimuli under the same object identity, a process of generalization. Does the process of generalization follow some general principles or is it an ad-hoc “bag-of-tricks”? The Universal Law of Generalization provided evidence that generalization follows similar properties across a variety of species and tasks. Here we test the hypothesis that the internal representations underlying generalization reflect the natural properties of object detection and recognition in our environment rather than the specifics of the system solving these problems.</a:t>
            </a:r>
            <a:endParaRPr/>
          </a:p>
          <a:p>
            <a:pPr indent="-228600" lvl="0" marL="228600" rtl="0" algn="l">
              <a:lnSpc>
                <a:spcPct val="110000"/>
              </a:lnSpc>
              <a:spcBef>
                <a:spcPts val="1000"/>
              </a:spcBef>
              <a:spcAft>
                <a:spcPts val="0"/>
              </a:spcAft>
              <a:buClr>
                <a:schemeClr val="dk1"/>
              </a:buClr>
              <a:buSzPct val="100000"/>
              <a:buChar char="•"/>
            </a:pPr>
            <a:r>
              <a:rPr b="1" lang="en-US"/>
              <a:t>Findings: </a:t>
            </a:r>
            <a:r>
              <a:rPr lang="en-US"/>
              <a:t>By training a deep-neural-network with images of “clear” and “camouflaged” animals, it was found that, with a proper choice of category prototypes, the generalization functions are monotone decreasing, similar to the generalization functions of biological systems. The findings support the hypothesis of the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35274199ca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a:t>
            </a:r>
            <a:endParaRPr/>
          </a:p>
        </p:txBody>
      </p:sp>
      <p:sp>
        <p:nvSpPr>
          <p:cNvPr id="108" name="Google Shape;108;g135274199ca_0_6"/>
          <p:cNvSpPr txBox="1"/>
          <p:nvPr>
            <p:ph idx="1" type="body"/>
          </p:nvPr>
        </p:nvSpPr>
        <p:spPr>
          <a:xfrm>
            <a:off x="838200" y="1929384"/>
            <a:ext cx="10515600" cy="4251900"/>
          </a:xfrm>
          <a:prstGeom prst="rect">
            <a:avLst/>
          </a:prstGeom>
        </p:spPr>
        <p:txBody>
          <a:bodyPr anchorCtr="0" anchor="t" bIns="45700" lIns="91425" spcFirstLastPara="1" rIns="91425" wrap="square" tIns="45700">
            <a:normAutofit fontScale="77500" lnSpcReduction="10000"/>
          </a:bodyPr>
          <a:lstStyle/>
          <a:p>
            <a:pPr indent="-182880" lvl="0" marL="228600" rtl="0" algn="l">
              <a:lnSpc>
                <a:spcPct val="100000"/>
              </a:lnSpc>
              <a:spcBef>
                <a:spcPts val="0"/>
              </a:spcBef>
              <a:spcAft>
                <a:spcPts val="0"/>
              </a:spcAft>
              <a:buSzPct val="100000"/>
              <a:buChar char="•"/>
            </a:pPr>
            <a:r>
              <a:rPr b="1" lang="en-US" sz="3200"/>
              <a:t>Object detection and recognition in the actual world are exceedingly difficult tasks because stimuli impinging on our senses (or the sensors of a gadget) are rarely identical. We can recognize a friend by looking at their face, yet the appearance of their face can change as a result of our own or the friend's movements. Different perspectives of the face are shown as a result of these motions. Changes in lighting also result in distinct shading patterns. As a result, even while the object identity ("my friend") remains constant, the phenomenal appearance can change dramatically. Asa result, the brain is forced to aggregate these disparate appearances into a single object identity, a process known as generalization.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35274199ca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Universal Law of Generalization (ULoG)</a:t>
            </a:r>
            <a:endParaRPr/>
          </a:p>
        </p:txBody>
      </p:sp>
      <p:sp>
        <p:nvSpPr>
          <p:cNvPr id="114" name="Google Shape;114;g135274199ca_0_11"/>
          <p:cNvSpPr txBox="1"/>
          <p:nvPr>
            <p:ph idx="1" type="body"/>
          </p:nvPr>
        </p:nvSpPr>
        <p:spPr>
          <a:xfrm>
            <a:off x="838200" y="1929384"/>
            <a:ext cx="10515600" cy="4251900"/>
          </a:xfrm>
          <a:prstGeom prst="rect">
            <a:avLst/>
          </a:prstGeom>
        </p:spPr>
        <p:txBody>
          <a:bodyPr anchorCtr="0" anchor="t" bIns="45700" lIns="91425" spcFirstLastPara="1" rIns="91425" wrap="square" tIns="45700">
            <a:normAutofit fontScale="77500" lnSpcReduction="10000"/>
          </a:bodyPr>
          <a:lstStyle/>
          <a:p>
            <a:pPr indent="0" lvl="0" marL="0" rtl="0" algn="l">
              <a:spcBef>
                <a:spcPts val="1000"/>
              </a:spcBef>
              <a:spcAft>
                <a:spcPts val="0"/>
              </a:spcAft>
              <a:buNone/>
            </a:pPr>
            <a:r>
              <a:rPr lang="en-US"/>
              <a:t>Does the process of generalization follow some general principles and rules or is it an ad-hoc “bag of tricks”? If the universe, or more specifically the environment around us, has some invariances that can be described by laws, then it may be possible that some regularities of the generalization function can be identified not only within the members of the same species but also across different species since they are operating within the same environment obeying the same physical laws. This observation motivated Shepard to seek a “Universal Law of Generalization (ULoG)” 1. He observed that previous attempts to find invariant rules of generalization failed because they sought to characterize the process in terms of the physical properties of the stimulus. His key insight was to approach the problem not in the physical space where the stimulus resides, but rather in the “psychological space”, where the internal representations of the stimuli reside.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f434479828_4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Statement Of Relevance</a:t>
            </a:r>
            <a:endParaRPr/>
          </a:p>
        </p:txBody>
      </p:sp>
      <p:sp>
        <p:nvSpPr>
          <p:cNvPr id="120" name="Google Shape;120;gf434479828_4_0"/>
          <p:cNvSpPr txBox="1"/>
          <p:nvPr>
            <p:ph idx="1" type="body"/>
          </p:nvPr>
        </p:nvSpPr>
        <p:spPr>
          <a:xfrm>
            <a:off x="838200" y="1929384"/>
            <a:ext cx="10515600" cy="42519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b="1" lang="en-US"/>
              <a:t>Goal:</a:t>
            </a:r>
            <a:r>
              <a:rPr lang="en-US"/>
              <a:t> D</a:t>
            </a:r>
            <a:r>
              <a:rPr lang="en-US"/>
              <a:t>iscover general principles of object detection and recognition. A significant step was taken by the “universal law of generalization” as a law pertaining to all biological systems. The insight was to analyze generalization, not in the stimulus space, but in the “psychological space” (i.e., internal representations) of the species. However, since neurophysiological techniques do not allow a direct observation of the psychological space, the method was indirect. Recently, deep-neural-networks reached performance levels comparable to those of biological systems.</a:t>
            </a:r>
            <a:endParaRPr/>
          </a:p>
          <a:p>
            <a:pPr indent="0" lvl="0" marL="0" rtl="0" algn="l">
              <a:spcBef>
                <a:spcPts val="1000"/>
              </a:spcBef>
              <a:spcAft>
                <a:spcPts val="0"/>
              </a:spcAft>
              <a:buNone/>
            </a:pPr>
            <a:r>
              <a:rPr b="1" lang="en-US"/>
              <a:t>Environment: </a:t>
            </a:r>
            <a:r>
              <a:rPr lang="en-US"/>
              <a:t>Since we can examine the internal representations of deep-neuralnetworks directly, our approach was to train a deep-neural-network and examine their internal representations. Our results suggest that the process of object detection and recognition is shaped by invariant characteristics of the ecological environment and is independent of the specifics of the organism or the machine. This finding provides a bridge between Gibsonian ecological-approach and information-processing approaches.</a:t>
            </a:r>
            <a:endParaRPr/>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g1352f7dc5c9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Amatic SC"/>
                <a:ea typeface="Amatic SC"/>
                <a:cs typeface="Amatic SC"/>
                <a:sym typeface="Amatic SC"/>
              </a:rPr>
              <a:t>Methods</a:t>
            </a:r>
            <a:endParaRPr b="1">
              <a:latin typeface="Amatic SC"/>
              <a:ea typeface="Amatic SC"/>
              <a:cs typeface="Amatic SC"/>
              <a:sym typeface="Amatic SC"/>
            </a:endParaRPr>
          </a:p>
        </p:txBody>
      </p:sp>
      <p:sp>
        <p:nvSpPr>
          <p:cNvPr id="126" name="Google Shape;126;g1352f7dc5c9_1_0"/>
          <p:cNvSpPr txBox="1"/>
          <p:nvPr>
            <p:ph idx="1" type="body"/>
          </p:nvPr>
        </p:nvSpPr>
        <p:spPr>
          <a:xfrm>
            <a:off x="838200" y="1929375"/>
            <a:ext cx="8237700" cy="4251900"/>
          </a:xfrm>
          <a:prstGeom prst="rect">
            <a:avLst/>
          </a:prstGeom>
        </p:spPr>
        <p:txBody>
          <a:bodyPr anchorCtr="0" anchor="t" bIns="45700" lIns="91425" spcFirstLastPara="1" rIns="91425" wrap="square" tIns="45700">
            <a:normAutofit lnSpcReduction="10000"/>
          </a:bodyPr>
          <a:lstStyle/>
          <a:p>
            <a:pPr indent="-406400" lvl="0" marL="457200" rtl="0" algn="l">
              <a:spcBef>
                <a:spcPts val="1000"/>
              </a:spcBef>
              <a:spcAft>
                <a:spcPts val="0"/>
              </a:spcAft>
              <a:buSzPts val="2800"/>
              <a:buFont typeface="Bree Serif"/>
              <a:buChar char="•"/>
            </a:pPr>
            <a:r>
              <a:rPr lang="en-US">
                <a:latin typeface="Bree Serif"/>
                <a:ea typeface="Bree Serif"/>
                <a:cs typeface="Bree Serif"/>
                <a:sym typeface="Bree Serif"/>
              </a:rPr>
              <a:t>AlexNet10</a:t>
            </a:r>
            <a:endParaRPr>
              <a:latin typeface="Bree Serif"/>
              <a:ea typeface="Bree Serif"/>
              <a:cs typeface="Bree Serif"/>
              <a:sym typeface="Bree Serif"/>
            </a:endParaRPr>
          </a:p>
          <a:p>
            <a:pPr indent="-406400" lvl="0" marL="457200" rtl="0" algn="l">
              <a:spcBef>
                <a:spcPts val="0"/>
              </a:spcBef>
              <a:spcAft>
                <a:spcPts val="0"/>
              </a:spcAft>
              <a:buSzPts val="2800"/>
              <a:buFont typeface="Bree Serif"/>
              <a:buChar char="•"/>
            </a:pPr>
            <a:r>
              <a:rPr lang="en-US">
                <a:latin typeface="Bree Serif"/>
                <a:ea typeface="Bree Serif"/>
                <a:cs typeface="Bree Serif"/>
                <a:sym typeface="Bree Serif"/>
              </a:rPr>
              <a:t>MatLab 2019b</a:t>
            </a:r>
            <a:endParaRPr>
              <a:latin typeface="Bree Serif"/>
              <a:ea typeface="Bree Serif"/>
              <a:cs typeface="Bree Serif"/>
              <a:sym typeface="Bree Serif"/>
            </a:endParaRPr>
          </a:p>
          <a:p>
            <a:pPr indent="-406400" lvl="0" marL="457200" rtl="0" algn="l">
              <a:spcBef>
                <a:spcPts val="0"/>
              </a:spcBef>
              <a:spcAft>
                <a:spcPts val="0"/>
              </a:spcAft>
              <a:buSzPts val="2800"/>
              <a:buFont typeface="Bree Serif"/>
              <a:buChar char="•"/>
            </a:pPr>
            <a:r>
              <a:rPr lang="en-US">
                <a:latin typeface="Bree Serif"/>
                <a:ea typeface="Bree Serif"/>
                <a:cs typeface="Bree Serif"/>
                <a:sym typeface="Bree Serif"/>
              </a:rPr>
              <a:t>Datasets</a:t>
            </a:r>
            <a:endParaRPr>
              <a:latin typeface="Bree Serif"/>
              <a:ea typeface="Bree Serif"/>
              <a:cs typeface="Bree Serif"/>
              <a:sym typeface="Bree Serif"/>
            </a:endParaRPr>
          </a:p>
          <a:p>
            <a:pPr indent="-406400" lvl="0" marL="457200" rtl="0" algn="l">
              <a:spcBef>
                <a:spcPts val="0"/>
              </a:spcBef>
              <a:spcAft>
                <a:spcPts val="0"/>
              </a:spcAft>
              <a:buSzPts val="2800"/>
              <a:buFont typeface="Bree Serif"/>
              <a:buChar char="•"/>
            </a:pPr>
            <a:r>
              <a:rPr lang="en-US">
                <a:latin typeface="Bree Serif"/>
                <a:ea typeface="Bree Serif"/>
                <a:cs typeface="Bree Serif"/>
                <a:sym typeface="Bree Serif"/>
              </a:rPr>
              <a:t>ClearNet</a:t>
            </a:r>
            <a:endParaRPr>
              <a:latin typeface="Bree Serif"/>
              <a:ea typeface="Bree Serif"/>
              <a:cs typeface="Bree Serif"/>
              <a:sym typeface="Bree Serif"/>
            </a:endParaRPr>
          </a:p>
          <a:p>
            <a:pPr indent="-406400" lvl="0" marL="457200" rtl="0" algn="l">
              <a:spcBef>
                <a:spcPts val="0"/>
              </a:spcBef>
              <a:spcAft>
                <a:spcPts val="0"/>
              </a:spcAft>
              <a:buSzPts val="2800"/>
              <a:buFont typeface="Bree Serif"/>
              <a:buChar char="•"/>
            </a:pPr>
            <a:r>
              <a:rPr lang="en-US">
                <a:latin typeface="Bree Serif"/>
                <a:ea typeface="Bree Serif"/>
                <a:cs typeface="Bree Serif"/>
                <a:sym typeface="Bree Serif"/>
              </a:rPr>
              <a:t>CamoNet</a:t>
            </a:r>
            <a:endParaRPr>
              <a:latin typeface="Bree Serif"/>
              <a:ea typeface="Bree Serif"/>
              <a:cs typeface="Bree Serif"/>
              <a:sym typeface="Bree Serif"/>
            </a:endParaRPr>
          </a:p>
          <a:p>
            <a:pPr indent="-406400" lvl="0" marL="457200" rtl="0" algn="l">
              <a:spcBef>
                <a:spcPts val="0"/>
              </a:spcBef>
              <a:spcAft>
                <a:spcPts val="0"/>
              </a:spcAft>
              <a:buSzPts val="2800"/>
              <a:buFont typeface="Bree Serif"/>
              <a:buChar char="•"/>
            </a:pPr>
            <a:r>
              <a:rPr lang="en-US">
                <a:latin typeface="Bree Serif"/>
                <a:ea typeface="Bree Serif"/>
                <a:cs typeface="Bree Serif"/>
                <a:sym typeface="Bree Serif"/>
              </a:rPr>
              <a:t>ExpClearNet</a:t>
            </a:r>
            <a:endParaRPr>
              <a:latin typeface="Bree Serif"/>
              <a:ea typeface="Bree Serif"/>
              <a:cs typeface="Bree Serif"/>
              <a:sym typeface="Bree Serif"/>
            </a:endParaRPr>
          </a:p>
          <a:p>
            <a:pPr indent="-406400" lvl="0" marL="457200" rtl="0" algn="l">
              <a:spcBef>
                <a:spcPts val="0"/>
              </a:spcBef>
              <a:spcAft>
                <a:spcPts val="0"/>
              </a:spcAft>
              <a:buSzPts val="2800"/>
              <a:buFont typeface="Bree Serif"/>
              <a:buChar char="•"/>
            </a:pPr>
            <a:r>
              <a:rPr lang="en-US">
                <a:latin typeface="Bree Serif"/>
                <a:ea typeface="Bree Serif"/>
                <a:cs typeface="Bree Serif"/>
                <a:sym typeface="Bree Serif"/>
              </a:rPr>
              <a:t>ExpCamoNet</a:t>
            </a:r>
            <a:endParaRPr>
              <a:latin typeface="Bree Serif"/>
              <a:ea typeface="Bree Serif"/>
              <a:cs typeface="Bree Serif"/>
              <a:sym typeface="Bree Serif"/>
            </a:endParaRPr>
          </a:p>
          <a:p>
            <a:pPr indent="-406400" lvl="0" marL="457200" rtl="0" algn="l">
              <a:spcBef>
                <a:spcPts val="0"/>
              </a:spcBef>
              <a:spcAft>
                <a:spcPts val="0"/>
              </a:spcAft>
              <a:buSzPts val="2800"/>
              <a:buFont typeface="Bree Serif"/>
              <a:buChar char="•"/>
            </a:pPr>
            <a:r>
              <a:rPr lang="en-US">
                <a:latin typeface="Bree Serif"/>
                <a:ea typeface="Bree Serif"/>
                <a:cs typeface="Bree Serif"/>
                <a:sym typeface="Bree Serif"/>
              </a:rPr>
              <a:t>Initial Learning rate (0.001) &amp; drop </a:t>
            </a:r>
            <a:r>
              <a:rPr lang="en-US">
                <a:latin typeface="Bree Serif"/>
                <a:ea typeface="Bree Serif"/>
                <a:cs typeface="Bree Serif"/>
                <a:sym typeface="Bree Serif"/>
              </a:rPr>
              <a:t>factor (0.05)</a:t>
            </a:r>
            <a:endParaRPr>
              <a:latin typeface="Bree Serif"/>
              <a:ea typeface="Bree Serif"/>
              <a:cs typeface="Bree Serif"/>
              <a:sym typeface="Bree Serif"/>
            </a:endParaRPr>
          </a:p>
          <a:p>
            <a:pPr indent="-406400" lvl="0" marL="457200" rtl="0" algn="l">
              <a:spcBef>
                <a:spcPts val="0"/>
              </a:spcBef>
              <a:spcAft>
                <a:spcPts val="0"/>
              </a:spcAft>
              <a:buSzPts val="2800"/>
              <a:buFont typeface="Bree Serif"/>
              <a:buChar char="•"/>
            </a:pPr>
            <a:r>
              <a:rPr lang="en-US">
                <a:latin typeface="Bree Serif"/>
                <a:ea typeface="Bree Serif"/>
                <a:cs typeface="Bree Serif"/>
                <a:sym typeface="Bree Serif"/>
              </a:rPr>
              <a:t>Functions and Formulas</a:t>
            </a:r>
            <a:endParaRPr>
              <a:latin typeface="Bree Serif"/>
              <a:ea typeface="Bree Serif"/>
              <a:cs typeface="Bree Serif"/>
              <a:sym typeface="Bree Serif"/>
            </a:endParaRPr>
          </a:p>
        </p:txBody>
      </p:sp>
      <p:pic>
        <p:nvPicPr>
          <p:cNvPr id="127" name="Google Shape;127;g1352f7dc5c9_1_0"/>
          <p:cNvPicPr preferRelativeResize="0"/>
          <p:nvPr/>
        </p:nvPicPr>
        <p:blipFill>
          <a:blip r:embed="rId3">
            <a:alphaModFix/>
          </a:blip>
          <a:stretch>
            <a:fillRect/>
          </a:stretch>
        </p:blipFill>
        <p:spPr>
          <a:xfrm>
            <a:off x="9512688" y="1829600"/>
            <a:ext cx="2242525" cy="1546475"/>
          </a:xfrm>
          <a:prstGeom prst="rect">
            <a:avLst/>
          </a:prstGeom>
          <a:noFill/>
          <a:ln>
            <a:noFill/>
          </a:ln>
        </p:spPr>
      </p:pic>
      <p:pic>
        <p:nvPicPr>
          <p:cNvPr id="128" name="Google Shape;128;g1352f7dc5c9_1_0"/>
          <p:cNvPicPr preferRelativeResize="0"/>
          <p:nvPr/>
        </p:nvPicPr>
        <p:blipFill>
          <a:blip r:embed="rId4">
            <a:alphaModFix/>
          </a:blip>
          <a:stretch>
            <a:fillRect/>
          </a:stretch>
        </p:blipFill>
        <p:spPr>
          <a:xfrm>
            <a:off x="9512699" y="3450450"/>
            <a:ext cx="2242524" cy="1494678"/>
          </a:xfrm>
          <a:prstGeom prst="rect">
            <a:avLst/>
          </a:prstGeom>
          <a:noFill/>
          <a:ln>
            <a:noFill/>
          </a:ln>
        </p:spPr>
      </p:pic>
      <p:pic>
        <p:nvPicPr>
          <p:cNvPr id="129" name="Google Shape;129;g1352f7dc5c9_1_0"/>
          <p:cNvPicPr preferRelativeResize="0"/>
          <p:nvPr/>
        </p:nvPicPr>
        <p:blipFill>
          <a:blip r:embed="rId5">
            <a:alphaModFix/>
          </a:blip>
          <a:stretch>
            <a:fillRect/>
          </a:stretch>
        </p:blipFill>
        <p:spPr>
          <a:xfrm>
            <a:off x="9510028" y="5019523"/>
            <a:ext cx="2247861" cy="1494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3579a456fd_1_0"/>
          <p:cNvSpPr txBox="1"/>
          <p:nvPr>
            <p:ph type="title"/>
          </p:nvPr>
        </p:nvSpPr>
        <p:spPr>
          <a:xfrm>
            <a:off x="838200" y="385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Results</a:t>
            </a:r>
            <a:endParaRPr/>
          </a:p>
        </p:txBody>
      </p:sp>
      <p:sp>
        <p:nvSpPr>
          <p:cNvPr id="135" name="Google Shape;135;g13579a456fd_1_0"/>
          <p:cNvSpPr txBox="1"/>
          <p:nvPr/>
        </p:nvSpPr>
        <p:spPr>
          <a:xfrm>
            <a:off x="880250" y="1921175"/>
            <a:ext cx="10515600" cy="29862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SzPts val="2600"/>
              <a:buChar char="●"/>
            </a:pPr>
            <a:r>
              <a:rPr lang="en-US" sz="2600"/>
              <a:t>Learning and Generalization Performance</a:t>
            </a:r>
            <a:endParaRPr sz="2600"/>
          </a:p>
          <a:p>
            <a:pPr indent="0" lvl="0" marL="457200" rtl="0" algn="l">
              <a:spcBef>
                <a:spcPts val="0"/>
              </a:spcBef>
              <a:spcAft>
                <a:spcPts val="0"/>
              </a:spcAft>
              <a:buNone/>
            </a:pPr>
            <a:r>
              <a:t/>
            </a:r>
            <a:endParaRPr sz="2600"/>
          </a:p>
          <a:p>
            <a:pPr indent="-393700" lvl="0" marL="457200" rtl="0" algn="l">
              <a:spcBef>
                <a:spcPts val="0"/>
              </a:spcBef>
              <a:spcAft>
                <a:spcPts val="0"/>
              </a:spcAft>
              <a:buSzPts val="2600"/>
              <a:buChar char="●"/>
            </a:pPr>
            <a:r>
              <a:rPr lang="en-US" sz="2600"/>
              <a:t>Internal representations in feature spaces</a:t>
            </a:r>
            <a:endParaRPr sz="2600"/>
          </a:p>
          <a:p>
            <a:pPr indent="0" lvl="0" marL="457200" rtl="0" algn="l">
              <a:spcBef>
                <a:spcPts val="0"/>
              </a:spcBef>
              <a:spcAft>
                <a:spcPts val="0"/>
              </a:spcAft>
              <a:buNone/>
            </a:pPr>
            <a:r>
              <a:t/>
            </a:r>
            <a:endParaRPr sz="2600"/>
          </a:p>
          <a:p>
            <a:pPr indent="-393700" lvl="0" marL="457200" rtl="0" algn="l">
              <a:spcBef>
                <a:spcPts val="0"/>
              </a:spcBef>
              <a:spcAft>
                <a:spcPts val="0"/>
              </a:spcAft>
              <a:buSzPts val="2600"/>
              <a:buChar char="●"/>
            </a:pPr>
            <a:r>
              <a:rPr lang="en-US" sz="2600">
                <a:solidFill>
                  <a:schemeClr val="dk1"/>
                </a:solidFill>
              </a:rPr>
              <a:t>Geometry of object recognition </a:t>
            </a:r>
            <a:r>
              <a:rPr lang="en-US" sz="2600">
                <a:solidFill>
                  <a:schemeClr val="dk1"/>
                </a:solidFill>
              </a:rPr>
              <a:t>in feature spaces</a:t>
            </a:r>
            <a:endParaRPr sz="2600">
              <a:solidFill>
                <a:schemeClr val="dk1"/>
              </a:solidFill>
            </a:endParaRPr>
          </a:p>
          <a:p>
            <a:pPr indent="0" lvl="0" marL="45720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US" sz="2600">
                <a:solidFill>
                  <a:schemeClr val="dk1"/>
                </a:solidFill>
              </a:rPr>
              <a:t>Distances in feature spaces and the generalization functions</a:t>
            </a:r>
            <a:endParaRPr sz="2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35274199c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Discussion</a:t>
            </a:r>
            <a:endParaRPr/>
          </a:p>
        </p:txBody>
      </p:sp>
      <p:sp>
        <p:nvSpPr>
          <p:cNvPr id="141" name="Google Shape;141;g135274199ca_0_0"/>
          <p:cNvSpPr txBox="1"/>
          <p:nvPr>
            <p:ph idx="1" type="body"/>
          </p:nvPr>
        </p:nvSpPr>
        <p:spPr>
          <a:xfrm>
            <a:off x="838200" y="1929384"/>
            <a:ext cx="10515600" cy="4251900"/>
          </a:xfrm>
          <a:prstGeom prst="rect">
            <a:avLst/>
          </a:prstGeom>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400"/>
              <a:buChar char="•"/>
            </a:pPr>
            <a:r>
              <a:rPr lang="en-US" sz="2400"/>
              <a:t>Power Law =&gt; A(f) ≈ c/f^</a:t>
            </a:r>
            <a:r>
              <a:rPr b="1" lang="en-US" sz="2400"/>
              <a:t>γ.</a:t>
            </a:r>
            <a:endParaRPr sz="3200">
              <a:latin typeface="Calibri"/>
              <a:ea typeface="Calibri"/>
              <a:cs typeface="Calibri"/>
              <a:sym typeface="Calibri"/>
            </a:endParaRPr>
          </a:p>
          <a:p>
            <a:pPr indent="-342900" lvl="0" marL="342900" rtl="0" algn="l">
              <a:lnSpc>
                <a:spcPct val="100000"/>
              </a:lnSpc>
              <a:spcBef>
                <a:spcPts val="480"/>
              </a:spcBef>
              <a:spcAft>
                <a:spcPts val="0"/>
              </a:spcAft>
              <a:buSzPts val="2400"/>
              <a:buChar char="•"/>
            </a:pPr>
            <a:r>
              <a:rPr lang="en-US" sz="2400"/>
              <a:t>A frequency-tuning characteristic adapted to this power law </a:t>
            </a:r>
            <a:endParaRPr sz="3200">
              <a:latin typeface="Calibri"/>
              <a:ea typeface="Calibri"/>
              <a:cs typeface="Calibri"/>
              <a:sym typeface="Calibri"/>
            </a:endParaRPr>
          </a:p>
          <a:p>
            <a:pPr indent="-342900" lvl="0" marL="342900" rtl="0" algn="l">
              <a:lnSpc>
                <a:spcPct val="100000"/>
              </a:lnSpc>
              <a:spcBef>
                <a:spcPts val="480"/>
              </a:spcBef>
              <a:spcAft>
                <a:spcPts val="0"/>
              </a:spcAft>
              <a:buSzPts val="2400"/>
              <a:buChar char="•"/>
            </a:pPr>
            <a:r>
              <a:rPr lang="en-US" sz="2400"/>
              <a:t>Low Level Neural Computation</a:t>
            </a:r>
            <a:endParaRPr sz="3200">
              <a:latin typeface="Calibri"/>
              <a:ea typeface="Calibri"/>
              <a:cs typeface="Calibri"/>
              <a:sym typeface="Calibri"/>
            </a:endParaRPr>
          </a:p>
          <a:p>
            <a:pPr indent="-342900" lvl="0" marL="342900" rtl="0" algn="l">
              <a:lnSpc>
                <a:spcPct val="100000"/>
              </a:lnSpc>
              <a:spcBef>
                <a:spcPts val="480"/>
              </a:spcBef>
              <a:spcAft>
                <a:spcPts val="0"/>
              </a:spcAft>
              <a:buSzPts val="2400"/>
              <a:buChar char="•"/>
            </a:pPr>
            <a:r>
              <a:rPr lang="en-US" sz="2400"/>
              <a:t>Object recognition as High Level Neural Computation</a:t>
            </a:r>
            <a:endParaRPr sz="3200">
              <a:latin typeface="Calibri"/>
              <a:ea typeface="Calibri"/>
              <a:cs typeface="Calibri"/>
              <a:sym typeface="Calibri"/>
            </a:endParaRPr>
          </a:p>
          <a:p>
            <a:pPr indent="-342900" lvl="0" marL="342900" rtl="0" algn="l">
              <a:lnSpc>
                <a:spcPct val="100000"/>
              </a:lnSpc>
              <a:spcBef>
                <a:spcPts val="480"/>
              </a:spcBef>
              <a:spcAft>
                <a:spcPts val="0"/>
              </a:spcAft>
              <a:buSzPts val="2400"/>
              <a:buChar char="•"/>
            </a:pPr>
            <a:r>
              <a:rPr lang="en-US" sz="2400"/>
              <a:t>A “Universal generalization function” can be found by analyzing network</a:t>
            </a:r>
            <a:endParaRPr sz="3200">
              <a:latin typeface="Calibri"/>
              <a:ea typeface="Calibri"/>
              <a:cs typeface="Calibri"/>
              <a:sym typeface="Calibri"/>
            </a:endParaRPr>
          </a:p>
          <a:p>
            <a:pPr indent="-342900" lvl="0" marL="342900" rtl="0" algn="l">
              <a:lnSpc>
                <a:spcPct val="100000"/>
              </a:lnSpc>
              <a:spcBef>
                <a:spcPts val="480"/>
              </a:spcBef>
              <a:spcAft>
                <a:spcPts val="0"/>
              </a:spcAft>
              <a:buSzPts val="2400"/>
              <a:buChar char="•"/>
            </a:pPr>
            <a:r>
              <a:rPr lang="en-US" sz="2400"/>
              <a:t>Positive result</a:t>
            </a:r>
            <a:endParaRPr sz="3200">
              <a:latin typeface="Calibri"/>
              <a:ea typeface="Calibri"/>
              <a:cs typeface="Calibri"/>
              <a:sym typeface="Calibri"/>
            </a:endParaRPr>
          </a:p>
          <a:p>
            <a:pPr indent="-342900" lvl="0" marL="342900" rtl="0" algn="l">
              <a:lnSpc>
                <a:spcPct val="100000"/>
              </a:lnSpc>
              <a:spcBef>
                <a:spcPts val="480"/>
              </a:spcBef>
              <a:spcAft>
                <a:spcPts val="0"/>
              </a:spcAft>
              <a:buSzPts val="2400"/>
              <a:buChar char="•"/>
            </a:pPr>
            <a:r>
              <a:rPr lang="en-US" sz="2400"/>
              <a:t>A bridge between Gibsonian ecological approach and information processing approaches</a:t>
            </a:r>
            <a:endParaRPr sz="2400"/>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35274199ca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7" name="Google Shape;147;g135274199ca_0_18"/>
          <p:cNvSpPr txBox="1"/>
          <p:nvPr>
            <p:ph idx="1" type="body"/>
          </p:nvPr>
        </p:nvSpPr>
        <p:spPr>
          <a:xfrm>
            <a:off x="838200" y="1929384"/>
            <a:ext cx="10515600" cy="4251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yVTI">
  <a:themeElements>
    <a:clrScheme name="AnalogousFromLightSeed_2SEEDS">
      <a:dk1>
        <a:srgbClr val="000000"/>
      </a:dk1>
      <a:lt1>
        <a:srgbClr val="FFFFFF"/>
      </a:lt1>
      <a:dk2>
        <a:srgbClr val="2C2441"/>
      </a:dk2>
      <a:lt2>
        <a:srgbClr val="E2E3E8"/>
      </a:lt2>
      <a:accent1>
        <a:srgbClr val="BD9F37"/>
      </a:accent1>
      <a:accent2>
        <a:srgbClr val="EB8750"/>
      </a:accent2>
      <a:accent3>
        <a:srgbClr val="97A84D"/>
      </a:accent3>
      <a:accent4>
        <a:srgbClr val="4E7AEB"/>
      </a:accent4>
      <a:accent5>
        <a:srgbClr val="7F6EEE"/>
      </a:accent5>
      <a:accent6>
        <a:srgbClr val="A44EEB"/>
      </a:accent6>
      <a:hlink>
        <a:srgbClr val="6979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cp:coreProperties>
</file>