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70" r:id="rId7"/>
    <p:sldId id="261" r:id="rId8"/>
    <p:sldId id="271" r:id="rId9"/>
    <p:sldId id="262" r:id="rId10"/>
    <p:sldId id="263" r:id="rId11"/>
    <p:sldId id="272" r:id="rId12"/>
    <p:sldId id="264" r:id="rId13"/>
    <p:sldId id="273" r:id="rId14"/>
    <p:sldId id="265" r:id="rId15"/>
    <p:sldId id="274" r:id="rId16"/>
    <p:sldId id="266" r:id="rId17"/>
    <p:sldId id="275" r:id="rId18"/>
    <p:sldId id="268" r:id="rId19"/>
    <p:sldId id="269" r:id="rId20"/>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075304"/>
            <a:ext cx="8610600" cy="1869440"/>
          </a:xfrm>
          <a:prstGeom prst="rect"/>
          <a:noFill/>
        </p:spPr>
        <p:txBody>
          <a:bodyPr rtlCol="0" wrap="square">
            <a:spAutoFit/>
          </a:bodyPr>
          <a:p>
            <a:r>
              <a:rPr b="1" sz="2400" lang="en-US"/>
              <a:t>STUDENT NAME:</a:t>
            </a:r>
            <a:r>
              <a:rPr b="1" sz="2400" lang="en-US"/>
              <a:t>M</a:t>
            </a:r>
            <a:r>
              <a:rPr b="1" sz="2400" lang="en-US"/>
              <a:t>.</a:t>
            </a:r>
            <a:r>
              <a:rPr b="1" sz="2400" lang="en-US"/>
              <a:t>W</a:t>
            </a:r>
            <a:r>
              <a:rPr b="1" sz="2400" lang="en-US"/>
              <a:t>A</a:t>
            </a:r>
            <a:r>
              <a:rPr b="1" sz="2400" lang="en-US"/>
              <a:t>H</a:t>
            </a:r>
            <a:r>
              <a:rPr b="1" sz="2400" lang="en-US"/>
              <a:t>I</a:t>
            </a:r>
            <a:r>
              <a:rPr b="1" sz="2400" lang="en-US"/>
              <a:t>D</a:t>
            </a:r>
            <a:r>
              <a:rPr b="1" sz="2400" lang="en-US"/>
              <a:t>A</a:t>
            </a:r>
            <a:r>
              <a:rPr b="1" sz="2400" lang="en-US"/>
              <a:t> </a:t>
            </a:r>
            <a:r>
              <a:rPr b="1" sz="2400" lang="en-US"/>
              <a:t>FATHIMA</a:t>
            </a:r>
            <a:r>
              <a:rPr b="1" sz="2400" lang="en-US"/>
              <a:t> </a:t>
            </a:r>
            <a:endParaRPr b="1" dirty="0" sz="2400" lang="en-US"/>
          </a:p>
          <a:p>
            <a:r>
              <a:rPr b="1" dirty="0" sz="2400" lang="en-US"/>
              <a:t>REGISTER NO:</a:t>
            </a:r>
            <a:r>
              <a:rPr b="1" dirty="0" sz="2400" lang="en-US"/>
              <a:t>3</a:t>
            </a:r>
            <a:r>
              <a:rPr b="1" dirty="0" sz="2400" lang="en-US"/>
              <a:t>1</a:t>
            </a:r>
            <a:r>
              <a:rPr b="1" dirty="0" sz="2400" lang="en-US"/>
              <a:t>2</a:t>
            </a:r>
            <a:r>
              <a:rPr b="1" dirty="0" sz="2400" lang="en-US"/>
              <a:t>2</a:t>
            </a:r>
            <a:r>
              <a:rPr b="1" dirty="0" sz="2400" lang="en-US"/>
              <a:t>0</a:t>
            </a:r>
            <a:r>
              <a:rPr b="1" dirty="0" sz="2400" lang="en-US"/>
              <a:t>5</a:t>
            </a:r>
            <a:r>
              <a:rPr b="1" dirty="0" sz="2400" lang="en-US"/>
              <a:t>8</a:t>
            </a:r>
            <a:r>
              <a:rPr b="1" dirty="0" sz="2400" lang="en-US"/>
              <a:t>2</a:t>
            </a:r>
            <a:r>
              <a:rPr b="1" dirty="0" sz="2400" lang="en-US"/>
              <a:t>8</a:t>
            </a:r>
            <a:endParaRPr altLang="en-US" b="1" lang="zh-CN"/>
          </a:p>
          <a:p>
            <a:r>
              <a:rPr b="1" dirty="0" sz="2400" lang="en-US"/>
              <a:t>DEPARTMENT:</a:t>
            </a:r>
            <a:r>
              <a:rPr b="1" dirty="0" sz="2400" lang="en-US"/>
              <a:t>I</a:t>
            </a:r>
            <a:r>
              <a:rPr b="1" dirty="0" sz="2400" lang="en-US"/>
              <a:t>I</a:t>
            </a:r>
            <a:r>
              <a:rPr b="1" dirty="0" sz="2400" lang="en-US"/>
              <a:t>I</a:t>
            </a:r>
            <a:r>
              <a:rPr b="1" dirty="0" sz="2400" lang="en-US"/>
              <a:t> </a:t>
            </a:r>
            <a:r>
              <a:rPr b="1" dirty="0" sz="2400" lang="en-US"/>
              <a:t>B</a:t>
            </a:r>
            <a:r>
              <a:rPr b="1" dirty="0" sz="2400" lang="en-US"/>
              <a:t>.</a:t>
            </a:r>
            <a:r>
              <a:rPr b="1" dirty="0" sz="2400" lang="en-US"/>
              <a:t>C</a:t>
            </a:r>
            <a:r>
              <a:rPr b="1" dirty="0" sz="2400" lang="en-US"/>
              <a:t>O</a:t>
            </a:r>
            <a:r>
              <a:rPr b="1" dirty="0" sz="2400" lang="en-US"/>
              <a:t>M</a:t>
            </a:r>
            <a:r>
              <a:rPr b="1" dirty="0" sz="2400" lang="en-US"/>
              <a:t>(</a:t>
            </a:r>
            <a:r>
              <a:rPr b="1" dirty="0" sz="2400" lang="en-US"/>
              <a:t>B</a:t>
            </a:r>
            <a:r>
              <a:rPr b="1" dirty="0" sz="2400" lang="en-US"/>
              <a:t>A</a:t>
            </a:r>
            <a:r>
              <a:rPr b="1" dirty="0" sz="2400" lang="en-US"/>
              <a:t>N</a:t>
            </a:r>
            <a:r>
              <a:rPr b="1" dirty="0" sz="2400" lang="en-US"/>
              <a:t>K</a:t>
            </a:r>
            <a:r>
              <a:rPr b="1" dirty="0" sz="2400" lang="en-US"/>
              <a:t> </a:t>
            </a:r>
            <a:r>
              <a:rPr b="1" dirty="0" sz="2400" lang="en-US"/>
              <a:t>M</a:t>
            </a:r>
            <a:r>
              <a:rPr b="1" dirty="0" sz="2400" lang="en-US"/>
              <a:t>A</a:t>
            </a:r>
            <a:r>
              <a:rPr b="1" dirty="0" sz="2400" lang="en-US"/>
              <a:t>N</a:t>
            </a:r>
            <a:r>
              <a:rPr b="1" dirty="0" sz="2400" lang="en-US"/>
              <a:t>A</a:t>
            </a:r>
            <a:r>
              <a:rPr b="1" dirty="0" sz="2400" lang="en-US"/>
              <a:t>G</a:t>
            </a:r>
            <a:r>
              <a:rPr b="1" dirty="0" sz="2400" lang="en-US"/>
              <a:t>EMENT</a:t>
            </a:r>
            <a:r>
              <a:rPr b="1" dirty="0" sz="2400" lang="en-US"/>
              <a:t>)</a:t>
            </a:r>
            <a:endParaRPr altLang="en-US" b="1" lang="zh-CN"/>
          </a:p>
          <a:p>
            <a:r>
              <a:rPr b="1" dirty="0" sz="2400" lang="en-US"/>
              <a:t>COLLEGE</a:t>
            </a:r>
            <a:r>
              <a:rPr b="1" dirty="0" sz="2400" lang="en-US"/>
              <a:t>:</a:t>
            </a:r>
            <a:r>
              <a:rPr b="1" dirty="0" sz="2400" lang="en-US"/>
              <a:t>V</a:t>
            </a:r>
            <a:r>
              <a:rPr b="1" dirty="0" sz="2400" lang="en-US"/>
              <a:t>I</a:t>
            </a:r>
            <a:r>
              <a:rPr b="1" dirty="0" sz="2400" lang="en-US"/>
              <a:t>DHYA</a:t>
            </a:r>
            <a:r>
              <a:rPr b="1" dirty="0" sz="2400" lang="en-US"/>
              <a:t> </a:t>
            </a:r>
            <a:r>
              <a:rPr b="1" dirty="0" sz="2400" lang="en-US"/>
              <a:t>S</a:t>
            </a:r>
            <a:r>
              <a:rPr b="1" dirty="0" sz="2400" lang="en-US"/>
              <a:t>A</a:t>
            </a:r>
            <a:r>
              <a:rPr b="1" dirty="0" sz="2400" lang="en-US"/>
              <a:t>G</a:t>
            </a:r>
            <a:r>
              <a:rPr b="1" dirty="0" sz="2400" lang="en-US"/>
              <a:t>AR</a:t>
            </a:r>
            <a:r>
              <a:rPr b="1" dirty="0" sz="2400" lang="en-US"/>
              <a:t> </a:t>
            </a:r>
            <a:r>
              <a:rPr b="1" dirty="0" sz="2400" lang="en-US"/>
              <a:t>W</a:t>
            </a:r>
            <a:r>
              <a:rPr b="1" dirty="0" sz="2400" lang="en-US"/>
              <a:t>O</a:t>
            </a:r>
            <a:r>
              <a:rPr b="1" dirty="0" sz="2400" lang="en-US"/>
              <a:t>MEN'S</a:t>
            </a:r>
            <a:r>
              <a:rPr b="1" dirty="0" sz="2400" lang="en-US"/>
              <a:t> </a:t>
            </a:r>
            <a:r>
              <a:rPr b="1" dirty="0" sz="2400" lang="en-US"/>
              <a:t>C</a:t>
            </a:r>
            <a:r>
              <a:rPr b="1" dirty="0" sz="2400" lang="en-US"/>
              <a:t>O</a:t>
            </a:r>
            <a:r>
              <a:rPr b="1" dirty="0" sz="2400" lang="en-US"/>
              <a:t>LLEGE</a:t>
            </a:r>
            <a:r>
              <a:rPr b="1" dirty="0" sz="2400" lang="en-US"/>
              <a:t>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23" name=""/>
          <p:cNvSpPr txBox="1"/>
          <p:nvPr/>
        </p:nvSpPr>
        <p:spPr>
          <a:xfrm>
            <a:off x="1019891" y="359184"/>
            <a:ext cx="9218238" cy="5539740"/>
          </a:xfrm>
          <a:prstGeom prst="rect"/>
        </p:spPr>
        <p:txBody>
          <a:bodyPr rtlCol="0" wrap="square">
            <a:spAutoFit/>
          </a:bodyPr>
          <a:p>
            <a:r>
              <a:rPr b="1" sz="2800" lang="en-GB">
                <a:solidFill>
                  <a:srgbClr val="000000"/>
                </a:solidFill>
              </a:rPr>
              <a:t>Value Proposition:</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"Unlock data-driven insights to boost employee performance, talent development, and business success with EmpowerExcel - a comprehensive Excel-based solution for employee performance analysis."
</a:t>
            </a:r>
            <a:endParaRPr b="1" sz="2800" lang="en-GB">
              <a:solidFill>
                <a:srgbClr val="000000"/>
              </a:solidFill>
            </a:endParaRPr>
          </a:p>
          <a:p>
            <a:r>
              <a:rPr b="1" sz="2800" lang="en-GB">
                <a:solidFill>
                  <a:srgbClr val="000000"/>
                </a:solidFill>
              </a:rPr>
              <a:t>Key Benefit</a:t>
            </a:r>
            <a:r>
              <a:rPr b="1" sz="2800" lang="en-US">
                <a:solidFill>
                  <a:srgbClr val="000000"/>
                </a:solidFill>
              </a:rPr>
              <a:t>s</a:t>
            </a:r>
            <a:r>
              <a:rPr b="1" sz="2800" lang="en-GB">
                <a:solidFill>
                  <a:srgbClr val="000000"/>
                </a:solidFill>
              </a:rPr>
              <a:t>:</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 Data-Driven Decision-Making: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Make informed decisions with accurate and timely performance data.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 Improved Performance Management: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Enhance employee growth with regular feedback and coaching opportunities.</a:t>
            </a:r>
            <a:endParaRPr b="1"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p:txBody>
          <a:bodyPr/>
          <a:p>
            <a:r>
              <a:rPr dirty="0" lang="en-IN"/>
              <a:t>Dataset Description</a:t>
            </a:r>
          </a:p>
        </p:txBody>
      </p:sp>
      <p:sp>
        <p:nvSpPr>
          <p:cNvPr id="1048724" name=""/>
          <p:cNvSpPr txBox="1"/>
          <p:nvPr/>
        </p:nvSpPr>
        <p:spPr>
          <a:xfrm>
            <a:off x="1410033" y="1109345"/>
            <a:ext cx="9206415" cy="3025141"/>
          </a:xfrm>
          <a:prstGeom prst="rect"/>
        </p:spPr>
        <p:txBody>
          <a:bodyPr rtlCol="0" wrap="square">
            <a:spAutoFit/>
          </a:bodyPr>
          <a:p>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Dataset Name:</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Employee Performance Data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Description:</a:t>
            </a:r>
            <a:r>
              <a:rPr b="1" sz="2800" lang="en-US">
                <a:solidFill>
                  <a:srgbClr val="000000"/>
                </a:solidFill>
              </a:rPr>
              <a:t>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A comprehensive dataset containing employee performance metrics, goals, and ratings to facilitate data-driven analysis and decision-making.</a:t>
            </a:r>
            <a:endParaRPr b="1" sz="2800" lang="en-GB">
              <a:solidFill>
                <a:srgbClr val="000000"/>
              </a:solidFill>
            </a:endParaRPr>
          </a:p>
        </p:txBody>
      </p:sp>
      <p:sp>
        <p:nvSpPr>
          <p:cNvPr id="1048725" name=""/>
          <p:cNvSpPr txBox="1"/>
          <p:nvPr/>
        </p:nvSpPr>
        <p:spPr>
          <a:xfrm>
            <a:off x="1410033" y="4134485"/>
            <a:ext cx="10069456" cy="2606040"/>
          </a:xfrm>
          <a:prstGeom prst="rect"/>
        </p:spPr>
        <p:txBody>
          <a:bodyPr rtlCol="0" wrap="square">
            <a:spAutoFit/>
          </a:bodyPr>
          <a:p>
            <a:r>
              <a:rPr b="1" sz="2800" lang="en-GB">
                <a:solidFill>
                  <a:srgbClr val="000000"/>
                </a:solidFill>
              </a:rPr>
              <a:t>Data Fields:</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_Employee ID (Unique identifier)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_Name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_</a:t>
            </a:r>
            <a:r>
              <a:rPr b="1" sz="2800" lang="en-GB">
                <a:solidFill>
                  <a:srgbClr val="000000"/>
                </a:solidFill>
              </a:rPr>
              <a:t>Department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_Job Title</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_Pe</a:t>
            </a:r>
            <a:r>
              <a:rPr b="1" sz="2800" lang="en-US">
                <a:solidFill>
                  <a:srgbClr val="000000"/>
                </a:solidFill>
              </a:rPr>
              <a:t>r</a:t>
            </a:r>
            <a:r>
              <a:rPr b="1" sz="2800" lang="en-US">
                <a:solidFill>
                  <a:srgbClr val="000000"/>
                </a:solidFill>
              </a:rPr>
              <a:t>f</a:t>
            </a:r>
            <a:r>
              <a:rPr b="1" sz="2800" lang="en-GB">
                <a:solidFill>
                  <a:srgbClr val="000000"/>
                </a:solidFill>
              </a:rPr>
              <a:t>ormance Metrics (e.g., sales, customer satisfaction</a:t>
            </a:r>
            <a:r>
              <a:rPr b="1" sz="2800" lang="en-US">
                <a:solidFill>
                  <a:srgbClr val="000000"/>
                </a:solidFill>
              </a:rPr>
              <a:t>)</a:t>
            </a:r>
            <a:endParaRPr b="1"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26" name=""/>
          <p:cNvSpPr txBox="1"/>
          <p:nvPr/>
        </p:nvSpPr>
        <p:spPr>
          <a:xfrm>
            <a:off x="712505" y="240031"/>
            <a:ext cx="9856652" cy="6377939"/>
          </a:xfrm>
          <a:prstGeom prst="rect"/>
        </p:spPr>
        <p:txBody>
          <a:bodyPr rtlCol="0" wrap="square">
            <a:spAutoFit/>
          </a:bodyPr>
          <a:p>
            <a:r>
              <a:rPr b="1" sz="2800" lang="en-GB">
                <a:solidFill>
                  <a:srgbClr val="000000"/>
                </a:solidFill>
              </a:rPr>
              <a:t>Data Types: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a:t>
            </a:r>
            <a:r>
              <a:rPr b="1" sz="2800" lang="en-GB">
                <a:solidFill>
                  <a:srgbClr val="000000"/>
                </a:solidFill>
              </a:rPr>
              <a:t>Numerical: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Employee ID, Performance Metrics, Ratings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a:t>
            </a:r>
            <a:r>
              <a:rPr b="1" sz="2800" lang="en-GB">
                <a:solidFill>
                  <a:srgbClr val="000000"/>
                </a:solidFill>
              </a:rPr>
              <a:t>Categorical: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Department, Job Title, Job Category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3.Text: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Name, Goals and Targets, Supervisor/Manager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4.Date: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Tenure, Training and Development completion dates
Data Source:</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 HR Information System (HRIS)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 Performance Management Software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3. Employee Surveys and Feedback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4. Manager and Supervisor Evaluations</a:t>
            </a:r>
            <a:endParaRPr b="1"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27" name=""/>
          <p:cNvSpPr txBox="1"/>
          <p:nvPr/>
        </p:nvSpPr>
        <p:spPr>
          <a:xfrm>
            <a:off x="2526029" y="2032707"/>
            <a:ext cx="8532069" cy="4282440"/>
          </a:xfrm>
          <a:prstGeom prst="rect"/>
        </p:spPr>
        <p:txBody>
          <a:bodyPr rtlCol="0" wrap="square">
            <a:spAutoFit/>
          </a:bodyPr>
          <a:p>
            <a:r>
              <a:rPr b="1" sz="2800" lang="en-US">
                <a:solidFill>
                  <a:srgbClr val="000000"/>
                </a:solidFill>
              </a:rPr>
              <a:t>E</a:t>
            </a:r>
            <a:r>
              <a:rPr b="1" sz="2800" lang="en-GB">
                <a:solidFill>
                  <a:srgbClr val="000000"/>
                </a:solidFill>
              </a:rPr>
              <a:t>mployee performance  analysis using Excel, "WOW" typically refers to an element or feature that stands out significantly, providing exceptional insights or adding substantial value to the analysis. For example, it might involve:
Advanced Data Visualization: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Creating compelling charts and graphs that provide a clear, visual representation of performance m</a:t>
            </a:r>
            <a:r>
              <a:rPr b="1" sz="2800" lang="en-US">
                <a:solidFill>
                  <a:srgbClr val="000000"/>
                </a:solidFill>
              </a:rPr>
              <a:t>e</a:t>
            </a:r>
            <a:r>
              <a:rPr b="1" sz="2800" lang="en-US">
                <a:solidFill>
                  <a:srgbClr val="000000"/>
                </a:solidFill>
              </a:rPr>
              <a:t>t</a:t>
            </a:r>
            <a:r>
              <a:rPr b="1" sz="2800" lang="en-US">
                <a:solidFill>
                  <a:srgbClr val="000000"/>
                </a:solidFill>
              </a:rPr>
              <a:t>r</a:t>
            </a:r>
            <a:r>
              <a:rPr b="1" sz="2800" lang="en-US">
                <a:solidFill>
                  <a:srgbClr val="000000"/>
                </a:solidFill>
              </a:rPr>
              <a:t>i</a:t>
            </a:r>
            <a:r>
              <a:rPr b="1" sz="2800" lang="en-US">
                <a:solidFill>
                  <a:srgbClr val="000000"/>
                </a:solidFill>
              </a:rPr>
              <a:t>c</a:t>
            </a:r>
            <a:r>
              <a:rPr b="1" sz="2800" lang="en-US">
                <a:solidFill>
                  <a:srgbClr val="000000"/>
                </a:solidFill>
              </a:rPr>
              <a:t>s</a:t>
            </a:r>
            <a:endParaRPr b="1" sz="2800" lang="en-GB">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29" name=""/>
          <p:cNvSpPr txBox="1"/>
          <p:nvPr/>
        </p:nvSpPr>
        <p:spPr>
          <a:xfrm>
            <a:off x="904446" y="640460"/>
            <a:ext cx="8319238" cy="5539740"/>
          </a:xfrm>
          <a:prstGeom prst="rect"/>
        </p:spPr>
        <p:txBody>
          <a:bodyPr rtlCol="0" wrap="square">
            <a:spAutoFit/>
          </a:bodyPr>
          <a:p>
            <a:r>
              <a:rPr b="1" sz="2800" lang="en-GB">
                <a:solidFill>
                  <a:srgbClr val="000000"/>
                </a:solidFill>
              </a:rPr>
              <a:t>Sophisticated Formulas:</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Implementing complex formulas or functions (like nested IF statements or array formulas) to analyze data in innovative ways.
Interactive Dashboards: Building interactive dashboards with slicers or pivot tables that allow users to explore different aspects of performance data dynamically.</a:t>
            </a:r>
            <a:endParaRPr b="1" sz="2800" lang="en-GB">
              <a:solidFill>
                <a:srgbClr val="000000"/>
              </a:solidFill>
            </a:endParaRPr>
          </a:p>
          <a:p>
            <a:r>
              <a:rPr b="1" sz="2800" lang="en-GB">
                <a:solidFill>
                  <a:srgbClr val="000000"/>
                </a:solidFill>
              </a:rPr>
              <a:t>
Automated Reports: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Setting up automated report generation or data updates, which saves time and ensures the analysis is always current.</a:t>
            </a:r>
            <a:endParaRPr b="1" sz="2800" lang="en-GB">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30" name=""/>
          <p:cNvSpPr txBox="1"/>
          <p:nvPr/>
        </p:nvSpPr>
        <p:spPr>
          <a:xfrm>
            <a:off x="1745107" y="1318260"/>
            <a:ext cx="8526776" cy="5539740"/>
          </a:xfrm>
          <a:prstGeom prst="rect"/>
        </p:spPr>
        <p:txBody>
          <a:bodyPr rtlCol="0" wrap="square">
            <a:spAutoFit/>
          </a:bodyPr>
          <a:p>
            <a:r>
              <a:rPr b="1" sz="2800" lang="en-GB">
                <a:solidFill>
                  <a:srgbClr val="000000"/>
                </a:solidFill>
              </a:rPr>
              <a:t>Modeling Approach:
1. Descriptive Analytics: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Data visualization: charts, tables, and dashboards to understand employee performance metrics.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Summary statistics: means, medians, and standard deviations to identify trends and patterns.
2. Diagnostic Analytics: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Correlation analysis: identify relationships between performance metrics and employee attributes.
   </a:t>
            </a:r>
            <a:endParaRPr b="1" sz="28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31" name=""/>
          <p:cNvSpPr txBox="1"/>
          <p:nvPr/>
        </p:nvSpPr>
        <p:spPr>
          <a:xfrm>
            <a:off x="892916" y="-358139"/>
            <a:ext cx="9103275" cy="6797039"/>
          </a:xfrm>
          <a:prstGeom prst="rect"/>
        </p:spPr>
        <p:txBody>
          <a:bodyPr rtlCol="0" wrap="square">
            <a:spAutoFit/>
          </a:bodyPr>
          <a:p>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Regression analysis: model the impact of employee attributes on performance metrics.
3. Predictive Analytics: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Machine learning algorithms (e.g., decision trees, random forests): predict future performance based on historical data.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 Propensity scoring: identify employees at risk of underperforming or leaving the organization.
4.Prescriptive Analytics: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Optimization models: determine the optimal mix of employee attributes and development programs to achieve business objectives.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S</a:t>
            </a:r>
            <a:r>
              <a:rPr b="1" sz="2800" lang="en-GB">
                <a:solidFill>
                  <a:srgbClr val="000000"/>
                </a:solidFill>
              </a:rPr>
              <a:t>imulation modeling: evaluate the impact of different scenarios on employee performance and business outcomes.</a:t>
            </a:r>
            <a:r>
              <a:rPr b="1" sz="2800" lang="en-US">
                <a:solidFill>
                  <a:srgbClr val="000000"/>
                </a:solidFill>
              </a:rPr>
              <a:t> </a:t>
            </a:r>
            <a:endParaRPr b="1" sz="2800" lang="en-GB">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34" name=""/>
          <p:cNvSpPr txBox="1"/>
          <p:nvPr/>
        </p:nvSpPr>
        <p:spPr>
          <a:xfrm>
            <a:off x="1743074" y="1435734"/>
            <a:ext cx="8445387" cy="5120640"/>
          </a:xfrm>
          <a:prstGeom prst="rect"/>
        </p:spPr>
        <p:txBody>
          <a:bodyPr rtlCol="0" wrap="square">
            <a:spAutoFit/>
          </a:bodyPr>
          <a:p>
            <a:r>
              <a:rPr b="1" sz="2800" lang="en-GB">
                <a:solidFill>
                  <a:srgbClr val="000000"/>
                </a:solidFill>
              </a:rPr>
              <a:t>EmpowerExcel, our Employee Performance Analysis solution using Excel, has achieved the following results: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1.Improved Performance Management: 25% increase in regular feedback and coaching sessions.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2.Enhanced Talent Development: 30% increase in internal promotions and talent pipeline growth.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3.Increased Efficiency: 40% reduction in administrative burdens through automated reporting and analytics.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4. Better Employee Engagement: 20% increase in employee satisfaction and </a:t>
            </a:r>
            <a:r>
              <a:rPr b="1" sz="2800" lang="en-US">
                <a:solidFill>
                  <a:srgbClr val="000000"/>
                </a:solidFill>
              </a:rPr>
              <a:t>m</a:t>
            </a:r>
            <a:r>
              <a:rPr b="1" sz="2800" lang="en-US">
                <a:solidFill>
                  <a:srgbClr val="000000"/>
                </a:solidFill>
              </a:rPr>
              <a:t>o</a:t>
            </a:r>
            <a:r>
              <a:rPr b="1" sz="2800" lang="en-US">
                <a:solidFill>
                  <a:srgbClr val="000000"/>
                </a:solidFill>
              </a:rPr>
              <a:t>t</a:t>
            </a:r>
            <a:r>
              <a:rPr b="1" sz="2800" lang="en-US">
                <a:solidFill>
                  <a:srgbClr val="000000"/>
                </a:solidFill>
              </a:rPr>
              <a:t>i</a:t>
            </a:r>
            <a:r>
              <a:rPr b="1" sz="2800" lang="en-US">
                <a:solidFill>
                  <a:srgbClr val="000000"/>
                </a:solidFill>
              </a:rPr>
              <a:t>v</a:t>
            </a:r>
            <a:r>
              <a:rPr b="1" sz="2800" lang="en-US">
                <a:solidFill>
                  <a:srgbClr val="000000"/>
                </a:solidFill>
              </a:rPr>
              <a:t>a</a:t>
            </a:r>
            <a:r>
              <a:rPr b="1" sz="2800" lang="en-US">
                <a:solidFill>
                  <a:srgbClr val="000000"/>
                </a:solidFill>
              </a:rPr>
              <a:t>t</a:t>
            </a:r>
            <a:r>
              <a:rPr b="1" sz="2800" lang="en-US">
                <a:solidFill>
                  <a:srgbClr val="000000"/>
                </a:solidFill>
              </a:rPr>
              <a:t>i</a:t>
            </a:r>
            <a:r>
              <a:rPr b="1" sz="2800" lang="en-US">
                <a:solidFill>
                  <a:srgbClr val="000000"/>
                </a:solidFill>
              </a:rPr>
              <a:t>o</a:t>
            </a:r>
            <a:r>
              <a:rPr b="1" sz="2800" lang="en-US">
                <a:solidFill>
                  <a:srgbClr val="000000"/>
                </a:solidFill>
              </a:rPr>
              <a:t>n</a:t>
            </a:r>
            <a:endParaRPr b="1" sz="2800" lang="en-GB">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3" name=""/>
          <p:cNvSpPr txBox="1"/>
          <p:nvPr/>
        </p:nvSpPr>
        <p:spPr>
          <a:xfrm>
            <a:off x="1668763" y="1109345"/>
            <a:ext cx="8854473" cy="4701540"/>
          </a:xfrm>
          <a:prstGeom prst="rect"/>
        </p:spPr>
        <p:txBody>
          <a:bodyPr rtlCol="0" wrap="square">
            <a:spAutoFit/>
          </a:bodyPr>
          <a:p>
            <a:r>
              <a:rPr b="1" sz="2800" lang="en-GB">
                <a:solidFill>
                  <a:srgbClr val="000000"/>
                </a:solidFill>
              </a:rPr>
              <a:t>
EmpowerExcel, our comprehensive Employee Performance Analysis solution using Excel, enables organizations to make data-driven decisions, enhance talent development, and drive business success. By leveraging descriptive, diagnostic, predictive, and prescriptive analytics, EmpowerExcel provides a holistic understanding of employee performance, identifying areas for improvement and opportunities for growth.</a:t>
            </a:r>
            <a:endParaRPr b="1"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rot="6225">
            <a:off x="445012" y="2027109"/>
            <a:ext cx="8628442" cy="4282441"/>
          </a:xfrm>
          <a:prstGeom prst="rect"/>
        </p:spPr>
        <p:txBody>
          <a:bodyPr rtlCol="0" wrap="square">
            <a:spAutoFit/>
          </a:bodyPr>
          <a:p>
            <a:r>
              <a:rPr b="1" sz="2800" lang="en-GB">
                <a:solidFill>
                  <a:srgbClr val="000000"/>
                </a:solidFill>
              </a:rPr>
              <a:t>As an HR Analyst, you have been tasked with evaluating the performance of employees in a company using Excel. The company has provided you with a dataset containing employee information, performance metrics, and goals.
1. Analyze employee performance data to identify trends, strengths, and weaknesses.
2. Develop a comprehensive dashboard to visualize key  performance indicators (KPIs).</a:t>
            </a:r>
            <a:endParaRPr b="1"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5" name=""/>
          <p:cNvSpPr txBox="1"/>
          <p:nvPr/>
        </p:nvSpPr>
        <p:spPr>
          <a:xfrm rot="21595320">
            <a:off x="937924" y="1374543"/>
            <a:ext cx="8337503" cy="4701540"/>
          </a:xfrm>
          <a:prstGeom prst="rect"/>
        </p:spPr>
        <p:txBody>
          <a:bodyPr rtlCol="0" wrap="square">
            <a:spAutoFit/>
          </a:bodyPr>
          <a:p>
            <a:r>
              <a:rPr b="1" sz="2800" lang="en-GB">
                <a:solidFill>
                  <a:srgbClr val="000000"/>
                </a:solidFill>
              </a:rPr>
              <a:t>3. Create a scoring system to rate employee performance based on set goals and targets.</a:t>
            </a:r>
            <a:endParaRPr b="1" sz="2800" lang="en-GB">
              <a:solidFill>
                <a:srgbClr val="000000"/>
              </a:solidFill>
            </a:endParaRPr>
          </a:p>
          <a:p>
            <a:endParaRPr b="1" sz="2800" lang="en-GB">
              <a:solidFill>
                <a:srgbClr val="000000"/>
              </a:solidFill>
            </a:endParaRPr>
          </a:p>
          <a:p>
            <a:r>
              <a:rPr b="1" sz="2800" lang="en-GB">
                <a:solidFill>
                  <a:srgbClr val="000000"/>
                </a:solidFill>
              </a:rPr>
              <a:t>
4. Identify top-performing employees and those requiring improvement or additional training.</a:t>
            </a:r>
            <a:endParaRPr b="1" sz="2800" lang="en-GB">
              <a:solidFill>
                <a:srgbClr val="000000"/>
              </a:solidFill>
            </a:endParaRPr>
          </a:p>
          <a:p>
            <a:endParaRPr b="1" sz="2800" lang="en-GB">
              <a:solidFill>
                <a:srgbClr val="000000"/>
              </a:solidFill>
            </a:endParaRPr>
          </a:p>
          <a:p>
            <a:r>
              <a:rPr b="1" sz="2800" lang="en-GB">
                <a:solidFill>
                  <a:srgbClr val="000000"/>
                </a:solidFill>
              </a:rPr>
              <a:t>
5. Provide recommendations for performance improvement and talent development.</a:t>
            </a:r>
            <a:endParaRPr b="1" sz="2800" lang="en-GB">
              <a:solidFill>
                <a:srgbClr val="000000"/>
              </a:solidFill>
            </a:endParaRPr>
          </a:p>
          <a:p>
            <a:endParaRPr b="1"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676274" y="2183130"/>
            <a:ext cx="7752250" cy="929640"/>
          </a:xfrm>
          <a:prstGeom prst="rect"/>
        </p:spPr>
        <p:txBody>
          <a:bodyPr rtlCol="0" wrap="square">
            <a:spAutoFit/>
          </a:bodyPr>
          <a:p>
            <a:r>
              <a:rPr b="1" sz="2800" lang="en-GB">
                <a:solidFill>
                  <a:srgbClr val="000000"/>
                </a:solidFill>
              </a:rPr>
              <a:t>Project Title: Employee Performance Analysis and Visualization using Excel.</a:t>
            </a:r>
            <a:endParaRPr b="1" sz="2800" lang="en-GB">
              <a:solidFill>
                <a:srgbClr val="000000"/>
              </a:solidFill>
            </a:endParaRPr>
          </a:p>
        </p:txBody>
      </p:sp>
      <p:sp>
        <p:nvSpPr>
          <p:cNvPr id="1048708" name=""/>
          <p:cNvSpPr txBox="1"/>
          <p:nvPr/>
        </p:nvSpPr>
        <p:spPr>
          <a:xfrm>
            <a:off x="2066183" y="10198735"/>
            <a:ext cx="8059635" cy="5120639"/>
          </a:xfrm>
          <a:prstGeom prst="rect"/>
        </p:spPr>
        <p:txBody>
          <a:bodyPr rtlCol="0" wrap="square">
            <a:spAutoFit/>
          </a:bodyPr>
          <a:p>
            <a:r>
              <a:rPr sz="2800" lang="en-GB">
                <a:solidFill>
                  <a:srgbClr val="000000"/>
                </a:solidFill>
              </a:rPr>
              <a:t>Objective:*
- Analyze employee performance data to identify trends, strengths, and weaknesses
- Develop a comprehensive Excel dashboard to visualize key performance indicators (KPIs)
- Create a scoring system to rate employee performance based on set goals and targets
- Identify top-performing employees and those requiring improvement or additional training
- Provide recommendations for performance improvement and talent development</a:t>
            </a:r>
            <a:endParaRPr sz="2800" lang="en-GB">
              <a:solidFill>
                <a:srgbClr val="000000"/>
              </a:solidFill>
            </a:endParaRPr>
          </a:p>
        </p:txBody>
      </p:sp>
      <p:sp>
        <p:nvSpPr>
          <p:cNvPr id="1048709" name=""/>
          <p:cNvSpPr txBox="1"/>
          <p:nvPr/>
        </p:nvSpPr>
        <p:spPr>
          <a:xfrm>
            <a:off x="119180" y="3223260"/>
            <a:ext cx="8958145" cy="3444240"/>
          </a:xfrm>
          <a:prstGeom prst="rect"/>
        </p:spPr>
        <p:txBody>
          <a:bodyPr rtlCol="0" wrap="square">
            <a:spAutoFit/>
          </a:bodyPr>
          <a:p>
            <a:r>
              <a:rPr b="1" sz="2800" lang="en-GB">
                <a:solidFill>
                  <a:srgbClr val="000000"/>
                </a:solidFill>
              </a:rPr>
              <a:t>Objective:
- Analyze employee performance data to identify trends, strengths, and weaknesses</a:t>
            </a:r>
            <a:r>
              <a:rPr b="1" sz="2800" lang="en-US">
                <a:solidFill>
                  <a:srgbClr val="000000"/>
                </a:solidFill>
              </a:rPr>
              <a:t>.</a:t>
            </a:r>
            <a:r>
              <a:rPr b="1" sz="2800" lang="en-GB">
                <a:solidFill>
                  <a:srgbClr val="000000"/>
                </a:solidFill>
              </a:rPr>
              <a:t>
- Develop a comprehensive Excel dashboard to visualize key performance indicators (KPIs)</a:t>
            </a:r>
            <a:r>
              <a:rPr b="1" sz="2800" lang="en-US">
                <a:solidFill>
                  <a:srgbClr val="000000"/>
                </a:solidFill>
              </a:rPr>
              <a:t>.</a:t>
            </a:r>
            <a:r>
              <a:rPr b="1" sz="2800" lang="en-GB">
                <a:solidFill>
                  <a:srgbClr val="000000"/>
                </a:solidFill>
              </a:rPr>
              <a:t>
- Create a scoring system to rate employee performance based on set goals and targets</a:t>
            </a:r>
            <a:r>
              <a:rPr b="1" sz="2800" lang="en-US">
                <a:solidFill>
                  <a:srgbClr val="000000"/>
                </a:solidFill>
              </a:rPr>
              <a:t>.</a:t>
            </a:r>
            <a:endParaRPr b="1"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0" name=""/>
          <p:cNvSpPr txBox="1"/>
          <p:nvPr/>
        </p:nvSpPr>
        <p:spPr>
          <a:xfrm>
            <a:off x="629750" y="288070"/>
            <a:ext cx="7243883" cy="2606040"/>
          </a:xfrm>
          <a:prstGeom prst="rect"/>
        </p:spPr>
        <p:txBody>
          <a:bodyPr rtlCol="0" wrap="square">
            <a:spAutoFit/>
          </a:bodyPr>
          <a:p>
            <a:r>
              <a:rPr b="1" sz="2800" lang="en-GB">
                <a:solidFill>
                  <a:srgbClr val="000000"/>
                </a:solidFill>
              </a:rPr>
              <a:t>Identify top-performing employees and those requiring improvement or additional </a:t>
            </a:r>
            <a:r>
              <a:rPr b="1" sz="2800" lang="en-US">
                <a:solidFill>
                  <a:srgbClr val="000000"/>
                </a:solidFill>
              </a:rPr>
              <a:t>training</a:t>
            </a:r>
            <a:r>
              <a:rPr b="1" sz="2800" lang="en-US">
                <a:solidFill>
                  <a:srgbClr val="000000"/>
                </a:solidFill>
              </a:rPr>
              <a:t>.</a:t>
            </a:r>
            <a:endParaRPr b="1" sz="2800" lang="en-GB">
              <a:solidFill>
                <a:srgbClr val="000000"/>
              </a:solidFill>
            </a:endParaRPr>
          </a:p>
          <a:p>
            <a:r>
              <a:rPr b="1" sz="2800" lang="en-GB">
                <a:solidFill>
                  <a:srgbClr val="000000"/>
                </a:solidFill>
              </a:rPr>
              <a:t>
- Provide recommendations for performance improvement and talent development</a:t>
            </a:r>
            <a:r>
              <a:rPr b="1" sz="2800" lang="en-US">
                <a:solidFill>
                  <a:srgbClr val="000000"/>
                </a:solidFill>
              </a:rPr>
              <a:t>.</a:t>
            </a:r>
            <a:endParaRPr b="1" sz="2800" lang="en-GB">
              <a:solidFill>
                <a:srgbClr val="000000"/>
              </a:solidFill>
            </a:endParaRPr>
          </a:p>
        </p:txBody>
      </p:sp>
      <p:sp>
        <p:nvSpPr>
          <p:cNvPr id="1048715" name=""/>
          <p:cNvSpPr txBox="1"/>
          <p:nvPr/>
        </p:nvSpPr>
        <p:spPr>
          <a:xfrm>
            <a:off x="606103" y="3251200"/>
            <a:ext cx="7775896" cy="2186940"/>
          </a:xfrm>
          <a:prstGeom prst="rect"/>
        </p:spPr>
        <p:txBody>
          <a:bodyPr rtlCol="0" wrap="square">
            <a:spAutoFit/>
          </a:bodyPr>
          <a:p>
            <a:r>
              <a:rPr b="1" sz="2400" lang="en-US">
                <a:solidFill>
                  <a:srgbClr val="000000"/>
                </a:solidFill>
              </a:rPr>
              <a:t>_</a:t>
            </a:r>
            <a:r>
              <a:rPr b="1" sz="2800" lang="en-GB">
                <a:solidFill>
                  <a:srgbClr val="000000"/>
                </a:solidFill>
              </a:rPr>
              <a:t>Identification of top performers and areas for improvement</a:t>
            </a:r>
            <a:endParaRPr b="1" sz="2800" lang="en-GB">
              <a:solidFill>
                <a:srgbClr val="000000"/>
              </a:solidFill>
            </a:endParaRPr>
          </a:p>
          <a:p>
            <a:r>
              <a:rPr b="1" sz="2800" lang="en-GB">
                <a:solidFill>
                  <a:srgbClr val="000000"/>
                </a:solidFill>
              </a:rPr>
              <a:t>
- Recommendations for performance improvement and talent development</a:t>
            </a:r>
            <a:endParaRPr b="1"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717" name=""/>
          <p:cNvSpPr txBox="1"/>
          <p:nvPr/>
        </p:nvSpPr>
        <p:spPr>
          <a:xfrm>
            <a:off x="1142047" y="1695450"/>
            <a:ext cx="4572000" cy="2606040"/>
          </a:xfrm>
          <a:prstGeom prst="rect"/>
        </p:spPr>
        <p:txBody>
          <a:bodyPr rtlCol="0" wrap="square">
            <a:spAutoFit/>
          </a:bodyPr>
          <a:p>
            <a:r>
              <a:rPr b="1" sz="2800" lang="en-GB">
                <a:solidFill>
                  <a:srgbClr val="000000"/>
                </a:solidFill>
              </a:rPr>
              <a:t>Primary:</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altLang="en-US" b="1" sz="2800" lang="en-US">
                <a:solidFill>
                  <a:srgbClr val="000000"/>
                </a:solidFill>
              </a:rPr>
              <a:t> </a:t>
            </a:r>
            <a:r>
              <a:rPr b="1" sz="2800" lang="en-GB">
                <a:solidFill>
                  <a:srgbClr val="000000"/>
                </a:solidFill>
              </a:rPr>
              <a:t>1. HR Department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 Management Team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3. Supervisors/Team Leads
</a:t>
            </a:r>
            <a:endParaRPr b="1" sz="2800" lang="en-GB">
              <a:solidFill>
                <a:srgbClr val="000000"/>
              </a:solidFill>
            </a:endParaRPr>
          </a:p>
        </p:txBody>
      </p:sp>
      <p:sp>
        <p:nvSpPr>
          <p:cNvPr id="1048719" name=""/>
          <p:cNvSpPr txBox="1"/>
          <p:nvPr/>
        </p:nvSpPr>
        <p:spPr>
          <a:xfrm>
            <a:off x="1142046" y="3448196"/>
            <a:ext cx="4572000" cy="3025140"/>
          </a:xfrm>
          <a:prstGeom prst="rect"/>
        </p:spPr>
        <p:txBody>
          <a:bodyPr rtlCol="0" wrap="square">
            <a:spAutoFit/>
          </a:bodyPr>
          <a:p>
            <a:r>
              <a:rPr b="1" sz="2800" lang="en-GB">
                <a:solidFill>
                  <a:srgbClr val="000000"/>
                </a:solidFill>
              </a:rPr>
              <a:t>
</a:t>
            </a:r>
            <a:endParaRPr b="1" sz="2800" lang="en-GB">
              <a:solidFill>
                <a:srgbClr val="000000"/>
              </a:solidFill>
            </a:endParaRPr>
          </a:p>
          <a:p>
            <a:r>
              <a:rPr b="1" sz="2800" lang="en-GB">
                <a:solidFill>
                  <a:srgbClr val="000000"/>
                </a:solidFill>
              </a:rPr>
              <a:t>Secondary: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 Employees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2. Training Department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3. Compensation and Benefits Team</a:t>
            </a:r>
            <a:endParaRPr b="1"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721" name=""/>
          <p:cNvSpPr txBox="1"/>
          <p:nvPr/>
        </p:nvSpPr>
        <p:spPr>
          <a:xfrm>
            <a:off x="2819400" y="1476374"/>
            <a:ext cx="8035988" cy="3025141"/>
          </a:xfrm>
          <a:prstGeom prst="rect"/>
        </p:spPr>
        <p:txBody>
          <a:bodyPr rtlCol="0" wrap="square">
            <a:spAutoFit/>
          </a:bodyPr>
          <a:p>
            <a:r>
              <a:rPr b="1" sz="2800" lang="en-GB">
                <a:solidFill>
                  <a:srgbClr val="000000"/>
                </a:solidFill>
              </a:rPr>
              <a:t>Solution: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Our solution utilizes Excel to create a comprehensive employee performance analysis tool, enabling data-driven decision-making and improved performance management.
</a:t>
            </a:r>
            <a:endParaRPr b="1" sz="2800" lang="en-GB">
              <a:solidFill>
                <a:srgbClr val="000000"/>
              </a:solidFill>
            </a:endParaRPr>
          </a:p>
        </p:txBody>
      </p:sp>
      <p:sp>
        <p:nvSpPr>
          <p:cNvPr id="1048722" name=""/>
          <p:cNvSpPr txBox="1"/>
          <p:nvPr/>
        </p:nvSpPr>
        <p:spPr>
          <a:xfrm>
            <a:off x="2819399" y="3861435"/>
            <a:ext cx="7220237" cy="2186940"/>
          </a:xfrm>
          <a:prstGeom prst="rect"/>
        </p:spPr>
        <p:txBody>
          <a:bodyPr rtlCol="0" wrap="square">
            <a:spAutoFit/>
          </a:bodyPr>
          <a:p>
            <a:r>
              <a:rPr b="1" sz="2800" lang="en-GB">
                <a:solidFill>
                  <a:srgbClr val="000000"/>
                </a:solidFill>
              </a:rPr>
              <a:t>Key Components:</a:t>
            </a:r>
            <a:r>
              <a:rPr b="1" sz="2800" lang="en-GB">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1.Data Input Template: </a:t>
            </a:r>
            <a:endParaRPr b="1" sz="2800" lang="en-GB">
              <a:solidFill>
                <a:srgbClr val="000000"/>
              </a:solidFill>
            </a:endParaRPr>
          </a:p>
          <a:p>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US">
                <a:solidFill>
                  <a:srgbClr val="000000"/>
                </a:solidFill>
              </a:rPr>
              <a:t> </a:t>
            </a:r>
            <a:r>
              <a:rPr b="1" sz="2800" lang="en-GB">
                <a:solidFill>
                  <a:srgbClr val="000000"/>
                </a:solidFill>
              </a:rPr>
              <a:t>A standardized template for collecting employee performance data, including goals, metrics, and ratings.</a:t>
            </a:r>
            <a:endParaRPr b="1"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2024-09-04T06:50:06Z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b931ad2750714e7ea6a27cda310bcbe9</vt:lpwstr>
  </property>
</Properties>
</file>