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58" r:id="rId3"/>
    <p:sldId id="266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custDataLst>
    <p:tags r:id="rId12"/>
  </p:custData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90E47-4392-4190-901D-B49E9F7C5489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65BA-BB80-4CED-84DA-46C5990F8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216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60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62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96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41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636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93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18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423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65BA-BB80-4CED-84DA-46C5990F804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79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8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26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93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95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81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19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99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397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671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69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11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378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577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28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531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807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742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942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234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892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207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22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7838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77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67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92532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06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5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7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352391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5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PRING_INTERACTION_SHAPE0">
            <a:extLst>
              <a:ext uri="{FF2B5EF4-FFF2-40B4-BE49-F238E27FC236}">
                <a16:creationId xmlns:a16="http://schemas.microsoft.com/office/drawing/2014/main" id="{59F708D3-981F-476A-B2D4-59E236C7D8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ISPRING_INTERACTION_SHAPE1">
            <a:extLst>
              <a:ext uri="{FF2B5EF4-FFF2-40B4-BE49-F238E27FC236}">
                <a16:creationId xmlns:a16="http://schemas.microsoft.com/office/drawing/2014/main" id="{CFE9CCFC-0FC1-4E6B-8895-C6C430051AB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4" name="ISPRING_INTERACTION_SHAPE2">
            <a:extLst>
              <a:ext uri="{FF2B5EF4-FFF2-40B4-BE49-F238E27FC236}">
                <a16:creationId xmlns:a16="http://schemas.microsoft.com/office/drawing/2014/main" id="{4D287F38-1014-4020-B265-40EF99C3481C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id-ID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Interaction</a:t>
            </a:r>
          </a:p>
        </p:txBody>
      </p:sp>
      <p:pic>
        <p:nvPicPr>
          <p:cNvPr id="46" name="ISPRING_INTERACTION_SHAPE3">
            <a:extLst>
              <a:ext uri="{FF2B5EF4-FFF2-40B4-BE49-F238E27FC236}">
                <a16:creationId xmlns:a16="http://schemas.microsoft.com/office/drawing/2014/main" id="{D9DAE2CA-330E-4FA5-B3EF-045A75C7C4A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9441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47" name="ISPRING_INTERACTION_SHAPE4">
            <a:extLst>
              <a:ext uri="{FF2B5EF4-FFF2-40B4-BE49-F238E27FC236}">
                <a16:creationId xmlns:a16="http://schemas.microsoft.com/office/drawing/2014/main" id="{E6D1C3B4-73F6-4DAA-80C3-6EAFE71FA27C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Interaction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id-ID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98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F249031-93FC-4C52-9BBE-B07EFD4D6B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11" name="Rectangle 1"/>
          <p:cNvSpPr/>
          <p:nvPr/>
        </p:nvSpPr>
        <p:spPr>
          <a:xfrm>
            <a:off x="0" y="1911927"/>
            <a:ext cx="12191999" cy="3611543"/>
          </a:xfrm>
          <a:prstGeom prst="rect">
            <a:avLst/>
          </a:prstGeom>
          <a:solidFill>
            <a:srgbClr val="1B1A23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1 </a:t>
            </a:r>
            <a:r>
              <a:rPr lang="en-ID" dirty="0" err="1"/>
              <a:t>Informatika</a:t>
            </a:r>
            <a:endParaRPr lang="en-ID" dirty="0"/>
          </a:p>
          <a:p>
            <a:r>
              <a:rPr lang="en-ID" dirty="0"/>
              <a:t>Kelas VIII</a:t>
            </a:r>
            <a:endParaRPr lang="en-US" dirty="0"/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BAB II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BERPIKIR KOMPUTASIONAL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9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9D43BEC-FC22-4723-930B-FFA922946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r="294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7B0AF0-FFC9-4980-89D1-4FC801BD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37" y="0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a typeface="+mj-ea"/>
                <a:cs typeface="+mj-cs"/>
              </a:rPr>
              <a:t>FUNGSI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5BCACB-ECB1-4F1F-8F4E-CB83A696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744" y="1600200"/>
            <a:ext cx="4229100" cy="52577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2000" dirty="0"/>
              <a:t>Fungsi dalam pengertian matematika adalah korespondensi atau hubungan yang terjadi antara sekumpulan nilai dan sekumpulan output, yaitu setiap nilai input memiliki nilai output. </a:t>
            </a:r>
            <a:endParaRPr lang="en-ID" sz="2000" dirty="0"/>
          </a:p>
          <a:p>
            <a:pPr>
              <a:lnSpc>
                <a:spcPct val="90000"/>
              </a:lnSpc>
            </a:pPr>
            <a:r>
              <a:rPr lang="id-ID" sz="2000" dirty="0"/>
              <a:t>Computing the function adalah proses menentukan nilai output tertentu dimana sebuah fungsi diberikan pada sebuah nilai input. Kemampuan untuk menghitung fungsi penting, karena fungsi komputasi dapat digunakan untuk memecahkan masalah.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70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D8D979-A8EA-4457-B389-F083F80A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ea typeface="+mj-ea"/>
                <a:cs typeface="+mj-cs"/>
              </a:rPr>
              <a:t>FUNGSI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51C24-0FE8-481F-8589-39813E9AD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CONTOH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PERHITUNGAN LUAS PERSEGI PANJANG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C94724-21B0-4491-9AC7-AC875CBE59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2"/>
          <a:stretch/>
        </p:blipFill>
        <p:spPr>
          <a:xfrm>
            <a:off x="7863840" y="704423"/>
            <a:ext cx="4014216" cy="2494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E3DE2-AB47-406A-A86C-0DE6514E5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699320"/>
            <a:ext cx="10614834" cy="1990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62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A448E7-2E41-48E1-8549-9752EB7E48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" r="2941" b="796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E2979-11CF-4BCA-8131-29CE8E25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a typeface="+mj-ea"/>
                <a:cs typeface="+mj-cs"/>
              </a:rPr>
              <a:t>JENIS –JENIS FUNGSI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71750B-63DA-46BA-B4E1-AF7D31589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2400" dirty="0"/>
              <a:t>Computable Function adalah fungsi yang dapat dikomputasi/diproses dengan mesin. </a:t>
            </a:r>
            <a:endParaRPr lang="en-ID" sz="2400" dirty="0"/>
          </a:p>
          <a:p>
            <a:pPr>
              <a:lnSpc>
                <a:spcPct val="90000"/>
              </a:lnSpc>
            </a:pPr>
            <a:r>
              <a:rPr lang="id-ID" sz="2400" dirty="0"/>
              <a:t>Non-computable Function adalah fungsi yang tidak dapat diproses oleh komputer/mesin, dimana fungsi tersebut tidak dapat dibuatkan algoritmanya.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95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9B2E25-157C-46B5-B1C1-013DD97F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867103"/>
            <a:ext cx="5105400" cy="2579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CONTOH COMPUTABLE FUNCTION</a:t>
            </a:r>
          </a:p>
        </p:txBody>
      </p:sp>
      <p:pic>
        <p:nvPicPr>
          <p:cNvPr id="18" name="Picture Placeholder 11">
            <a:extLst>
              <a:ext uri="{FF2B5EF4-FFF2-40B4-BE49-F238E27FC236}">
                <a16:creationId xmlns:a16="http://schemas.microsoft.com/office/drawing/2014/main" id="{606D53C2-3EE4-4BBC-85D1-D68911D666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r="-2" b="-2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6897C0-23C4-4EB6-AFAA-487B6054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4400" y="203205"/>
            <a:ext cx="5587999" cy="64848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kuadrat</a:t>
            </a:r>
            <a:r>
              <a:rPr lang="en-US" dirty="0">
                <a:solidFill>
                  <a:schemeClr val="tx1"/>
                </a:solidFill>
              </a:rPr>
              <a:t>, f(x) = x2 + 5x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Tahapan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Mulai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Masukkan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x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a1 = x*x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a2 = 5*x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a3 = a1 + a2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Cetak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f(x) = a3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Selesai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tahapan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permasalahan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langkah-langkah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bahasa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dipahami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EC18F7-AB05-4F87-8FF8-FD319654B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36" y="3556339"/>
            <a:ext cx="4151314" cy="1600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5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89E49E-842B-4EE7-AE0F-132FFF22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1"/>
                </a:solidFill>
                <a:ea typeface="+mj-ea"/>
                <a:cs typeface="+mj-cs"/>
              </a:rPr>
              <a:t>CONTOH NON-COMPUTABLE FUNCTION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E79-2EE9-4A82-9FA8-0B7B8633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1"/>
                </a:solidFill>
              </a:rPr>
              <a:t>Mencetak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kalimat</a:t>
            </a:r>
            <a:r>
              <a:rPr lang="en-US" sz="2200" dirty="0">
                <a:solidFill>
                  <a:schemeClr val="tx1"/>
                </a:solidFill>
              </a:rPr>
              <a:t> “Saya </a:t>
            </a:r>
            <a:r>
              <a:rPr lang="en-US" sz="2200" dirty="0" err="1">
                <a:solidFill>
                  <a:schemeClr val="tx1"/>
                </a:solidFill>
              </a:rPr>
              <a:t>belajar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berpikir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komputasional</a:t>
            </a:r>
            <a:r>
              <a:rPr lang="en-US" sz="2200" dirty="0">
                <a:solidFill>
                  <a:schemeClr val="tx1"/>
                </a:solidFill>
              </a:rPr>
              <a:t>” </a:t>
            </a:r>
            <a:r>
              <a:rPr lang="en-US" sz="2200" dirty="0" err="1">
                <a:solidFill>
                  <a:schemeClr val="tx1"/>
                </a:solidFill>
              </a:rPr>
              <a:t>sebanyak</a:t>
            </a:r>
            <a:r>
              <a:rPr lang="en-US" sz="2200" dirty="0">
                <a:solidFill>
                  <a:schemeClr val="tx1"/>
                </a:solidFill>
              </a:rPr>
              <a:t> 100 kali </a:t>
            </a:r>
            <a:r>
              <a:rPr lang="en-US" sz="2200" dirty="0" err="1">
                <a:solidFill>
                  <a:schemeClr val="tx1"/>
                </a:solidFill>
              </a:rPr>
              <a:t>namun</a:t>
            </a:r>
            <a:r>
              <a:rPr lang="en-US" sz="2200" dirty="0">
                <a:solidFill>
                  <a:schemeClr val="tx1"/>
                </a:solidFill>
              </a:rPr>
              <a:t> looping (</a:t>
            </a:r>
            <a:r>
              <a:rPr lang="en-US" sz="2200" dirty="0" err="1">
                <a:solidFill>
                  <a:schemeClr val="tx1"/>
                </a:solidFill>
              </a:rPr>
              <a:t>berputar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 err="1">
                <a:solidFill>
                  <a:schemeClr val="tx1"/>
                </a:solidFill>
              </a:rPr>
              <a:t>berulang</a:t>
            </a:r>
            <a:r>
              <a:rPr lang="en-US" sz="2200" dirty="0">
                <a:solidFill>
                  <a:schemeClr val="tx1"/>
                </a:solidFill>
              </a:rPr>
              <a:t>) </a:t>
            </a:r>
            <a:r>
              <a:rPr lang="en-US" sz="2200" dirty="0" err="1">
                <a:solidFill>
                  <a:schemeClr val="tx1"/>
                </a:solidFill>
              </a:rPr>
              <a:t>terus</a:t>
            </a:r>
            <a:r>
              <a:rPr lang="en-US" sz="2200" dirty="0">
                <a:solidFill>
                  <a:schemeClr val="tx1"/>
                </a:solidFill>
              </a:rPr>
              <a:t> dan </a:t>
            </a:r>
            <a:r>
              <a:rPr lang="en-US" sz="2200" dirty="0" err="1">
                <a:solidFill>
                  <a:schemeClr val="tx1"/>
                </a:solidFill>
              </a:rPr>
              <a:t>tidak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terdapat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batasan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atau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kondisi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untuk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menghentikan</a:t>
            </a:r>
            <a:r>
              <a:rPr lang="en-US" sz="2200" dirty="0">
                <a:solidFill>
                  <a:schemeClr val="tx1"/>
                </a:solidFill>
              </a:rPr>
              <a:t> proses </a:t>
            </a:r>
            <a:r>
              <a:rPr lang="en-US" sz="2200" dirty="0" err="1">
                <a:solidFill>
                  <a:schemeClr val="tx1"/>
                </a:solidFill>
              </a:rPr>
              <a:t>pencetakan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CBADE-79D9-4925-88E2-EB6ECFD8E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87" y="329183"/>
            <a:ext cx="3035522" cy="3429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27EBDB-0A18-4980-B770-F7BA437E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38" y="4079193"/>
            <a:ext cx="3260332" cy="2176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44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9B2E25-157C-46B5-B1C1-013DD97F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867103"/>
            <a:ext cx="5105400" cy="2579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SIMBOL DALAM FLOWCHART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Placeholder 11">
            <a:extLst>
              <a:ext uri="{FF2B5EF4-FFF2-40B4-BE49-F238E27FC236}">
                <a16:creationId xmlns:a16="http://schemas.microsoft.com/office/drawing/2014/main" id="{606D53C2-3EE4-4BBC-85D1-D68911D666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r="-2" b="-2"/>
          <a:stretch/>
        </p:blipFill>
        <p:spPr>
          <a:xfrm>
            <a:off x="-390116" y="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6897C0-23C4-4EB6-AFAA-487B6054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01" y="1612908"/>
            <a:ext cx="5587999" cy="39885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Decision</a:t>
            </a:r>
          </a:p>
          <a:p>
            <a:pPr>
              <a:lnSpc>
                <a:spcPct val="90000"/>
              </a:lnSpc>
            </a:pPr>
            <a:r>
              <a:rPr lang="id-ID" dirty="0">
                <a:solidFill>
                  <a:sysClr val="windowText" lastClr="000000"/>
                </a:solidFill>
              </a:rPr>
              <a:t>untuk menunjukan kondisi tertentu yang akan menghasilkan dua kemungkinan jawaban, yaitu ya dan tidak.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Flow</a:t>
            </a:r>
          </a:p>
          <a:p>
            <a:pPr>
              <a:lnSpc>
                <a:spcPct val="90000"/>
              </a:lnSpc>
            </a:pPr>
            <a:r>
              <a:rPr lang="id-ID" dirty="0">
                <a:solidFill>
                  <a:sysClr val="windowText" lastClr="000000"/>
                </a:solidFill>
              </a:rPr>
              <a:t>untuk menunjukan kondisi tertentu yang akan menghasilkan dua kemungkinan jawaban, yaitu ya dan tidak.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ysClr val="windowText" lastClr="000000"/>
                </a:solidFill>
              </a:rPr>
              <a:t>Untuk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menyatakan</a:t>
            </a:r>
            <a:r>
              <a:rPr lang="en-US" dirty="0">
                <a:solidFill>
                  <a:sysClr val="windowText" lastClr="000000"/>
                </a:solidFill>
              </a:rPr>
              <a:t> input dan output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ysClr val="windowText" lastClr="000000"/>
                </a:solidFill>
              </a:rPr>
              <a:t>Prosess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id-ID" dirty="0">
                <a:solidFill>
                  <a:sysClr val="windowText" lastClr="000000"/>
                </a:solidFill>
              </a:rPr>
              <a:t>untuk menyatakan suatu proses yang sedang terjadi.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Terminator</a:t>
            </a:r>
          </a:p>
          <a:p>
            <a:pPr>
              <a:lnSpc>
                <a:spcPct val="90000"/>
              </a:lnSpc>
            </a:pPr>
            <a:r>
              <a:rPr lang="id-ID" dirty="0">
                <a:solidFill>
                  <a:sysClr val="windowText" lastClr="000000"/>
                </a:solidFill>
              </a:rPr>
              <a:t>untuk menyatakan suatu proses yang sedang terjadi.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99758-37DC-46AA-ABC4-6F7EB4E83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31" y="1612907"/>
            <a:ext cx="873215" cy="38734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61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2D878-7987-40E6-96A3-E288138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Kaitan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fungsi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dekomposisi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A78563-B71D-495B-9B31-FEABFE80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2400"/>
              <a:t>Metode memecahkan masalah yang besar menjadi bagian yang kecil dengan tujuan memberikan kemudahan dalam melakukan pengolahan data dan juga supaya mudah dipahami.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76C30-7E6F-42B0-A3F7-3D750ED85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247775"/>
            <a:ext cx="5838825" cy="4362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8BC5B5-DFBC-4568-AAA7-3F3AD83C7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0"/>
            <a:ext cx="2663670" cy="177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02943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UUID" val="{9A335896-152A-4706-A04B-895FF16AEA90}"/>
  <p:tag name="ISPRING_RESOURCE_FOLDER" val="C:\Users\ASUS\Desktop\SEMESTER 7\PEMBELAJARAN BERBANTUAN KOMPUTER\FUNCTION\"/>
  <p:tag name="ISPRING_PRESENTATION_PATH" val="C:\Users\ASUS\Desktop\SEMESTER 7\PEMBELAJARAN BERBANTUAN KOMPUTER\FUNCTION.pptx"/>
  <p:tag name="ISPRING_PROJECT_VERSION" val="9.3"/>
  <p:tag name="ISPRING_PROJECT_FOLDER_UPDATED" val="1"/>
  <p:tag name="ISPRING_SCREEN_RECS_UPDATED" val="C:\Users\ASUS\Desktop\SEMESTER 7\PEMBELAJARAN BERBANTUAN KOMPUTER\FUNCTION\"/>
  <p:tag name="ISPRING_LMS_API_VERSION" val="SCORM 2004 (4th edition)"/>
  <p:tag name="ISPRING_ULTRA_SCORM_COURSE_ID" val="E88B00A8-47CC-4961-8C1A-FC84F7676216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;\uFFFD\uFFFDZ{72A04C4A-FEDC-4FE0-8832-5A69422AE1F8}&quot;,&quot;C:\\Users\\ASUS\\Desktop\\SEMESTER 7\\PEMBELAJARAN BERBANTUAN KOMPUT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RATE_SLIDES" val="0"/>
  <p:tag name="ISPRING_SCORM_PASSING_SCORE" val="0.000000"/>
  <p:tag name="ISPRING_ULTRA_SCORM_COURCE_TITLE" val="BAB II berpikir komputasional"/>
  <p:tag name="ISPRING_SCORM_RATE_QUIZZES" val="0"/>
  <p:tag name="ISPRING_PRESENTATION_TITLE" val="BAB II berpikir komputasio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Tabs"/>
  <p:tag name="ISPRING_INTERACTION_FULL_PATH" val="C:\Users\ASUS\Desktop\SEMESTER 7\PEMBELAJARAN BERBANTUAN KOMPUTER\FUNCTION\interactions\intr1.visuals"/>
  <p:tag name="ISPRING_INTERACTION_RELATIVE_PATH" val="FUNCTION\interactions\intr1.visuals"/>
  <p:tag name="GENSWF_SLIDE_UID" val="{C3EDC92E-40D5-442A-989B-B1AFE9E46C34}:2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B7273EA6-C3C2-44EC-8316-873117D2BC91}:25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A0DF50E-F742-4F6A-B942-EDB68208918E}:26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8984BE2-E811-4486-B599-8EFAA5FFBDD8}:26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044EC6D-FCEA-40CC-AB7A-0DBF8FC49798}:26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9CD82CB-9E12-4EAE-BA3F-9AEE8920D9C9}:2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A53309C-A226-45B5-9A48-EF0502890446}:2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7157CF5-F978-4CC6-A428-294626BCDCF5}:26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167CDBC-8BD1-4714-A5DC-8D17E07ACED5}:2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338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Open Sans Semibold</vt:lpstr>
      <vt:lpstr>Segoe UI</vt:lpstr>
      <vt:lpstr>Segoe UI Semibold</vt:lpstr>
      <vt:lpstr>Theme</vt:lpstr>
      <vt:lpstr>PowerPoint Presentation</vt:lpstr>
      <vt:lpstr> BAB II BERPIKIR KOMPUTASIONAL</vt:lpstr>
      <vt:lpstr>FUNGSI</vt:lpstr>
      <vt:lpstr>FUNGSI</vt:lpstr>
      <vt:lpstr>JENIS –JENIS FUNGSI</vt:lpstr>
      <vt:lpstr>CONTOH COMPUTABLE FUNCTION</vt:lpstr>
      <vt:lpstr>CONTOH NON-COMPUTABLE FUNCTION</vt:lpstr>
      <vt:lpstr>SIMBOL DALAM FLOWCHART</vt:lpstr>
      <vt:lpstr>Kaitan fungsi dan dekomposisi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II berpikir komputasional</dc:title>
  <dc:creator>ASUS</dc:creator>
  <cp:lastModifiedBy>ASUS</cp:lastModifiedBy>
  <cp:revision>25</cp:revision>
  <dcterms:created xsi:type="dcterms:W3CDTF">2023-09-21T21:10:27Z</dcterms:created>
  <dcterms:modified xsi:type="dcterms:W3CDTF">2023-09-22T00:08:35Z</dcterms:modified>
</cp:coreProperties>
</file>