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3" r:id="rId4"/>
    <p:sldId id="257" r:id="rId5"/>
    <p:sldId id="266" r:id="rId6"/>
    <p:sldId id="264" r:id="rId7"/>
    <p:sldId id="267" r:id="rId8"/>
    <p:sldId id="268" r:id="rId9"/>
    <p:sldId id="501" r:id="rId10"/>
    <p:sldId id="361" r:id="rId11"/>
    <p:sldId id="363" r:id="rId12"/>
    <p:sldId id="260" r:id="rId13"/>
    <p:sldId id="262" r:id="rId14"/>
    <p:sldId id="261" r:id="rId15"/>
    <p:sldId id="258" r:id="rId16"/>
    <p:sldId id="502" r:id="rId17"/>
    <p:sldId id="503" r:id="rId18"/>
    <p:sldId id="50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BBB2D-1D6D-6407-BAE2-7B748A36C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6F0E9-A76E-D177-12A5-C4549CBE2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561D5-AF67-DA6B-DE46-694EEAED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1E0D-04B6-4944-B53B-583F516E3F0C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9FA4-3CBB-3278-0D25-96D01FA68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EA963-601C-D352-7849-F5FFD281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CBB9-B53D-405C-97E8-019E1C3D5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9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7E45-B431-4A48-20A9-F71BB068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F3AA9-3AD3-6798-94A3-A5AADEC99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9EAE4-82AD-E1D0-6106-8B9E694A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1E0D-04B6-4944-B53B-583F516E3F0C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1D2EE-EB72-FD66-7D8F-5D0B68E15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9645F-7167-B8D3-8281-AED55CA7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CBB9-B53D-405C-97E8-019E1C3D5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6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482C4-484A-0BF5-85DF-724B14069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91C06-657A-93AA-9002-3381BEDA4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CFEDE-45D1-2FFE-4830-EB1358C4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1E0D-04B6-4944-B53B-583F516E3F0C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21E56-7F78-8434-C951-3A12AAD1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1EE2C-AD56-D4F0-9932-177FBCA8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CBB9-B53D-405C-97E8-019E1C3D5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7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0B14-91CF-EDC6-FD60-26347572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6EC39-3CF2-EE41-8F32-D2BC5E4AD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771BF-6C3E-A4E2-C4CE-777BC753D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1E0D-04B6-4944-B53B-583F516E3F0C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75D92-320D-7E7B-451E-722C58AE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AB015-7ED2-6782-6154-2E514C2E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CBB9-B53D-405C-97E8-019E1C3D5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5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2D27-717C-4D48-3E5D-D9216B91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2D77B-3372-F774-5C77-CE26E2DB0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8EC37-861E-9E68-EA95-F27B474AE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1E0D-04B6-4944-B53B-583F516E3F0C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E2B2D-0480-E6D0-E42E-512393D8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05BDE-9104-906F-2C76-5AEC1C2E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CBB9-B53D-405C-97E8-019E1C3D5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9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BE9B-4D5C-D5A8-DCC2-06C2FA42B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A476A-B69A-CB34-DBC5-DE6B883C8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AF7E6-FCBB-E299-B0CC-7D6D3DA33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DCE1D-1074-629F-19ED-E93F9F6A9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1E0D-04B6-4944-B53B-583F516E3F0C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1C9F9-0895-B7A9-242F-B4A1F87E7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B13FE-1C15-6948-33D3-A552265A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CBB9-B53D-405C-97E8-019E1C3D5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4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38FF-6A31-20AD-422E-83564512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BB6B1-4A5B-63AA-664F-7A286E084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07B43-F0F7-1178-59DC-A24D4877A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71574-0AA7-3050-E2DE-48654B0FA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138F9F-8DDA-11EE-A907-64FD68089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C364B-B309-2BB1-958C-B5D28F7E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1E0D-04B6-4944-B53B-583F516E3F0C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4C1EDA-DCF3-97F9-47DF-98D18B2E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E6B24-43BC-8FDE-6B58-DA6A4F99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CBB9-B53D-405C-97E8-019E1C3D5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5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6C4D-0185-541D-843A-78EB30CF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4CA34-820B-021E-1382-FBC9FDDA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1E0D-04B6-4944-B53B-583F516E3F0C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EA4A9-5A9D-9C61-D08E-F58D5985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5138A-16D7-A28C-8B22-58861D70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CBB9-B53D-405C-97E8-019E1C3D5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4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87083-BE7D-843D-50C5-72B6060D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1E0D-04B6-4944-B53B-583F516E3F0C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A7F37-DE13-CD98-6B8D-27CF37C9B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C3974-9D50-B456-4C18-0077B94F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CBB9-B53D-405C-97E8-019E1C3D5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9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255D9-E4A3-527A-7FC1-C5E7EDC98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20BF1-7ADC-9276-6124-7161DC87D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E1A95-81B3-F533-4995-A54839719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BEDB4-CB1B-0FF1-BE0B-9A1EFAA3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1E0D-04B6-4944-B53B-583F516E3F0C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01C98-5359-9D40-FBE8-4F74570E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73E4B-8106-1CD0-C919-75F5CB93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CBB9-B53D-405C-97E8-019E1C3D5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5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E5C3D-370B-935C-B4E9-6BC9C924B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7748A-4C3F-F11B-F28B-DCE998A84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1A07E-D631-518C-1494-86106935C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0B0CD-CE0E-7660-194D-12362285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1E0D-04B6-4944-B53B-583F516E3F0C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15CDC-511E-1BC4-CD56-FF4578A5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6A6EC-135C-E004-7C80-028642F2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CCBB9-B53D-405C-97E8-019E1C3D5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3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4EF7B4-BF8A-F2E4-4A98-5257BE3F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71DF3-CD40-0C6A-5830-87BA5D96A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11EA9-1C43-8DD9-368A-233590AF21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21E0D-04B6-4944-B53B-583F516E3F0C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4935C-D2A5-B125-9EE0-7B8F367EE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FDF6D-E9B2-DA26-175F-47E9C98A5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CCBB9-B53D-405C-97E8-019E1C3D5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350C-26EE-288E-63B9-455E99D220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0E00F-9DDB-C26C-5F47-F0219E43C2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4B290-B11A-A1F2-C927-83A32C7A1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" y="0"/>
            <a:ext cx="12162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32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70219" y="823814"/>
            <a:ext cx="9429086" cy="843195"/>
          </a:xfrm>
        </p:spPr>
        <p:txBody>
          <a:bodyPr>
            <a:normAutofit/>
          </a:bodyPr>
          <a:lstStyle/>
          <a:p>
            <a:r>
              <a:rPr lang="en-US" sz="4000" b="1" dirty="0"/>
              <a:t>Supply Chain Management (SCM) Definition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38230" y="1624381"/>
            <a:ext cx="6715539" cy="257899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Management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/>
              <a:t>of the </a:t>
            </a:r>
            <a:r>
              <a:rPr lang="en-US" b="1" dirty="0">
                <a:solidFill>
                  <a:srgbClr val="0070C0"/>
                </a:solidFill>
              </a:rPr>
              <a:t>Flow </a:t>
            </a:r>
            <a:r>
              <a:rPr lang="en-US" b="1" dirty="0"/>
              <a:t>of </a:t>
            </a:r>
          </a:p>
          <a:p>
            <a:pPr marL="0" indent="0" algn="ctr">
              <a:buNone/>
            </a:pP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Material, Information and Funds </a:t>
            </a:r>
          </a:p>
          <a:p>
            <a:pPr marL="0" indent="0" algn="ctr">
              <a:buNone/>
            </a:pPr>
            <a:r>
              <a:rPr lang="en-US" b="1" dirty="0"/>
              <a:t>from</a:t>
            </a:r>
            <a:r>
              <a:rPr lang="en-US" b="1" dirty="0">
                <a:solidFill>
                  <a:srgbClr val="FF0000"/>
                </a:solidFill>
              </a:rPr>
              <a:t> beginning to the end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b="1" dirty="0"/>
              <a:t>in any organization is called 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Supply Chain Management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54A7052F-65E3-8C0A-8166-541E6E70DC63}"/>
              </a:ext>
            </a:extLst>
          </p:cNvPr>
          <p:cNvSpPr txBox="1">
            <a:spLocks/>
          </p:cNvSpPr>
          <p:nvPr/>
        </p:nvSpPr>
        <p:spPr>
          <a:xfrm>
            <a:off x="1220738" y="4160746"/>
            <a:ext cx="9279744" cy="2361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300" b="1" dirty="0"/>
              <a:t>In short SCM Means </a:t>
            </a:r>
            <a:r>
              <a:rPr lang="en-US" b="1" dirty="0"/>
              <a:t>: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     </a:t>
            </a:r>
            <a:r>
              <a:rPr lang="en-US" sz="7000" b="1" dirty="0">
                <a:solidFill>
                  <a:srgbClr val="FF0000"/>
                </a:solidFill>
              </a:rPr>
              <a:t>“</a:t>
            </a:r>
            <a:r>
              <a:rPr lang="en-US" sz="7000" b="1" dirty="0"/>
              <a:t>P</a:t>
            </a:r>
            <a:r>
              <a:rPr lang="en-US" sz="7000" b="1" dirty="0">
                <a:solidFill>
                  <a:srgbClr val="FF0000"/>
                </a:solidFill>
              </a:rPr>
              <a:t>lanning , </a:t>
            </a:r>
            <a:r>
              <a:rPr lang="en-US" sz="7000" b="1" dirty="0"/>
              <a:t>C</a:t>
            </a:r>
            <a:r>
              <a:rPr lang="en-US" sz="7000" b="1" dirty="0">
                <a:solidFill>
                  <a:srgbClr val="FF0000"/>
                </a:solidFill>
              </a:rPr>
              <a:t>oordination &amp; </a:t>
            </a:r>
            <a:r>
              <a:rPr lang="en-US" sz="7000" b="1" dirty="0"/>
              <a:t>S</a:t>
            </a:r>
            <a:r>
              <a:rPr lang="en-US" sz="7000" b="1" dirty="0">
                <a:solidFill>
                  <a:srgbClr val="FF0000"/>
                </a:solidFill>
              </a:rPr>
              <a:t>trategy Making”</a:t>
            </a:r>
          </a:p>
          <a:p>
            <a:pPr algn="ctr"/>
            <a:endParaRPr lang="en-US" sz="7000" b="1" dirty="0">
              <a:solidFill>
                <a:srgbClr val="FF0000"/>
              </a:solidFill>
            </a:endParaRPr>
          </a:p>
          <a:p>
            <a:pPr algn="ctr"/>
            <a:r>
              <a:rPr lang="en-US" sz="7000" b="1" dirty="0"/>
              <a:t>Or </a:t>
            </a:r>
          </a:p>
          <a:p>
            <a:pPr algn="ctr"/>
            <a:endParaRPr lang="en-US" sz="7000" b="1" dirty="0"/>
          </a:p>
          <a:p>
            <a:pPr algn="ctr"/>
            <a:r>
              <a:rPr lang="en-US" sz="7000" b="1" dirty="0"/>
              <a:t>Using 7C’s </a:t>
            </a:r>
            <a:r>
              <a:rPr lang="en-US" sz="7000" b="1" dirty="0">
                <a:solidFill>
                  <a:srgbClr val="FF0000"/>
                </a:solidFill>
              </a:rPr>
              <a:t>: Connect , Create , Customize , Coordinate, Consolidate , Collaborate &amp; Contribute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2D2A3-70B8-BC53-A238-59EBEACFB861}"/>
              </a:ext>
            </a:extLst>
          </p:cNvPr>
          <p:cNvSpPr txBox="1"/>
          <p:nvPr/>
        </p:nvSpPr>
        <p:spPr>
          <a:xfrm>
            <a:off x="904842" y="138425"/>
            <a:ext cx="95415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Business Knowledge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1258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1"/>
          <p:cNvSpPr txBox="1">
            <a:spLocks noChangeArrowheads="1"/>
          </p:cNvSpPr>
          <p:nvPr/>
        </p:nvSpPr>
        <p:spPr>
          <a:xfrm>
            <a:off x="124130" y="379512"/>
            <a:ext cx="11943739" cy="758775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Arial Black" panose="020B0A04020102020204" pitchFamily="34" charset="0"/>
              </a:rPr>
              <a:t> </a:t>
            </a:r>
            <a:r>
              <a:rPr lang="en-US" sz="2800" b="1" dirty="0">
                <a:solidFill>
                  <a:srgbClr val="204428"/>
                </a:solidFill>
                <a:latin typeface="Arial Black" panose="020B0A04020102020204" pitchFamily="34" charset="0"/>
              </a:rPr>
              <a:t>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204428"/>
                </a:solidFill>
                <a:latin typeface="Arial Black" panose="020B0A04020102020204" pitchFamily="34" charset="0"/>
              </a:rPr>
              <a:t>   Integrated Supply Chain Management (Functional View)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204428"/>
              </a:solidFill>
              <a:latin typeface="Arial Black" panose="020B0A040201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04428"/>
                </a:solidFill>
                <a:latin typeface="Arial Black" panose="020B0A04020102020204" pitchFamily="34" charset="0"/>
              </a:rPr>
              <a:t>         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04428"/>
                </a:solidFill>
                <a:latin typeface="Arial Black" panose="020B0A04020102020204" pitchFamily="34" charset="0"/>
              </a:rPr>
              <a:t> 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204428"/>
              </a:solidFill>
              <a:latin typeface="Arial Black" panose="020B0A040201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204428"/>
              </a:solidFill>
              <a:latin typeface="Arial Black" panose="020B0A040201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204428"/>
              </a:solidFill>
              <a:latin typeface="Imperator" panose="02020500000000000000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204428"/>
                </a:solidFill>
                <a:latin typeface="Imperator" panose="02020500000000000000" pitchFamily="18" charset="0"/>
              </a:rPr>
              <a:t>  </a:t>
            </a:r>
          </a:p>
          <a:p>
            <a:pPr marL="393192" lvl="1" indent="0">
              <a:buClr>
                <a:schemeClr val="tx1"/>
              </a:buClr>
              <a:buNone/>
            </a:pPr>
            <a:endParaRPr lang="en-US" sz="2400" b="1" dirty="0">
              <a:solidFill>
                <a:srgbClr val="204428"/>
              </a:solidFill>
              <a:latin typeface="Imperator" panose="02020500000000000000" pitchFamily="18" charset="0"/>
            </a:endParaRPr>
          </a:p>
          <a:p>
            <a:pPr marL="393192" lvl="1" indent="0">
              <a:buClr>
                <a:schemeClr val="tx1"/>
              </a:buClr>
              <a:buNone/>
            </a:pPr>
            <a:endParaRPr lang="en-US" sz="2400" b="1" dirty="0">
              <a:solidFill>
                <a:srgbClr val="204428"/>
              </a:solidFill>
              <a:latin typeface="Imperator" panose="02020500000000000000" pitchFamily="18" charset="0"/>
            </a:endParaRPr>
          </a:p>
          <a:p>
            <a:pPr marL="393192" lvl="1" indent="0">
              <a:buClr>
                <a:schemeClr val="tx1"/>
              </a:buClr>
              <a:buNone/>
            </a:pPr>
            <a:endParaRPr lang="en-US" sz="18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96FD4FE-5775-39E3-C2AE-3F503BBA7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1444"/>
            <a:ext cx="65" cy="4628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2046" rIns="0" bIns="9204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12395F-8E41-9224-DEF5-AE07E54A8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4400"/>
            <a:ext cx="9504380" cy="49200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44AB43-D19F-8EB0-D95F-BF5895A2064D}"/>
              </a:ext>
            </a:extLst>
          </p:cNvPr>
          <p:cNvSpPr/>
          <p:nvPr/>
        </p:nvSpPr>
        <p:spPr>
          <a:xfrm>
            <a:off x="309899" y="1783020"/>
            <a:ext cx="1945758" cy="738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Direct Relationships /Direct Functions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01518F-5ED5-9CD9-35B4-CD53E16FF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8502" y="1348213"/>
            <a:ext cx="2983498" cy="389538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0D8639D-68B1-6E75-A63B-27857DDD24BF}"/>
              </a:ext>
            </a:extLst>
          </p:cNvPr>
          <p:cNvSpPr/>
          <p:nvPr/>
        </p:nvSpPr>
        <p:spPr>
          <a:xfrm>
            <a:off x="9713010" y="5386038"/>
            <a:ext cx="2258227" cy="766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Indirect Relationships / Supportive 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2E7A62-130F-2F87-E4F8-3E0CFA5D714F}"/>
              </a:ext>
            </a:extLst>
          </p:cNvPr>
          <p:cNvSpPr txBox="1"/>
          <p:nvPr/>
        </p:nvSpPr>
        <p:spPr>
          <a:xfrm>
            <a:off x="904842" y="138425"/>
            <a:ext cx="95415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Business Knowledge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0657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79A0B-56A2-2D7B-4ECC-FC1125F54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78C2-B879-CAAE-E85F-075510015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608" y="1193871"/>
            <a:ext cx="10230679" cy="2361237"/>
          </a:xfrm>
        </p:spPr>
        <p:txBody>
          <a:bodyPr>
            <a:normAutofit/>
          </a:bodyPr>
          <a:lstStyle/>
          <a:p>
            <a:pPr algn="l" fontAlgn="auto"/>
            <a:r>
              <a:rPr lang="en-US" sz="4000" b="1" i="0" dirty="0">
                <a:solidFill>
                  <a:srgbClr val="002060"/>
                </a:solidFill>
                <a:effectLst/>
                <a:latin typeface="-apple-system"/>
              </a:rPr>
              <a:t>Tools and Technologies Used in Supply Chains</a:t>
            </a:r>
            <a:br>
              <a:rPr lang="en-US" b="1" i="0" dirty="0">
                <a:effectLst/>
                <a:latin typeface="-apple-system"/>
              </a:rPr>
            </a:br>
            <a:br>
              <a:rPr lang="en-US" b="0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90FE3-69A5-CB3B-6A55-7FDF35A56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2374490"/>
            <a:ext cx="10958052" cy="4218040"/>
          </a:xfrm>
        </p:spPr>
        <p:txBody>
          <a:bodyPr>
            <a:normAutofit fontScale="92500"/>
          </a:bodyPr>
          <a:lstStyle/>
          <a:p>
            <a:pPr algn="l" fontAlgn="auto">
              <a:spcBef>
                <a:spcPts val="1800"/>
              </a:spcBef>
              <a:buFont typeface="+mj-lt"/>
              <a:buAutoNum type="arabicPeriod"/>
            </a:pPr>
            <a:r>
              <a:rPr lang="en-US" b="1" i="0" dirty="0">
                <a:effectLst/>
                <a:latin typeface="-apple-system"/>
              </a:rPr>
              <a:t>Data Analytics Platforms</a:t>
            </a:r>
            <a:r>
              <a:rPr lang="en-US" b="0" i="0" dirty="0">
                <a:effectLst/>
                <a:latin typeface="-apple-system"/>
              </a:rPr>
              <a:t>: Tools like Tableau or Power BI enable visualization of trends and anomalies.</a:t>
            </a:r>
          </a:p>
          <a:p>
            <a:pPr algn="l" fontAlgn="auto">
              <a:spcBef>
                <a:spcPts val="1800"/>
              </a:spcBef>
              <a:buFont typeface="+mj-lt"/>
              <a:buAutoNum type="arabicPeriod"/>
            </a:pPr>
            <a:r>
              <a:rPr lang="en-US" b="1" i="0" dirty="0">
                <a:effectLst/>
                <a:latin typeface="-apple-system"/>
              </a:rPr>
              <a:t>Supply Chain Management Software</a:t>
            </a:r>
            <a:r>
              <a:rPr lang="en-US" b="0" i="0" dirty="0">
                <a:effectLst/>
                <a:latin typeface="-apple-system"/>
              </a:rPr>
              <a:t>: Solutions </a:t>
            </a:r>
            <a:r>
              <a:rPr lang="en-US" b="1" i="0" dirty="0">
                <a:effectLst/>
                <a:latin typeface="-apple-system"/>
              </a:rPr>
              <a:t>like SAP and Oracle provide </a:t>
            </a:r>
            <a:r>
              <a:rPr lang="en-US" b="0" i="0" dirty="0">
                <a:effectLst/>
                <a:latin typeface="-apple-system"/>
              </a:rPr>
              <a:t>comprehensive insights into operations.</a:t>
            </a:r>
          </a:p>
          <a:p>
            <a:pPr algn="l" fontAlgn="auto">
              <a:spcBef>
                <a:spcPts val="1800"/>
              </a:spcBef>
              <a:buFont typeface="+mj-lt"/>
              <a:buAutoNum type="arabicPeriod"/>
            </a:pPr>
            <a:r>
              <a:rPr lang="en-US" b="1" i="0" dirty="0">
                <a:effectLst/>
                <a:latin typeface="-apple-system"/>
              </a:rPr>
              <a:t>Artificial Intelligence (AI)</a:t>
            </a:r>
            <a:r>
              <a:rPr lang="en-US" b="0" i="0" dirty="0">
                <a:effectLst/>
                <a:latin typeface="-apple-system"/>
              </a:rPr>
              <a:t>: AI algorithms can predict and identify root causes of disruptions.</a:t>
            </a:r>
          </a:p>
          <a:p>
            <a:pPr algn="l" fontAlgn="auto">
              <a:spcBef>
                <a:spcPts val="1800"/>
              </a:spcBef>
              <a:buFont typeface="+mj-lt"/>
              <a:buAutoNum type="arabicPeriod"/>
            </a:pPr>
            <a:r>
              <a:rPr lang="en-US" b="1" i="0" dirty="0">
                <a:effectLst/>
                <a:latin typeface="-apple-system"/>
              </a:rPr>
              <a:t>Internet of Things (IoT)</a:t>
            </a:r>
            <a:r>
              <a:rPr lang="en-US" b="0" i="0" dirty="0">
                <a:effectLst/>
                <a:latin typeface="-apple-system"/>
              </a:rPr>
              <a:t>: IoT devices provide real-time data on inventory, transport, and equipment.</a:t>
            </a:r>
          </a:p>
          <a:p>
            <a:pPr algn="l" fontAlgn="auto">
              <a:spcBef>
                <a:spcPts val="1800"/>
              </a:spcBef>
              <a:buFont typeface="+mj-lt"/>
              <a:buAutoNum type="arabicPeriod"/>
            </a:pPr>
            <a:r>
              <a:rPr lang="en-US" b="1" i="0" dirty="0">
                <a:effectLst/>
                <a:latin typeface="-apple-system"/>
              </a:rPr>
              <a:t>Collaboration Tools</a:t>
            </a:r>
            <a:r>
              <a:rPr lang="en-US" b="0" i="0" dirty="0">
                <a:effectLst/>
                <a:latin typeface="-apple-system"/>
              </a:rPr>
              <a:t>: Platforms like Slack or Microsoft Teams streamline communication</a:t>
            </a:r>
            <a:br>
              <a:rPr lang="en-US" b="0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325634-FE0E-57E2-DEE1-01720661BEE9}"/>
              </a:ext>
            </a:extLst>
          </p:cNvPr>
          <p:cNvSpPr txBox="1"/>
          <p:nvPr/>
        </p:nvSpPr>
        <p:spPr>
          <a:xfrm>
            <a:off x="904842" y="138425"/>
            <a:ext cx="95415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Business Knowledge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70619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06AFE-38EF-6A53-4ED2-DEB93B171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B4B14-C4F5-C504-BE0A-0600DE20F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29000"/>
            <a:ext cx="3826412" cy="1688124"/>
          </a:xfrm>
        </p:spPr>
        <p:txBody>
          <a:bodyPr>
            <a:normAutofit/>
          </a:bodyPr>
          <a:lstStyle/>
          <a:p>
            <a:pPr fontAlgn="auto"/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T</a:t>
            </a:r>
            <a:r>
              <a:rPr lang="en-US" sz="5400" b="1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I</a:t>
            </a:r>
            <a:r>
              <a:rPr lang="en-US" sz="5400" b="1" dirty="0">
                <a:solidFill>
                  <a:schemeClr val="accent3">
                    <a:lumMod val="75000"/>
                  </a:schemeClr>
                </a:solidFill>
                <a:effectLst/>
                <a:latin typeface="-apple-system"/>
              </a:rPr>
              <a:t>M</a:t>
            </a:r>
            <a:r>
              <a:rPr lang="en-US" sz="5400" b="1" dirty="0">
                <a:solidFill>
                  <a:schemeClr val="accent4">
                    <a:lumMod val="75000"/>
                  </a:schemeClr>
                </a:solidFill>
                <a:effectLst/>
                <a:latin typeface="-apple-system"/>
              </a:rPr>
              <a:t>W</a:t>
            </a:r>
            <a:r>
              <a:rPr lang="en-US" sz="5400" b="1" dirty="0">
                <a:solidFill>
                  <a:schemeClr val="accent6"/>
                </a:solidFill>
                <a:effectLst/>
                <a:latin typeface="-apple-system"/>
              </a:rPr>
              <a:t>O</a:t>
            </a:r>
            <a:r>
              <a:rPr lang="en-US" sz="5400" b="1" dirty="0">
                <a:solidFill>
                  <a:srgbClr val="7030A0"/>
                </a:solidFill>
                <a:effectLst/>
                <a:latin typeface="-apple-system"/>
              </a:rPr>
              <a:t>O</a:t>
            </a:r>
            <a:r>
              <a:rPr lang="en-US" sz="5400" b="1" dirty="0">
                <a:solidFill>
                  <a:srgbClr val="FF0000"/>
                </a:solidFill>
                <a:effectLst/>
                <a:latin typeface="-apple-system"/>
              </a:rPr>
              <a:t>D</a:t>
            </a:r>
            <a:r>
              <a:rPr lang="en-US" sz="5400" b="1" dirty="0">
                <a:effectLst/>
                <a:latin typeface="-apple-system"/>
              </a:rPr>
              <a:t>S </a:t>
            </a:r>
            <a:br>
              <a:rPr lang="en-US" sz="5400" b="1" dirty="0">
                <a:effectLst/>
                <a:latin typeface="-apple-system"/>
              </a:rPr>
            </a:b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D159F9-3E83-E661-73E3-CF7DAB853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439" y="2276205"/>
            <a:ext cx="8583561" cy="4581795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682285EA-7F73-433B-18F5-35D3D6D42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098" y="1558790"/>
            <a:ext cx="10882444" cy="726891"/>
          </a:xfrm>
        </p:spPr>
        <p:txBody>
          <a:bodyPr>
            <a:normAutofit/>
          </a:bodyPr>
          <a:lstStyle/>
          <a:p>
            <a:pPr algn="l" fontAlgn="auto">
              <a:spcBef>
                <a:spcPts val="1800"/>
              </a:spcBef>
            </a:pPr>
            <a:r>
              <a:rPr lang="en-US" sz="4000" b="1" dirty="0">
                <a:solidFill>
                  <a:srgbClr val="FF0000"/>
                </a:solidFill>
              </a:rPr>
              <a:t>How can we reduce the cost of Business Process?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46B939-2627-B311-36D1-71E68C418F8C}"/>
              </a:ext>
            </a:extLst>
          </p:cNvPr>
          <p:cNvSpPr txBox="1"/>
          <p:nvPr/>
        </p:nvSpPr>
        <p:spPr>
          <a:xfrm>
            <a:off x="1940171" y="927553"/>
            <a:ext cx="102518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“Common Supply Chain Challenges” </a:t>
            </a:r>
            <a:endParaRPr lang="en-US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9C3417-8C2B-A590-83DB-0245111A7E1B}"/>
              </a:ext>
            </a:extLst>
          </p:cNvPr>
          <p:cNvSpPr txBox="1"/>
          <p:nvPr/>
        </p:nvSpPr>
        <p:spPr>
          <a:xfrm>
            <a:off x="1165389" y="0"/>
            <a:ext cx="95415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Business Knowledge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3509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8EAD7-2E38-F1D3-ADB8-8CDA783E2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839C-B90D-4056-B2C2-BE5170F74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43270" y="1633242"/>
            <a:ext cx="11224591" cy="1587291"/>
          </a:xfrm>
        </p:spPr>
        <p:txBody>
          <a:bodyPr>
            <a:normAutofit/>
          </a:bodyPr>
          <a:lstStyle/>
          <a:p>
            <a:pPr fontAlgn="auto"/>
            <a:r>
              <a:rPr lang="en-US" sz="3600" b="1" dirty="0">
                <a:solidFill>
                  <a:srgbClr val="002060"/>
                </a:solidFill>
                <a:effectLst/>
                <a:latin typeface="-apple-system"/>
              </a:rPr>
              <a:t>“Common Supply Chain Challenges”</a:t>
            </a:r>
            <a:br>
              <a:rPr lang="en-US" sz="3600" b="1" dirty="0">
                <a:solidFill>
                  <a:srgbClr val="002060"/>
                </a:solidFill>
                <a:effectLst/>
                <a:latin typeface="-apple-system"/>
              </a:rPr>
            </a:br>
            <a:br>
              <a:rPr lang="en-US" sz="3600" b="0" i="0" dirty="0">
                <a:solidFill>
                  <a:srgbClr val="002060"/>
                </a:solidFill>
                <a:effectLst/>
                <a:latin typeface="-apple-system"/>
              </a:rPr>
            </a:b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79ECF-E9E9-EFEC-E51F-DB9EFD098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727" y="2460720"/>
            <a:ext cx="9144000" cy="4011560"/>
          </a:xfrm>
        </p:spPr>
        <p:txBody>
          <a:bodyPr>
            <a:normAutofit lnSpcReduction="10000"/>
          </a:bodyPr>
          <a:lstStyle/>
          <a:p>
            <a:pPr algn="l" fontAlgn="auto">
              <a:spcBef>
                <a:spcPts val="1800"/>
              </a:spcBef>
              <a:buFont typeface="+mj-lt"/>
              <a:buAutoNum type="arabicPeriod"/>
            </a:pPr>
            <a:r>
              <a:rPr lang="en-US" b="1" i="0" dirty="0">
                <a:effectLst/>
                <a:latin typeface="-apple-system"/>
              </a:rPr>
              <a:t>Inventory Discrepancies</a:t>
            </a:r>
            <a:r>
              <a:rPr lang="en-US" b="0" i="0" dirty="0">
                <a:effectLst/>
                <a:latin typeface="-apple-system"/>
              </a:rPr>
              <a:t> </a:t>
            </a:r>
            <a:r>
              <a:rPr lang="en-US" b="1" i="0" dirty="0">
                <a:effectLst/>
                <a:latin typeface="-apple-system"/>
              </a:rPr>
              <a:t>Challenge</a:t>
            </a:r>
            <a:r>
              <a:rPr lang="en-US" b="0" i="0" dirty="0">
                <a:effectLst/>
                <a:latin typeface="-apple-system"/>
              </a:rPr>
              <a:t>: </a:t>
            </a:r>
          </a:p>
          <a:p>
            <a:pPr algn="l" fontAlgn="auto">
              <a:spcBef>
                <a:spcPts val="1800"/>
              </a:spcBef>
              <a:buFont typeface="+mj-lt"/>
              <a:buAutoNum type="arabicPeriod"/>
            </a:pPr>
            <a:r>
              <a:rPr lang="en-US" b="1" i="0" dirty="0">
                <a:effectLst/>
                <a:latin typeface="-apple-system"/>
              </a:rPr>
              <a:t>Delayed Shipments</a:t>
            </a:r>
            <a:r>
              <a:rPr lang="en-US" b="0" i="0" dirty="0">
                <a:effectLst/>
                <a:latin typeface="-apple-system"/>
              </a:rPr>
              <a:t> </a:t>
            </a:r>
            <a:r>
              <a:rPr lang="en-US" b="1" i="0" dirty="0">
                <a:effectLst/>
                <a:latin typeface="-apple-system"/>
              </a:rPr>
              <a:t>Challenge</a:t>
            </a:r>
            <a:r>
              <a:rPr lang="en-US" b="0" i="0" dirty="0">
                <a:effectLst/>
                <a:latin typeface="-apple-system"/>
              </a:rPr>
              <a:t>:</a:t>
            </a:r>
          </a:p>
          <a:p>
            <a:pPr algn="l" fontAlgn="auto">
              <a:spcBef>
                <a:spcPts val="1800"/>
              </a:spcBef>
              <a:buFont typeface="+mj-lt"/>
              <a:buAutoNum type="arabicPeriod"/>
            </a:pPr>
            <a:r>
              <a:rPr lang="en-US" b="1" i="0" dirty="0">
                <a:effectLst/>
                <a:latin typeface="-apple-system"/>
              </a:rPr>
              <a:t>Quality Defects</a:t>
            </a:r>
            <a:r>
              <a:rPr lang="en-US" b="0" i="0" dirty="0">
                <a:effectLst/>
                <a:latin typeface="-apple-system"/>
              </a:rPr>
              <a:t> </a:t>
            </a:r>
            <a:r>
              <a:rPr lang="en-US" b="1" i="0" dirty="0">
                <a:effectLst/>
                <a:latin typeface="-apple-system"/>
              </a:rPr>
              <a:t>Challenge</a:t>
            </a:r>
            <a:r>
              <a:rPr lang="en-US" b="0" i="0" dirty="0">
                <a:effectLst/>
                <a:latin typeface="-apple-system"/>
              </a:rPr>
              <a:t>:</a:t>
            </a:r>
          </a:p>
          <a:p>
            <a:pPr algn="l" fontAlgn="auto">
              <a:spcBef>
                <a:spcPts val="1800"/>
              </a:spcBef>
              <a:buFont typeface="+mj-lt"/>
              <a:buAutoNum type="arabicPeriod"/>
            </a:pPr>
            <a:r>
              <a:rPr lang="en-US" b="1" i="0" dirty="0">
                <a:effectLst/>
                <a:latin typeface="-apple-system"/>
              </a:rPr>
              <a:t>Supplier Reliability Issues</a:t>
            </a:r>
            <a:r>
              <a:rPr lang="en-US" b="0" i="0" dirty="0">
                <a:effectLst/>
                <a:latin typeface="-apple-system"/>
              </a:rPr>
              <a:t> </a:t>
            </a:r>
            <a:r>
              <a:rPr lang="en-US" b="1" i="0" dirty="0">
                <a:effectLst/>
                <a:latin typeface="-apple-system"/>
              </a:rPr>
              <a:t>Challenge</a:t>
            </a:r>
            <a:r>
              <a:rPr lang="en-US" b="0" i="0" dirty="0">
                <a:effectLst/>
                <a:latin typeface="-apple-system"/>
              </a:rPr>
              <a:t>:</a:t>
            </a:r>
          </a:p>
          <a:p>
            <a:pPr algn="l" fontAlgn="auto">
              <a:spcBef>
                <a:spcPts val="1800"/>
              </a:spcBef>
              <a:buFont typeface="+mj-lt"/>
              <a:buAutoNum type="arabicPeriod"/>
            </a:pPr>
            <a:r>
              <a:rPr lang="en-US" b="1" i="0" dirty="0">
                <a:effectLst/>
                <a:latin typeface="-apple-system"/>
              </a:rPr>
              <a:t>Forecasting Errors</a:t>
            </a:r>
            <a:r>
              <a:rPr lang="en-US" b="0" i="0" dirty="0">
                <a:effectLst/>
                <a:latin typeface="-apple-system"/>
              </a:rPr>
              <a:t> </a:t>
            </a:r>
            <a:r>
              <a:rPr lang="en-US" b="1" i="0" dirty="0">
                <a:effectLst/>
                <a:latin typeface="-apple-system"/>
              </a:rPr>
              <a:t>Challenge</a:t>
            </a:r>
            <a:r>
              <a:rPr lang="en-US" b="0" i="0" dirty="0">
                <a:effectLst/>
                <a:latin typeface="-apple-system"/>
              </a:rPr>
              <a:t>:</a:t>
            </a:r>
            <a:br>
              <a:rPr lang="en-US" b="0" i="0" dirty="0">
                <a:effectLst/>
                <a:latin typeface="-apple-system"/>
              </a:rPr>
            </a:br>
            <a:endParaRPr lang="en-US" b="0" i="0" dirty="0">
              <a:effectLst/>
              <a:latin typeface="-apple-system"/>
            </a:endParaRPr>
          </a:p>
          <a:p>
            <a:pPr algn="l" fontAlgn="auto">
              <a:spcBef>
                <a:spcPts val="1800"/>
              </a:spcBef>
            </a:pPr>
            <a:r>
              <a:rPr lang="en-US" b="1" i="0" dirty="0">
                <a:solidFill>
                  <a:srgbClr val="002060"/>
                </a:solidFill>
                <a:effectLst/>
                <a:latin typeface="-apple-system"/>
              </a:rPr>
              <a:t>Solution :</a:t>
            </a:r>
          </a:p>
          <a:p>
            <a:pPr algn="l" fontAlgn="auto">
              <a:spcBef>
                <a:spcPts val="1800"/>
              </a:spcBef>
            </a:pPr>
            <a:r>
              <a:rPr lang="en-US" dirty="0">
                <a:latin typeface="-apple-system"/>
              </a:rPr>
              <a:t>The above challenges can be addressed by </a:t>
            </a:r>
            <a:r>
              <a:rPr lang="en-US" b="1" dirty="0">
                <a:solidFill>
                  <a:srgbClr val="FF0000"/>
                </a:solidFill>
                <a:latin typeface="-apple-system"/>
              </a:rPr>
              <a:t>Root Cause Analysis (RCA)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148986-25EF-0B6E-B7AA-127C2D651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73785"/>
            <a:ext cx="5697414" cy="3342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CCBBAA-2EF4-9916-C9F0-27FDE1FDD0D7}"/>
              </a:ext>
            </a:extLst>
          </p:cNvPr>
          <p:cNvSpPr txBox="1"/>
          <p:nvPr/>
        </p:nvSpPr>
        <p:spPr>
          <a:xfrm>
            <a:off x="865086" y="352922"/>
            <a:ext cx="95415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Business Knowledge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5296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A8917-47A2-0FB7-4146-3FCD44153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9E69-A705-4FA4-3CEF-DABCF2760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7" y="692736"/>
            <a:ext cx="9144000" cy="2402502"/>
          </a:xfrm>
        </p:spPr>
        <p:txBody>
          <a:bodyPr>
            <a:normAutofit/>
          </a:bodyPr>
          <a:lstStyle/>
          <a:p>
            <a:pPr algn="l" fontAlgn="auto"/>
            <a:r>
              <a:rPr lang="en-US" sz="3600" b="1" i="0" dirty="0">
                <a:solidFill>
                  <a:srgbClr val="002060"/>
                </a:solidFill>
                <a:effectLst/>
                <a:latin typeface="-apple-system"/>
              </a:rPr>
              <a:t>“Case Studies: RCA in Action”</a:t>
            </a:r>
            <a:br>
              <a:rPr lang="en-US" b="1" i="0" dirty="0">
                <a:solidFill>
                  <a:srgbClr val="002060"/>
                </a:solidFill>
                <a:effectLst/>
                <a:latin typeface="-apple-system"/>
              </a:rPr>
            </a:br>
            <a:br>
              <a:rPr lang="en-US" b="0" i="0" dirty="0">
                <a:solidFill>
                  <a:srgbClr val="002060"/>
                </a:solidFill>
                <a:effectLst/>
                <a:latin typeface="-apple-system"/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49F30-5BE1-8452-F42F-C48D62974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642" y="1713370"/>
            <a:ext cx="5303822" cy="4909728"/>
          </a:xfrm>
        </p:spPr>
        <p:txBody>
          <a:bodyPr>
            <a:normAutofit fontScale="47500" lnSpcReduction="20000"/>
          </a:bodyPr>
          <a:lstStyle/>
          <a:p>
            <a:pPr algn="l" fontAlgn="auto"/>
            <a:r>
              <a:rPr lang="en-US" sz="4200" b="1" i="0" dirty="0">
                <a:solidFill>
                  <a:srgbClr val="00B0F0"/>
                </a:solidFill>
                <a:effectLst/>
                <a:latin typeface="-apple-system"/>
              </a:rPr>
              <a:t>Case Study 1: </a:t>
            </a:r>
            <a:r>
              <a:rPr lang="en-US" sz="4200" b="1" i="0" u="sng" dirty="0">
                <a:effectLst/>
                <a:latin typeface="-apple-system"/>
              </a:rPr>
              <a:t>Automotive Manufacturer Tackles Supplier Delays</a:t>
            </a:r>
          </a:p>
          <a:p>
            <a:pPr algn="l" fontAlgn="auto"/>
            <a:endParaRPr lang="en-US" sz="4200" b="1" i="0" dirty="0">
              <a:effectLst/>
              <a:latin typeface="-apple-system"/>
            </a:endParaRPr>
          </a:p>
          <a:p>
            <a:pPr algn="l" fontAlgn="auto">
              <a:spcBef>
                <a:spcPts val="1200"/>
              </a:spcBef>
              <a:spcAft>
                <a:spcPts val="1200"/>
              </a:spcAft>
            </a:pPr>
            <a:r>
              <a:rPr lang="en-US" sz="4200" b="1" i="0" dirty="0">
                <a:solidFill>
                  <a:srgbClr val="FF0000"/>
                </a:solidFill>
                <a:effectLst/>
                <a:latin typeface="-apple-system"/>
              </a:rPr>
              <a:t>Problem</a:t>
            </a:r>
            <a:r>
              <a:rPr lang="en-US" sz="4200" b="0" i="0" dirty="0">
                <a:effectLst/>
                <a:latin typeface="-apple-system"/>
              </a:rPr>
              <a:t>: A major automotive manufacturer faced frequent delays from a key supplier. </a:t>
            </a:r>
          </a:p>
          <a:p>
            <a:pPr algn="l" fontAlgn="auto">
              <a:spcBef>
                <a:spcPts val="1200"/>
              </a:spcBef>
              <a:spcAft>
                <a:spcPts val="1200"/>
              </a:spcAft>
            </a:pPr>
            <a:r>
              <a:rPr lang="en-US" sz="4200" b="1" i="0" dirty="0">
                <a:solidFill>
                  <a:srgbClr val="7030A0"/>
                </a:solidFill>
                <a:effectLst/>
                <a:latin typeface="-apple-system"/>
              </a:rPr>
              <a:t>RCA Approach</a:t>
            </a:r>
            <a:r>
              <a:rPr lang="en-US" sz="4200" i="0" dirty="0">
                <a:solidFill>
                  <a:srgbClr val="7030A0"/>
                </a:solidFill>
                <a:effectLst/>
                <a:latin typeface="-apple-system"/>
              </a:rPr>
              <a:t>:  </a:t>
            </a:r>
            <a:r>
              <a:rPr lang="en-US" sz="4200" b="0" i="0" dirty="0">
                <a:effectLst/>
                <a:latin typeface="-apple-system"/>
              </a:rPr>
              <a:t>Using Fishbone Diagrams, the team identified inadequate supplier capacity as the root cause.</a:t>
            </a:r>
          </a:p>
          <a:p>
            <a:pPr algn="l" fontAlgn="auto">
              <a:spcBef>
                <a:spcPts val="1200"/>
              </a:spcBef>
              <a:spcAft>
                <a:spcPts val="1200"/>
              </a:spcAft>
            </a:pPr>
            <a:r>
              <a:rPr lang="en-US" sz="4200" b="1" i="0" dirty="0">
                <a:solidFill>
                  <a:srgbClr val="00B050"/>
                </a:solidFill>
                <a:effectLst/>
                <a:latin typeface="-apple-system"/>
              </a:rPr>
              <a:t>Solution</a:t>
            </a:r>
            <a:r>
              <a:rPr lang="en-US" sz="4200" b="0" i="0" dirty="0">
                <a:solidFill>
                  <a:srgbClr val="00B050"/>
                </a:solidFill>
                <a:effectLst/>
                <a:latin typeface="-apple-system"/>
              </a:rPr>
              <a:t>: </a:t>
            </a:r>
            <a:r>
              <a:rPr lang="en-US" sz="4200" b="0" i="0" dirty="0">
                <a:effectLst/>
                <a:latin typeface="-apple-system"/>
              </a:rPr>
              <a:t>They implemented joint capacity planning and invested in supplier training.</a:t>
            </a:r>
          </a:p>
          <a:p>
            <a:pPr algn="l" fontAlgn="auto">
              <a:spcBef>
                <a:spcPts val="1200"/>
              </a:spcBef>
              <a:spcAft>
                <a:spcPts val="1200"/>
              </a:spcAft>
            </a:pPr>
            <a:r>
              <a:rPr lang="en-US" sz="4200" b="0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 </a:t>
            </a:r>
            <a:r>
              <a:rPr lang="en-US" sz="4200" b="1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Result</a:t>
            </a:r>
            <a:r>
              <a:rPr lang="en-US" sz="4200" b="0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: </a:t>
            </a:r>
            <a:r>
              <a:rPr lang="en-US" sz="4200" b="0" i="0" dirty="0">
                <a:effectLst/>
                <a:latin typeface="-apple-system"/>
              </a:rPr>
              <a:t>Lead times improved by 30%, and production schedules stabilized.</a:t>
            </a:r>
          </a:p>
          <a:p>
            <a:br>
              <a:rPr lang="en-US" sz="4200" b="0" i="0" dirty="0">
                <a:effectLst/>
                <a:latin typeface="-apple-system"/>
              </a:rPr>
            </a:br>
            <a:br>
              <a:rPr lang="en-US" b="0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E8DC834-DAB5-4040-F00F-EF7DFD38DDFE}"/>
              </a:ext>
            </a:extLst>
          </p:cNvPr>
          <p:cNvSpPr txBox="1">
            <a:spLocks/>
          </p:cNvSpPr>
          <p:nvPr/>
        </p:nvSpPr>
        <p:spPr>
          <a:xfrm>
            <a:off x="6086622" y="1713370"/>
            <a:ext cx="6105378" cy="5324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rgbClr val="00B0F0"/>
                </a:solidFill>
                <a:latin typeface="-apple-system"/>
              </a:rPr>
              <a:t>Case Study 2: </a:t>
            </a:r>
            <a:r>
              <a:rPr lang="en-US" sz="3600" b="1" u="sng" dirty="0">
                <a:latin typeface="-apple-system"/>
              </a:rPr>
              <a:t>Retailer Resolves Stockouts</a:t>
            </a:r>
          </a:p>
          <a:p>
            <a:br>
              <a:rPr lang="en-US" sz="3600" dirty="0">
                <a:latin typeface="-apple-system"/>
              </a:rPr>
            </a:br>
            <a:endParaRPr lang="en-US" sz="4200" b="1" dirty="0">
              <a:latin typeface="-apple-system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sz="3600" b="1" dirty="0">
                <a:solidFill>
                  <a:srgbClr val="FF0000"/>
                </a:solidFill>
                <a:latin typeface="-apple-system"/>
              </a:rPr>
              <a:t>Problem</a:t>
            </a:r>
            <a:r>
              <a:rPr lang="en-US" sz="3600" dirty="0">
                <a:solidFill>
                  <a:srgbClr val="FF0000"/>
                </a:solidFill>
                <a:latin typeface="-apple-system"/>
              </a:rPr>
              <a:t>: </a:t>
            </a:r>
            <a:r>
              <a:rPr lang="en-US" sz="3600" dirty="0">
                <a:latin typeface="-apple-system"/>
              </a:rPr>
              <a:t>A global retailer experienced frequent stockouts during peak seasons.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sz="3600" b="1" dirty="0">
                <a:solidFill>
                  <a:srgbClr val="7030A0"/>
                </a:solidFill>
                <a:latin typeface="-apple-system"/>
              </a:rPr>
              <a:t>RCA Approach</a:t>
            </a:r>
            <a:r>
              <a:rPr lang="en-US" sz="3600" dirty="0">
                <a:latin typeface="-apple-system"/>
              </a:rPr>
              <a:t>: Through 5 Whys analysis, they discovered that inaccurate demand forecasts were to blame.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sz="3600" b="1" dirty="0">
                <a:solidFill>
                  <a:srgbClr val="00B050"/>
                </a:solidFill>
                <a:latin typeface="-apple-system"/>
              </a:rPr>
              <a:t>Solution</a:t>
            </a:r>
            <a:r>
              <a:rPr lang="en-US" sz="3600" dirty="0">
                <a:latin typeface="-apple-system"/>
              </a:rPr>
              <a:t>: They upgraded forecasting tools and established regular collaboration with suppliers.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Result : </a:t>
            </a:r>
            <a:r>
              <a:rPr lang="en-US" sz="3600" dirty="0">
                <a:latin typeface="-apple-system"/>
              </a:rPr>
              <a:t>Stockout rates decreased by 20%, and customer satisfaction improved.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endParaRPr lang="en-US" sz="3600" dirty="0">
              <a:latin typeface="-apple-system"/>
            </a:endParaRPr>
          </a:p>
          <a:p>
            <a:br>
              <a:rPr lang="en-US" sz="3600" dirty="0"/>
            </a:br>
            <a:br>
              <a:rPr lang="en-US" sz="4200" dirty="0">
                <a:latin typeface="-apple-system"/>
              </a:rPr>
            </a:br>
            <a:br>
              <a:rPr lang="en-US" dirty="0">
                <a:latin typeface="-apple-system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C970E1-8DBF-48EE-D971-5E8060BCC415}"/>
              </a:ext>
            </a:extLst>
          </p:cNvPr>
          <p:cNvSpPr txBox="1"/>
          <p:nvPr/>
        </p:nvSpPr>
        <p:spPr>
          <a:xfrm>
            <a:off x="897682" y="48892"/>
            <a:ext cx="95415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Business Knowledge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731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350C-26EE-288E-63B9-455E99D22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965" y="140003"/>
            <a:ext cx="10058399" cy="79920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Project Management Skills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7F17E1-40B6-10CD-A9E3-91F558106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051" y="1093716"/>
            <a:ext cx="7336703" cy="546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30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350C-26EE-288E-63B9-455E99D22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965" y="140003"/>
            <a:ext cx="10058399" cy="79920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Communication / Soft Skills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5A6AEE8-E6D8-CEE6-8CFC-27B27C80E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836" y="1859339"/>
            <a:ext cx="665322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Attention to Detail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Ensuring accuracy and consistency in data analysis.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Staying updated with the latest tools and trends in analytics.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Teamwork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Collaborating effectively in team environments.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Curiosity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drive to explore data and uncover hidden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6F6362-3B9E-C9B8-B9EA-AE4286279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065" y="1414461"/>
            <a:ext cx="40481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08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52B530A-12D8-CD87-4988-D0D9D4585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181" y="1119921"/>
            <a:ext cx="7070480" cy="370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6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DFB8EFE-2F28-7CE3-9C9B-97A0A30BB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302452"/>
              </p:ext>
            </p:extLst>
          </p:nvPr>
        </p:nvGraphicFramePr>
        <p:xfrm>
          <a:off x="828004" y="643752"/>
          <a:ext cx="10931772" cy="4748900"/>
        </p:xfrm>
        <a:graphic>
          <a:graphicData uri="http://schemas.openxmlformats.org/drawingml/2006/table">
            <a:tbl>
              <a:tblPr/>
              <a:tblGrid>
                <a:gridCol w="2732943">
                  <a:extLst>
                    <a:ext uri="{9D8B030D-6E8A-4147-A177-3AD203B41FA5}">
                      <a16:colId xmlns:a16="http://schemas.microsoft.com/office/drawing/2014/main" val="3992806538"/>
                    </a:ext>
                  </a:extLst>
                </a:gridCol>
                <a:gridCol w="5367706">
                  <a:extLst>
                    <a:ext uri="{9D8B030D-6E8A-4147-A177-3AD203B41FA5}">
                      <a16:colId xmlns:a16="http://schemas.microsoft.com/office/drawing/2014/main" val="1223498830"/>
                    </a:ext>
                  </a:extLst>
                </a:gridCol>
                <a:gridCol w="2831123">
                  <a:extLst>
                    <a:ext uri="{9D8B030D-6E8A-4147-A177-3AD203B41FA5}">
                      <a16:colId xmlns:a16="http://schemas.microsoft.com/office/drawing/2014/main" val="988934123"/>
                    </a:ext>
                  </a:extLst>
                </a:gridCol>
              </a:tblGrid>
              <a:tr h="7355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>
                          <a:effectLst/>
                        </a:rPr>
                        <a:t>Term</a:t>
                      </a:r>
                    </a:p>
                  </a:txBody>
                  <a:tcPr anchor="b">
                    <a:lnL w="9525" cap="flat" cmpd="sng" algn="ctr">
                      <a:solidFill>
                        <a:srgbClr val="783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83C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83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83D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dirty="0">
                          <a:effectLst/>
                        </a:rPr>
                        <a:t>Definition</a:t>
                      </a:r>
                    </a:p>
                  </a:txBody>
                  <a:tcPr anchor="b">
                    <a:lnL w="9525" cap="flat" cmpd="sng" algn="ctr">
                      <a:solidFill>
                        <a:srgbClr val="383C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3F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83C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3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fontAlgn="b"/>
                      <a:endParaRPr lang="en-US" sz="2400" b="1" dirty="0">
                        <a:effectLst/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C83F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83C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83F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46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572972"/>
                  </a:ext>
                </a:extLst>
              </a:tr>
              <a:tr h="1287260">
                <a:tc>
                  <a:txBody>
                    <a:bodyPr/>
                    <a:lstStyle/>
                    <a:p>
                      <a:pPr fontAlgn="base"/>
                      <a:r>
                        <a:rPr lang="en-US" sz="2400" b="1">
                          <a:effectLst/>
                        </a:rPr>
                        <a:t>Business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583D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83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3D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83C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800" dirty="0">
                          <a:effectLst/>
                        </a:rPr>
                        <a:t>Commercial activities for profit.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183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840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3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3D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fontAlgn="base"/>
                      <a:endParaRPr lang="en-US" sz="2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5840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40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840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46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516979"/>
                  </a:ext>
                </a:extLst>
              </a:tr>
              <a:tr h="1287260">
                <a:tc>
                  <a:txBody>
                    <a:bodyPr/>
                    <a:lstStyle/>
                    <a:p>
                      <a:pPr fontAlgn="base"/>
                      <a:r>
                        <a:rPr lang="en-US" sz="2400" b="1">
                          <a:effectLst/>
                        </a:rPr>
                        <a:t>Analytics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983C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83D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3C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42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800" dirty="0">
                          <a:effectLst/>
                        </a:rPr>
                        <a:t>Analysis of data for insights.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83D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46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3D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842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fontAlgn="base"/>
                      <a:endParaRPr lang="en-US" sz="2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2846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847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46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46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637768"/>
                  </a:ext>
                </a:extLst>
              </a:tr>
              <a:tr h="1438803">
                <a:tc>
                  <a:txBody>
                    <a:bodyPr/>
                    <a:lstStyle/>
                    <a:p>
                      <a:pPr fontAlgn="base"/>
                      <a:r>
                        <a:rPr lang="en-US" sz="2400" b="1" dirty="0">
                          <a:effectLst/>
                        </a:rPr>
                        <a:t>Business Analytics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3842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842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42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842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800" dirty="0">
                          <a:effectLst/>
                        </a:rPr>
                        <a:t>Data-driven decision-making in business.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842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46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842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842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fontAlgn="base"/>
                      <a:endParaRPr lang="fr-FR" sz="24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B846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844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46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846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221904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9EE3C6F1-DE6B-BFAF-7526-59746B0FBEDB}"/>
              </a:ext>
            </a:extLst>
          </p:cNvPr>
          <p:cNvSpPr txBox="1">
            <a:spLocks/>
          </p:cNvSpPr>
          <p:nvPr/>
        </p:nvSpPr>
        <p:spPr>
          <a:xfrm>
            <a:off x="8704385" y="3247886"/>
            <a:ext cx="3229708" cy="7262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2"/>
                </a:solidFill>
              </a:rPr>
              <a:t>Terms</a:t>
            </a:r>
          </a:p>
        </p:txBody>
      </p:sp>
    </p:spTree>
    <p:extLst>
      <p:ext uri="{BB962C8B-B14F-4D97-AF65-F5344CB8AC3E}">
        <p14:creationId xmlns:p14="http://schemas.microsoft.com/office/powerpoint/2010/main" val="265640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8680" y="355608"/>
            <a:ext cx="5848572" cy="78407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arial" panose="020B0604020202020204" pitchFamily="34" charset="0"/>
              </a:rPr>
              <a:t>Types of Analytics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49003" y="1421559"/>
            <a:ext cx="691139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</a:rPr>
              <a:t>Cognitive analytics :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What can be improved or automate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? </a:t>
            </a: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Related with automation /intelligence</a:t>
            </a:r>
          </a:p>
          <a:p>
            <a:pPr algn="just"/>
            <a:endParaRPr lang="en-US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b="1" dirty="0">
                <a:latin typeface="arial" panose="020B0604020202020204" pitchFamily="34" charset="0"/>
              </a:rPr>
              <a:t>Prescriptive analytics : </a:t>
            </a:r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</a:rPr>
              <a:t>What should be done ? </a:t>
            </a:r>
            <a:r>
              <a:rPr lang="en-US" b="1" dirty="0">
                <a:solidFill>
                  <a:srgbClr val="4D5156"/>
                </a:solidFill>
                <a:latin typeface="arial" panose="020B0604020202020204" pitchFamily="34" charset="0"/>
              </a:rPr>
              <a:t>S</a:t>
            </a: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uggests a course of action.</a:t>
            </a:r>
          </a:p>
          <a:p>
            <a:pPr algn="just"/>
            <a:endParaRPr lang="en-US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b="1" dirty="0">
                <a:latin typeface="arial" panose="020B0604020202020204" pitchFamily="34" charset="0"/>
              </a:rPr>
              <a:t>Predictive analytics  :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What will happen ? </a:t>
            </a: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Moves to what is likely going to happen in the near term. </a:t>
            </a:r>
          </a:p>
          <a:p>
            <a:pPr algn="just"/>
            <a:endParaRPr lang="en-US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b="1" dirty="0">
                <a:latin typeface="arial" panose="020B0604020202020204" pitchFamily="34" charset="0"/>
              </a:rPr>
              <a:t>Diagnostic analytics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: 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</a:rPr>
              <a:t>Why did happen ?  </a:t>
            </a:r>
            <a:r>
              <a:rPr lang="en-US" b="1" dirty="0">
                <a:solidFill>
                  <a:srgbClr val="4D5156"/>
                </a:solidFill>
                <a:latin typeface="arial" panose="020B0604020202020204" pitchFamily="34" charset="0"/>
              </a:rPr>
              <a:t>F</a:t>
            </a: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ocuses more on why something happened. </a:t>
            </a:r>
          </a:p>
          <a:p>
            <a:pPr algn="just"/>
            <a:endParaRPr lang="en-US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b="1" dirty="0">
                <a:latin typeface="arial" panose="020B0604020202020204" pitchFamily="34" charset="0"/>
              </a:rPr>
              <a:t>Descriptive analytics : 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What happened ? </a:t>
            </a:r>
            <a:r>
              <a:rPr lang="en-US" b="1" dirty="0">
                <a:solidFill>
                  <a:srgbClr val="4D5156"/>
                </a:solidFill>
                <a:latin typeface="arial" panose="020B0604020202020204" pitchFamily="34" charset="0"/>
              </a:rPr>
              <a:t>D</a:t>
            </a: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escribes what has happened over a given period.</a:t>
            </a:r>
          </a:p>
          <a:p>
            <a:pPr algn="just"/>
            <a:endParaRPr lang="en-US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pPr algn="just"/>
            <a:endParaRPr lang="en-US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pPr algn="just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021F4-96E4-A26D-90E0-FCBA85053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49" y="1291071"/>
            <a:ext cx="4687695" cy="424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350C-26EE-288E-63B9-455E99D22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912" y="509372"/>
            <a:ext cx="10575236" cy="122598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Analytics Requires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0E00F-9DDB-C26C-5F47-F0219E43C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39371"/>
            <a:ext cx="9144000" cy="3057727"/>
          </a:xfrm>
        </p:spPr>
        <p:txBody>
          <a:bodyPr>
            <a:normAutofit lnSpcReduction="10000"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en-US" sz="3600" dirty="0"/>
              <a:t>Technical Skills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3600" dirty="0"/>
              <a:t>Analytical Skills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3600" dirty="0"/>
              <a:t>Business Knowledge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3600" dirty="0"/>
              <a:t>Project Management Skills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3600" dirty="0"/>
              <a:t>Communication / Soft Skills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6996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350C-26EE-288E-63B9-455E99D22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966" y="140003"/>
            <a:ext cx="9144000" cy="79920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Technical Skills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654E4-B2D5-08A3-3CD5-7123C2623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50" y="1153274"/>
            <a:ext cx="6724343" cy="51651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65DBED-A070-B471-41DF-8A1DF27B8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293" y="827284"/>
            <a:ext cx="4885236" cy="581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3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350C-26EE-288E-63B9-455E99D22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1304"/>
            <a:ext cx="9144000" cy="89467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Technical Skills: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BBA2A7-6035-154B-B2DF-7524C227C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170" y="2096029"/>
            <a:ext cx="4124875" cy="3206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9C31FF-D6FC-DC19-3BF0-72A6A0D06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70" y="1537329"/>
            <a:ext cx="75819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9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350C-26EE-288E-63B9-455E99D22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644" y="272177"/>
            <a:ext cx="10882142" cy="828417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Capabilities , Limitations &amp; Solutions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CC83C6-5269-260F-5A46-5CE202C28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70" y="1100594"/>
            <a:ext cx="10232786" cy="522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5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350C-26EE-288E-63B9-455E99D22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207"/>
            <a:ext cx="8613913" cy="971480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Analytical Skills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3537DC-15AD-CF1B-DD67-CA3C6EC65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14" y="1888330"/>
            <a:ext cx="6943725" cy="2838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4F7E5E-6CED-0659-53BF-B55B9C567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825" y="1314242"/>
            <a:ext cx="4589161" cy="398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1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1"/>
          <p:cNvSpPr txBox="1">
            <a:spLocks noChangeArrowheads="1"/>
          </p:cNvSpPr>
          <p:nvPr/>
        </p:nvSpPr>
        <p:spPr>
          <a:xfrm>
            <a:off x="176663" y="-365719"/>
            <a:ext cx="11757866" cy="878094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Arial Black" panose="020B0A04020102020204" pitchFamily="34" charset="0"/>
              </a:rPr>
              <a:t> </a:t>
            </a:r>
            <a:r>
              <a:rPr lang="en-US" sz="2800" b="1" dirty="0">
                <a:solidFill>
                  <a:srgbClr val="204428"/>
                </a:solidFill>
                <a:latin typeface="Arial Black" panose="020B0A04020102020204" pitchFamily="34" charset="0"/>
              </a:rPr>
              <a:t>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204428"/>
              </a:solidFill>
              <a:latin typeface="Arial Black" panose="020B0A040201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04428"/>
                </a:solidFill>
                <a:latin typeface="Arial Black" panose="020B0A04020102020204" pitchFamily="34" charset="0"/>
              </a:rPr>
              <a:t>          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04428"/>
                </a:solidFill>
                <a:latin typeface="Arial Black" panose="020B0A04020102020204" pitchFamily="34" charset="0"/>
              </a:rPr>
              <a:t> 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204428"/>
              </a:solidFill>
              <a:latin typeface="Arial Black" panose="020B0A040201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204428"/>
              </a:solidFill>
              <a:latin typeface="Arial Black" panose="020B0A040201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204428"/>
              </a:solidFill>
              <a:latin typeface="Imperator" panose="02020500000000000000" pitchFamily="18" charset="0"/>
            </a:endParaRPr>
          </a:p>
          <a:p>
            <a:pPr marL="393192" lvl="1" indent="0">
              <a:buClr>
                <a:schemeClr val="tx1"/>
              </a:buClr>
              <a:buNone/>
            </a:pPr>
            <a:endParaRPr lang="en-US" sz="2400" b="1" dirty="0">
              <a:solidFill>
                <a:srgbClr val="204428"/>
              </a:solidFill>
              <a:latin typeface="Imperator" panose="02020500000000000000" pitchFamily="18" charset="0"/>
            </a:endParaRPr>
          </a:p>
          <a:p>
            <a:pPr marL="393192" lvl="1" indent="0">
              <a:buClr>
                <a:schemeClr val="tx1"/>
              </a:buClr>
              <a:buNone/>
            </a:pPr>
            <a:endParaRPr lang="en-US" sz="2400" b="1" dirty="0">
              <a:solidFill>
                <a:srgbClr val="204428"/>
              </a:solidFill>
              <a:latin typeface="Imperator" panose="02020500000000000000" pitchFamily="18" charset="0"/>
            </a:endParaRPr>
          </a:p>
          <a:p>
            <a:pPr marL="393192" lvl="1" indent="0">
              <a:buClr>
                <a:schemeClr val="tx1"/>
              </a:buClr>
              <a:buNone/>
            </a:pPr>
            <a:endParaRPr lang="en-US" sz="18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96FD4FE-5775-39E3-C2AE-3F503BBA7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1444"/>
            <a:ext cx="65" cy="4628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2046" rIns="0" bIns="9204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C89FD95-1D62-F921-FD3F-CA4BD72292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1867" t="25482" r="4460" b="10073"/>
          <a:stretch/>
        </p:blipFill>
        <p:spPr bwMode="auto">
          <a:xfrm>
            <a:off x="271104" y="554117"/>
            <a:ext cx="5194905" cy="260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4EAF5D-7DE5-309C-0069-04F8A1F5B7C7}"/>
              </a:ext>
            </a:extLst>
          </p:cNvPr>
          <p:cNvSpPr/>
          <p:nvPr/>
        </p:nvSpPr>
        <p:spPr>
          <a:xfrm>
            <a:off x="2411475" y="5046207"/>
            <a:ext cx="1295399" cy="704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Creating </a:t>
            </a:r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sz="1600" b="1" dirty="0">
                <a:solidFill>
                  <a:schemeClr val="tx1"/>
                </a:solidFill>
              </a:rPr>
              <a:t>trategic </a:t>
            </a:r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sz="1600" b="1" dirty="0">
                <a:solidFill>
                  <a:schemeClr val="tx1"/>
                </a:solidFill>
              </a:rPr>
              <a:t>it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E227969-C968-8C8D-1CD9-8C717B73A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575" y="3291931"/>
            <a:ext cx="3505200" cy="1861669"/>
          </a:xfrm>
          <a:prstGeom prst="rect">
            <a:avLst/>
          </a:prstGeom>
        </p:spPr>
      </p:pic>
      <p:sp>
        <p:nvSpPr>
          <p:cNvPr id="42" name="Arrow: Down 41">
            <a:extLst>
              <a:ext uri="{FF2B5EF4-FFF2-40B4-BE49-F238E27FC236}">
                <a16:creationId xmlns:a16="http://schemas.microsoft.com/office/drawing/2014/main" id="{398CFBC9-BDFA-AAC3-0C1F-A8C8C215BCC2}"/>
              </a:ext>
            </a:extLst>
          </p:cNvPr>
          <p:cNvSpPr/>
          <p:nvPr/>
        </p:nvSpPr>
        <p:spPr>
          <a:xfrm>
            <a:off x="1826037" y="2958499"/>
            <a:ext cx="209614" cy="43999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FBD1D9F3-8EB9-1D76-2C6A-C95688B0A675}"/>
              </a:ext>
            </a:extLst>
          </p:cNvPr>
          <p:cNvSpPr/>
          <p:nvPr/>
        </p:nvSpPr>
        <p:spPr>
          <a:xfrm>
            <a:off x="4106417" y="2961916"/>
            <a:ext cx="209614" cy="43999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DC17392-5E76-DD65-2FEC-6942C3270B1B}"/>
              </a:ext>
            </a:extLst>
          </p:cNvPr>
          <p:cNvSpPr/>
          <p:nvPr/>
        </p:nvSpPr>
        <p:spPr>
          <a:xfrm rot="1558117">
            <a:off x="1352213" y="3931196"/>
            <a:ext cx="1157263" cy="357780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Demand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E9934FC-CEE3-B79F-D5B5-816049FD6F06}"/>
              </a:ext>
            </a:extLst>
          </p:cNvPr>
          <p:cNvSpPr/>
          <p:nvPr/>
        </p:nvSpPr>
        <p:spPr>
          <a:xfrm rot="20139703">
            <a:off x="3427254" y="3962890"/>
            <a:ext cx="1157263" cy="357780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Supply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7425CBA-F16C-18C3-B7DA-2F2378E85CDC}"/>
              </a:ext>
            </a:extLst>
          </p:cNvPr>
          <p:cNvSpPr/>
          <p:nvPr/>
        </p:nvSpPr>
        <p:spPr>
          <a:xfrm>
            <a:off x="1711294" y="4666887"/>
            <a:ext cx="1157263" cy="357780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Alliance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1BF51-C618-FFD7-D765-8046CFA58630}"/>
              </a:ext>
            </a:extLst>
          </p:cNvPr>
          <p:cNvSpPr txBox="1"/>
          <p:nvPr/>
        </p:nvSpPr>
        <p:spPr>
          <a:xfrm>
            <a:off x="5675624" y="1103647"/>
            <a:ext cx="651637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/>
                </a:solidFill>
              </a:rPr>
              <a:t>Domain Expertise</a:t>
            </a:r>
            <a:r>
              <a:rPr lang="en-US" sz="2000" dirty="0">
                <a:solidFill>
                  <a:schemeClr val="accent1"/>
                </a:solidFill>
              </a:rPr>
              <a:t>: </a:t>
            </a:r>
            <a:r>
              <a:rPr lang="en-US" sz="2000" dirty="0"/>
              <a:t>Knowledge of the industry or business area (e.g., finance, marketing, </a:t>
            </a:r>
            <a:r>
              <a:rPr lang="en-US" sz="2000" b="1" dirty="0">
                <a:solidFill>
                  <a:srgbClr val="FF0000"/>
                </a:solidFill>
              </a:rPr>
              <a:t>supply chain).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Strategic Thinking</a:t>
            </a:r>
            <a:r>
              <a:rPr lang="en-US" sz="2000" dirty="0">
                <a:solidFill>
                  <a:schemeClr val="accent2"/>
                </a:solidFill>
              </a:rPr>
              <a:t>: </a:t>
            </a:r>
            <a:r>
              <a:rPr lang="en-US" sz="2000" dirty="0"/>
              <a:t>Understanding how analytics aligns with overall business strategy.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Market Research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Analyzing </a:t>
            </a:r>
            <a:r>
              <a:rPr lang="en-US" sz="2000" dirty="0">
                <a:solidFill>
                  <a:srgbClr val="FF0000"/>
                </a:solidFill>
              </a:rPr>
              <a:t>market trends and customer behavior </a:t>
            </a:r>
            <a:r>
              <a:rPr lang="en-US" sz="2000" dirty="0"/>
              <a:t>to inform decision-making.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D3156F-6BC1-BD2A-12DA-C8569DC2A06C}"/>
              </a:ext>
            </a:extLst>
          </p:cNvPr>
          <p:cNvSpPr txBox="1"/>
          <p:nvPr/>
        </p:nvSpPr>
        <p:spPr>
          <a:xfrm>
            <a:off x="904842" y="138425"/>
            <a:ext cx="95415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Business Knowledge</a:t>
            </a:r>
            <a:endParaRPr lang="en-US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FE7467-9DFB-C821-1E40-6F7C35C17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341" y="3914099"/>
            <a:ext cx="5719574" cy="247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2" grpId="0" animBg="1"/>
      <p:bldP spid="43" grpId="0" animBg="1"/>
      <p:bldP spid="47" grpId="0"/>
      <p:bldP spid="48" grpId="0"/>
      <p:bldP spid="4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663</Words>
  <Application>Microsoft Office PowerPoint</Application>
  <PresentationFormat>Widescreen</PresentationFormat>
  <Paragraphs>124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-apple-system</vt:lpstr>
      <vt:lpstr>arial</vt:lpstr>
      <vt:lpstr>arial</vt:lpstr>
      <vt:lpstr>Arial Black</vt:lpstr>
      <vt:lpstr>Calibri</vt:lpstr>
      <vt:lpstr>Calibri Light</vt:lpstr>
      <vt:lpstr>Imperator</vt:lpstr>
      <vt:lpstr>Office Theme</vt:lpstr>
      <vt:lpstr>PowerPoint Presentation</vt:lpstr>
      <vt:lpstr>PowerPoint Presentation</vt:lpstr>
      <vt:lpstr>PowerPoint Presentation</vt:lpstr>
      <vt:lpstr>Business Analytics Requires :</vt:lpstr>
      <vt:lpstr>1. Technical Skills</vt:lpstr>
      <vt:lpstr>1. Technical Skills:</vt:lpstr>
      <vt:lpstr>Capabilities , Limitations &amp; Solutions</vt:lpstr>
      <vt:lpstr>2. Analytical Skills</vt:lpstr>
      <vt:lpstr>PowerPoint Presentation</vt:lpstr>
      <vt:lpstr>Supply Chain Management (SCM) Definition</vt:lpstr>
      <vt:lpstr>PowerPoint Presentation</vt:lpstr>
      <vt:lpstr>Tools and Technologies Used in Supply Chains  </vt:lpstr>
      <vt:lpstr>TIMWOODS  </vt:lpstr>
      <vt:lpstr>“Common Supply Chain Challenges”  </vt:lpstr>
      <vt:lpstr>“Case Studies: RCA in Action”  </vt:lpstr>
      <vt:lpstr>4. Project Management Skills</vt:lpstr>
      <vt:lpstr>5. Communication / Soft Skills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ISMAIL HUSSAIN</dc:creator>
  <cp:lastModifiedBy>ALI ISMAIL HUSSAIN</cp:lastModifiedBy>
  <cp:revision>7</cp:revision>
  <dcterms:created xsi:type="dcterms:W3CDTF">2024-12-01T10:27:00Z</dcterms:created>
  <dcterms:modified xsi:type="dcterms:W3CDTF">2025-05-02T17:35:33Z</dcterms:modified>
</cp:coreProperties>
</file>