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8/6/2024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1076655"/>
          </a:xfrm>
        </p:spPr>
        <p:txBody>
          <a:bodyPr/>
          <a:lstStyle/>
          <a:p>
            <a:pPr>
              <a:lnSpc>
                <a:spcPct val="150000"/>
              </a:lnSpc>
            </a:pPr>
            <a:r>
              <a:rPr lang="en-US" b="1" dirty="0" smtClean="0">
                <a:solidFill>
                  <a:schemeClr val="tx1">
                    <a:lumMod val="95000"/>
                  </a:schemeClr>
                </a:solidFill>
              </a:rPr>
              <a:t>Aspect of African culture</a:t>
            </a:r>
            <a:endParaRPr lang="en-US" b="1" dirty="0">
              <a:solidFill>
                <a:schemeClr val="tx1">
                  <a:lumMod val="95000"/>
                </a:schemeClr>
              </a:solidFill>
            </a:endParaRPr>
          </a:p>
        </p:txBody>
      </p:sp>
      <p:sp>
        <p:nvSpPr>
          <p:cNvPr id="3" name="Subtitle 2"/>
          <p:cNvSpPr>
            <a:spLocks noGrp="1"/>
          </p:cNvSpPr>
          <p:nvPr>
            <p:ph type="subTitle" idx="1"/>
          </p:nvPr>
        </p:nvSpPr>
        <p:spPr>
          <a:xfrm>
            <a:off x="1751012" y="2886892"/>
            <a:ext cx="8689976" cy="2370908"/>
          </a:xfrm>
        </p:spPr>
        <p:txBody>
          <a:bodyPr>
            <a:normAutofit fontScale="85000" lnSpcReduction="20000"/>
          </a:bodyPr>
          <a:lstStyle/>
          <a:p>
            <a:r>
              <a:rPr lang="en-US" sz="3000" b="1" dirty="0">
                <a:solidFill>
                  <a:schemeClr val="tx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Traditional African medicine practices</a:t>
            </a:r>
            <a:endParaRPr lang="en-US" sz="3000" b="1" cap="none" dirty="0" smtClean="0">
              <a:solidFill>
                <a:schemeClr val="tx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400" cap="none" dirty="0" smtClean="0">
                <a:solidFill>
                  <a:schemeClr val="tx1">
                    <a:lumMod val="95000"/>
                  </a:schemeClr>
                </a:solidFill>
                <a:latin typeface="Times New Roman" panose="02020603050405020304" pitchFamily="18" charset="0"/>
                <a:cs typeface="Times New Roman" panose="02020603050405020304" pitchFamily="18" charset="0"/>
              </a:rPr>
              <a:t>Presented By</a:t>
            </a:r>
          </a:p>
          <a:p>
            <a:r>
              <a:rPr lang="en-US" sz="2400" i="1" cap="none" dirty="0" smtClean="0">
                <a:solidFill>
                  <a:schemeClr val="tx1">
                    <a:lumMod val="95000"/>
                  </a:schemeClr>
                </a:solidFill>
                <a:effectLst/>
                <a:latin typeface="Times New Roman" panose="02020603050405020304" pitchFamily="18" charset="0"/>
                <a:cs typeface="Times New Roman" panose="02020603050405020304" pitchFamily="18" charset="0"/>
              </a:rPr>
              <a:t>Wachira Wahome</a:t>
            </a:r>
          </a:p>
          <a:p>
            <a:r>
              <a:rPr lang="en-US" sz="2400" i="1" cap="none" dirty="0" smtClean="0">
                <a:solidFill>
                  <a:schemeClr val="tx1">
                    <a:lumMod val="95000"/>
                  </a:schemeClr>
                </a:solidFill>
                <a:effectLst/>
                <a:latin typeface="Times New Roman" panose="02020603050405020304" pitchFamily="18" charset="0"/>
                <a:cs typeface="Times New Roman" panose="02020603050405020304" pitchFamily="18" charset="0"/>
              </a:rPr>
              <a:t>C025-01-0911/2021</a:t>
            </a:r>
          </a:p>
          <a:p>
            <a:r>
              <a:rPr lang="en-US" sz="2400" i="1" cap="none" dirty="0" smtClean="0">
                <a:solidFill>
                  <a:schemeClr val="tx1">
                    <a:lumMod val="95000"/>
                  </a:schemeClr>
                </a:solidFill>
                <a:effectLst/>
                <a:latin typeface="Times New Roman" panose="02020603050405020304" pitchFamily="18" charset="0"/>
                <a:cs typeface="Times New Roman" panose="02020603050405020304" pitchFamily="18" charset="0"/>
              </a:rPr>
              <a:t>August 2024</a:t>
            </a:r>
          </a:p>
        </p:txBody>
      </p:sp>
    </p:spTree>
    <p:extLst>
      <p:ext uri="{BB962C8B-B14F-4D97-AF65-F5344CB8AC3E}">
        <p14:creationId xmlns:p14="http://schemas.microsoft.com/office/powerpoint/2010/main" val="225336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lgn="ctr">
              <a:buNone/>
            </a:pPr>
            <a:r>
              <a:rPr lang="en-US" sz="6000" b="1" dirty="0" smtClean="0">
                <a:latin typeface="Times New Roman" panose="02020603050405020304" pitchFamily="18" charset="0"/>
                <a:cs typeface="Times New Roman" panose="02020603050405020304" pitchFamily="18" charset="0"/>
              </a:rPr>
              <a:t>THE END</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05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b="1" dirty="0" smtClean="0">
                <a:latin typeface="Times New Roman" panose="02020603050405020304" pitchFamily="18" charset="0"/>
                <a:cs typeface="Times New Roman" panose="02020603050405020304" pitchFamily="18" charset="0"/>
              </a:rPr>
              <a:t>Introduction</a:t>
            </a:r>
            <a:br>
              <a:rPr lang="en-US" b="1" dirty="0" smtClean="0">
                <a:latin typeface="Times New Roman" panose="02020603050405020304" pitchFamily="18" charset="0"/>
                <a:cs typeface="Times New Roman" panose="02020603050405020304" pitchFamily="18" charset="0"/>
              </a:rPr>
            </a:br>
            <a:r>
              <a:rPr lang="en-US" b="1" cap="none" dirty="0" smtClean="0">
                <a:latin typeface="Times New Roman" panose="02020603050405020304" pitchFamily="18" charset="0"/>
                <a:cs typeface="Times New Roman" panose="02020603050405020304" pitchFamily="18" charset="0"/>
              </a:rPr>
              <a:t>Relevance Of African Medicine Practices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fontScale="70000" lnSpcReduction="20000"/>
          </a:bodyPr>
          <a:lstStyle/>
          <a:p>
            <a:pPr>
              <a:lnSpc>
                <a:spcPct val="160000"/>
              </a:lnSpc>
            </a:pPr>
            <a:r>
              <a:rPr lang="en-US" sz="2400" cap="none" dirty="0" smtClean="0">
                <a:effectLst/>
                <a:latin typeface="Times New Roman" panose="02020603050405020304" pitchFamily="18" charset="0"/>
                <a:cs typeface="Times New Roman" panose="02020603050405020304" pitchFamily="18" charset="0"/>
              </a:rPr>
              <a:t>By leveraging indigenous knowledge and natural resources, traditional African medicine offers valuable insights and solutions for sustainable health management.</a:t>
            </a:r>
          </a:p>
          <a:p>
            <a:pPr>
              <a:lnSpc>
                <a:spcPct val="160000"/>
              </a:lnSpc>
            </a:pPr>
            <a:r>
              <a:rPr lang="en-US" sz="2400" cap="none" dirty="0" smtClean="0">
                <a:effectLst/>
                <a:latin typeface="Times New Roman" panose="02020603050405020304" pitchFamily="18" charset="0"/>
                <a:cs typeface="Times New Roman" panose="02020603050405020304" pitchFamily="18" charset="0"/>
              </a:rPr>
              <a:t>This tradition typically incorporates African mysticism, indigenous herbalism, and the work of midwives, herbalists, and diviners. </a:t>
            </a:r>
          </a:p>
          <a:p>
            <a:pPr>
              <a:lnSpc>
                <a:spcPct val="160000"/>
              </a:lnSpc>
            </a:pPr>
            <a:r>
              <a:rPr lang="en-US" sz="2400" cap="none" dirty="0" smtClean="0">
                <a:effectLst/>
                <a:latin typeface="Times New Roman" panose="02020603050405020304" pitchFamily="18" charset="0"/>
                <a:cs typeface="Times New Roman" panose="02020603050405020304" pitchFamily="18" charset="0"/>
              </a:rPr>
              <a:t>Traditional African medicine practitioners assert, mostly without supporting data, that they can treat a wide range of illnesses, such as cancer, mental health issues, hypertension, cholera, most sexually transmitted infections, epilepsy, asthma, eczema, fever, anxiety, depression, benign prostatic hyperplasia, urinary tract infections </a:t>
            </a: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66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445414"/>
          </a:xfrm>
        </p:spPr>
        <p:txBody>
          <a:bodyPr/>
          <a:lstStyle/>
          <a:p>
            <a:pPr>
              <a:lnSpc>
                <a:spcPct val="150000"/>
              </a:lnSpc>
            </a:pPr>
            <a:r>
              <a:rPr lang="en-US" b="1" cap="none" dirty="0" smtClean="0">
                <a:latin typeface="Times New Roman" panose="02020603050405020304" pitchFamily="18" charset="0"/>
                <a:cs typeface="Times New Roman" panose="02020603050405020304" pitchFamily="18" charset="0"/>
              </a:rPr>
              <a:t>Importance Of This Practice</a:t>
            </a:r>
            <a:endParaRPr lang="en-US" b="1" cap="none"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sz="quarter" idx="13"/>
          </p:nvPr>
        </p:nvSpPr>
        <p:spPr bwMode="auto">
          <a:xfrm>
            <a:off x="578224" y="1539990"/>
            <a:ext cx="903642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Crucial role in healthcare systems for centuries.</a:t>
            </a:r>
          </a:p>
          <a:p>
            <a:pPr marR="0" lvl="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Integration with modern healthcare and continued relevance. </a:t>
            </a:r>
          </a:p>
          <a:p>
            <a:pPr lvl="0" algn="just" eaLnBrk="0" fontAlgn="base" hangingPunct="0">
              <a:lnSpc>
                <a:spcPct val="150000"/>
              </a:lnSpc>
              <a:spcBef>
                <a:spcPct val="0"/>
              </a:spcBef>
              <a:spcAft>
                <a:spcPct val="0"/>
              </a:spcAft>
              <a:buClrTx/>
            </a:pPr>
            <a:r>
              <a:rPr lang="en-US" altLang="en-US" sz="2400" cap="none" dirty="0">
                <a:effectLst/>
                <a:latin typeface="Times New Roman" panose="02020603050405020304" pitchFamily="18" charset="0"/>
                <a:cs typeface="Times New Roman" panose="02020603050405020304" pitchFamily="18" charset="0"/>
              </a:rPr>
              <a:t>Accessibility: Compared to contemporary healthcare facilities, traditional African medicine is frequently more accessible to underprivileged and rural communities</a:t>
            </a:r>
            <a:r>
              <a:rPr lang="en-US" altLang="en-US" sz="2400" cap="none" dirty="0" smtClean="0">
                <a:effectLst/>
                <a:latin typeface="Times New Roman" panose="02020603050405020304" pitchFamily="18" charset="0"/>
                <a:cs typeface="Times New Roman" panose="02020603050405020304" pitchFamily="18" charset="0"/>
              </a:rPr>
              <a:t>.</a:t>
            </a:r>
          </a:p>
          <a:p>
            <a:pPr lvl="0" algn="just" eaLnBrk="0" fontAlgn="base" hangingPunct="0">
              <a:lnSpc>
                <a:spcPct val="150000"/>
              </a:lnSpc>
              <a:spcBef>
                <a:spcPct val="0"/>
              </a:spcBef>
              <a:spcAft>
                <a:spcPct val="0"/>
              </a:spcAft>
              <a:buClrTx/>
            </a:pPr>
            <a:r>
              <a:rPr lang="en-US" altLang="en-US" sz="2400" cap="none" dirty="0">
                <a:effectLst/>
                <a:latin typeface="Times New Roman" panose="02020603050405020304" pitchFamily="18" charset="0"/>
                <a:cs typeface="Times New Roman" panose="02020603050405020304" pitchFamily="18" charset="0"/>
              </a:rPr>
              <a:t>Cultural Relevance: By their strong cultural roots in the customs and beliefs of numerous African cultures, these techniques encourage patient adherence and confidence.</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50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139945"/>
          </a:xfrm>
        </p:spPr>
        <p:txBody>
          <a:bodyPr>
            <a:normAutofit/>
          </a:bodyPr>
          <a:lstStyle/>
          <a:p>
            <a:pPr>
              <a:lnSpc>
                <a:spcPct val="150000"/>
              </a:lnSpc>
            </a:pPr>
            <a:r>
              <a:rPr lang="en-US" sz="3200" b="1" cap="none" dirty="0" smtClean="0">
                <a:latin typeface="Times New Roman" panose="02020603050405020304" pitchFamily="18" charset="0"/>
                <a:cs typeface="Times New Roman" panose="02020603050405020304" pitchFamily="18" charset="0"/>
              </a:rPr>
              <a:t>Key Components Of Traditional African Medicine</a:t>
            </a:r>
            <a:endParaRPr lang="en-US" sz="3200" b="1" cap="none"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sz="quarter" idx="13"/>
          </p:nvPr>
        </p:nvSpPr>
        <p:spPr bwMode="auto">
          <a:xfrm>
            <a:off x="913774" y="1539990"/>
            <a:ext cx="649568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Practitioners: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Midwives, herbalists, and diviners.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Diagnosis and Treatment:</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Spiritual methods for diagnosis.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Herbal cures with symbolic and spiritual value.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Contrasts with Modern Medicine:</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Focus on social or spiritual imbalances.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 of medicinal plants with therapeutic potential.</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94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b="1" cap="none" dirty="0" smtClean="0">
                <a:solidFill>
                  <a:schemeClr val="tx1">
                    <a:lumMod val="95000"/>
                  </a:schemeClr>
                </a:solidFill>
                <a:latin typeface="Times New Roman" panose="02020603050405020304" pitchFamily="18" charset="0"/>
                <a:cs typeface="Times New Roman" panose="02020603050405020304" pitchFamily="18" charset="0"/>
              </a:rPr>
              <a:t>Medicinal Plants</a:t>
            </a:r>
            <a:endParaRPr lang="en-US" b="1" cap="none"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sz="quarter" idx="13"/>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rmAutofit fontScale="85000" lnSpcReduction="20000"/>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Cannabis Sativa:</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Treats blood poisoning, anthrax, dysentery, tetanus, and more.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Carduus Tenuiflorus: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Used hermetically, believed to absorb illnesses.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Stramonium Datura:</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Alleviates pain, swelling, boils, abscesses, and more.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Bidens Pilosa:</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Treats infertility, jealousy, evil spirits, and various diseases.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209018236"/>
              </p:ext>
            </p:extLst>
          </p:nvPr>
        </p:nvGraphicFramePr>
        <p:xfrm>
          <a:off x="98425" y="98425"/>
          <a:ext cx="842963" cy="490538"/>
        </p:xfrm>
        <a:graphic>
          <a:graphicData uri="http://schemas.openxmlformats.org/presentationml/2006/ole">
            <mc:AlternateContent xmlns:mc="http://schemas.openxmlformats.org/markup-compatibility/2006">
              <mc:Choice xmlns:v="urn:schemas-microsoft-com:vml" Requires="v">
                <p:oleObj spid="_x0000_s3078" name="Packager Shell Object" showAsIcon="1" r:id="rId3" imgW="843120" imgH="491040" progId="Package">
                  <p:embed/>
                </p:oleObj>
              </mc:Choice>
              <mc:Fallback>
                <p:oleObj name="Packager Shell Object" showAsIcon="1" r:id="rId3" imgW="843120" imgH="491040" progId="Package">
                  <p:embed/>
                  <p:pic>
                    <p:nvPicPr>
                      <p:cNvPr id="0" name=""/>
                      <p:cNvPicPr/>
                      <p:nvPr/>
                    </p:nvPicPr>
                    <p:blipFill>
                      <a:blip r:embed="rId4"/>
                      <a:stretch>
                        <a:fillRect/>
                      </a:stretch>
                    </p:blipFill>
                    <p:spPr>
                      <a:xfrm>
                        <a:off x="98425" y="98425"/>
                        <a:ext cx="842963" cy="490538"/>
                      </a:xfrm>
                      <a:prstGeom prst="rect">
                        <a:avLst/>
                      </a:prstGeom>
                    </p:spPr>
                  </p:pic>
                </p:oleObj>
              </mc:Fallback>
            </mc:AlternateContent>
          </a:graphicData>
        </a:graphic>
      </p:graphicFrame>
    </p:spTree>
    <p:extLst>
      <p:ext uri="{BB962C8B-B14F-4D97-AF65-F5344CB8AC3E}">
        <p14:creationId xmlns:p14="http://schemas.microsoft.com/office/powerpoint/2010/main" val="40046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latin typeface="Times New Roman" panose="02020603050405020304" pitchFamily="18" charset="0"/>
                <a:cs typeface="Times New Roman" panose="02020603050405020304" pitchFamily="18" charset="0"/>
              </a:rPr>
              <a:t>Visual Medicinal Plants</a:t>
            </a:r>
            <a:endParaRPr lang="en-US" b="1" cap="none"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46216" y="2630466"/>
            <a:ext cx="1752600" cy="13537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Content Placeholder 5"/>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014582" y="2630466"/>
            <a:ext cx="1476103" cy="13537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6451" y="2630466"/>
            <a:ext cx="1847850" cy="13537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0067" y="2630466"/>
            <a:ext cx="1895475" cy="13537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2498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421298"/>
          </a:xfrm>
        </p:spPr>
        <p:txBody>
          <a:bodyPr/>
          <a:lstStyle/>
          <a:p>
            <a:pPr>
              <a:lnSpc>
                <a:spcPct val="150000"/>
              </a:lnSpc>
            </a:pPr>
            <a:r>
              <a:rPr lang="en-US" b="1" cap="none" dirty="0" smtClean="0">
                <a:latin typeface="Times New Roman" panose="02020603050405020304" pitchFamily="18" charset="0"/>
                <a:cs typeface="Times New Roman" panose="02020603050405020304" pitchFamily="18" charset="0"/>
              </a:rPr>
              <a:t>Integration And Future Trends</a:t>
            </a:r>
            <a:endParaRPr lang="en-US" b="1" cap="none"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13"/>
          </p:nvPr>
        </p:nvSpPr>
        <p:spPr/>
        <p:txBody>
          <a:bodyPr>
            <a:normAutofit/>
          </a:bodyPr>
          <a:lstStyle/>
          <a:p>
            <a:pPr marL="0" indent="0" algn="just">
              <a:lnSpc>
                <a:spcPct val="150000"/>
              </a:lnSpc>
              <a:buNone/>
            </a:pPr>
            <a:r>
              <a:rPr lang="en-US" sz="2800" b="1" cap="none" dirty="0" smtClean="0">
                <a:latin typeface="Times New Roman" panose="02020603050405020304" pitchFamily="18" charset="0"/>
                <a:cs typeface="Times New Roman" panose="02020603050405020304" pitchFamily="18" charset="0"/>
              </a:rPr>
              <a:t>Modern healthcare integration:</a:t>
            </a:r>
          </a:p>
          <a:p>
            <a:pPr algn="just">
              <a:lnSpc>
                <a:spcPct val="150000"/>
              </a:lnSpc>
            </a:pPr>
            <a:r>
              <a:rPr lang="en-US" sz="2400" cap="none" dirty="0" smtClean="0">
                <a:latin typeface="Times New Roman" panose="02020603050405020304" pitchFamily="18" charset="0"/>
                <a:cs typeface="Times New Roman" panose="02020603050405020304" pitchFamily="18" charset="0"/>
              </a:rPr>
              <a:t> Increased collaboration between traditional and modern practices.</a:t>
            </a:r>
          </a:p>
          <a:p>
            <a:pPr algn="just">
              <a:lnSpc>
                <a:spcPct val="150000"/>
              </a:lnSpc>
            </a:pPr>
            <a:r>
              <a:rPr lang="en-US" sz="2400" cap="none" dirty="0" smtClean="0">
                <a:latin typeface="Times New Roman" panose="02020603050405020304" pitchFamily="18" charset="0"/>
                <a:cs typeface="Times New Roman" panose="02020603050405020304" pitchFamily="18" charset="0"/>
              </a:rPr>
              <a:t> Use of technology to enhance traditional medicine.</a:t>
            </a:r>
          </a:p>
          <a:p>
            <a:pPr algn="just">
              <a:lnSpc>
                <a:spcPct val="150000"/>
              </a:lnSpc>
            </a:pP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64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b="1" cap="none" dirty="0">
                <a:latin typeface="Times New Roman" panose="02020603050405020304" pitchFamily="18" charset="0"/>
                <a:cs typeface="Times New Roman" panose="02020603050405020304" pitchFamily="18" charset="0"/>
              </a:rPr>
              <a:t>Integration And Future Trends</a:t>
            </a:r>
            <a:endParaRPr lang="en-US" dirty="0"/>
          </a:p>
        </p:txBody>
      </p:sp>
      <p:sp>
        <p:nvSpPr>
          <p:cNvPr id="3" name="Content Placeholder 2"/>
          <p:cNvSpPr>
            <a:spLocks noGrp="1"/>
          </p:cNvSpPr>
          <p:nvPr>
            <p:ph sz="quarter" idx="13"/>
          </p:nvPr>
        </p:nvSpPr>
        <p:spPr/>
        <p:txBody>
          <a:bodyPr>
            <a:normAutofit/>
          </a:bodyPr>
          <a:lstStyle/>
          <a:p>
            <a:pPr marL="0" indent="0" algn="just">
              <a:lnSpc>
                <a:spcPct val="150000"/>
              </a:lnSpc>
              <a:buNone/>
            </a:pPr>
            <a:r>
              <a:rPr lang="en-US" sz="2800" b="1" cap="none" dirty="0" smtClean="0">
                <a:latin typeface="Times New Roman" panose="02020603050405020304" pitchFamily="18" charset="0"/>
                <a:cs typeface="Times New Roman" panose="02020603050405020304" pitchFamily="18" charset="0"/>
              </a:rPr>
              <a:t>Revival And Regulation:</a:t>
            </a:r>
            <a:endParaRPr lang="en-US" altLang="en-US" sz="2400" cap="none" dirty="0">
              <a:effectLst/>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ClrTx/>
            </a:pPr>
            <a:r>
              <a:rPr lang="en-US" altLang="en-US" sz="2400" cap="none" dirty="0">
                <a:effectLst/>
                <a:latin typeface="Times New Roman" panose="02020603050405020304" pitchFamily="18" charset="0"/>
                <a:cs typeface="Times New Roman" panose="02020603050405020304" pitchFamily="18" charset="0"/>
              </a:rPr>
              <a:t>Revival of traditional medicinal plants in modern health systems.</a:t>
            </a:r>
          </a:p>
          <a:p>
            <a:pPr lvl="0" algn="just" eaLnBrk="0" fontAlgn="base" hangingPunct="0">
              <a:lnSpc>
                <a:spcPct val="150000"/>
              </a:lnSpc>
              <a:spcBef>
                <a:spcPct val="0"/>
              </a:spcBef>
              <a:spcAft>
                <a:spcPct val="0"/>
              </a:spcAft>
              <a:buClrTx/>
            </a:pPr>
            <a:r>
              <a:rPr lang="en-US" altLang="en-US" sz="2400" cap="none" dirty="0">
                <a:effectLst/>
                <a:latin typeface="Times New Roman" panose="02020603050405020304" pitchFamily="18" charset="0"/>
                <a:cs typeface="Times New Roman" panose="02020603050405020304" pitchFamily="18" charset="0"/>
              </a:rPr>
              <a:t>Importance of regulation for safety and efficacy. </a:t>
            </a:r>
            <a:endParaRPr lang="en-US" altLang="en-US" sz="2400" cap="none" dirty="0" smtClean="0">
              <a:effectLst/>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ClrTx/>
            </a:pPr>
            <a:r>
              <a:rPr lang="en-US" altLang="en-US" sz="2400" cap="none" dirty="0">
                <a:effectLst/>
                <a:latin typeface="Times New Roman" panose="02020603050405020304" pitchFamily="18" charset="0"/>
                <a:cs typeface="Times New Roman" panose="02020603050405020304" pitchFamily="18" charset="0"/>
              </a:rPr>
              <a:t>Leveraging indigenous knowledge for sustainable health solutions.</a:t>
            </a:r>
          </a:p>
          <a:p>
            <a:pPr marL="0" indent="0" algn="just">
              <a:lnSpc>
                <a:spcPct val="150000"/>
              </a:lnSpc>
              <a:buNone/>
            </a:pPr>
            <a:endParaRPr lang="en-US" sz="2800"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44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b="1" dirty="0" smtClean="0">
                <a:solidFill>
                  <a:schemeClr val="tx1">
                    <a:lumMod val="95000"/>
                  </a:schemeClr>
                </a:solidFill>
                <a:latin typeface="Times New Roman" panose="02020603050405020304" pitchFamily="18" charset="0"/>
                <a:cs typeface="Times New Roman" panose="02020603050405020304" pitchFamily="18" charset="0"/>
              </a:rPr>
              <a:t>Conclusion &amp; summary</a:t>
            </a:r>
            <a:endParaRPr lang="en-US"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fontScale="70000" lnSpcReduction="20000"/>
          </a:bodyPr>
          <a:lstStyle/>
          <a:p>
            <a:pPr marL="0" indent="0" algn="just">
              <a:lnSpc>
                <a:spcPct val="160000"/>
              </a:lnSpc>
              <a:buNone/>
            </a:pPr>
            <a:r>
              <a:rPr lang="en-US" sz="2400" cap="none" dirty="0" smtClean="0">
                <a:solidFill>
                  <a:schemeClr val="tx1">
                    <a:lumMod val="95000"/>
                  </a:schemeClr>
                </a:solidFill>
                <a:effectLst/>
                <a:latin typeface="Times New Roman" panose="02020603050405020304" pitchFamily="18" charset="0"/>
                <a:cs typeface="Times New Roman" panose="02020603050405020304" pitchFamily="18" charset="0"/>
              </a:rPr>
              <a:t>Traditional African medicine has long been integral to African healthcare, leveraging indigenous knowledge and natural resources. Incorporating mysticism, herbalism, and expertise from midwives, herbalists, and diviners, it treats illnesses through spiritual methods and herbal cures with symbolic value. With over 4,000 medicinal plants, like cannabis sativa for various ailments and Bidens Pilosa for diseases and infertility, traditional practices address health issues holistically. Integration with modern healthcare, including AI, machine learning, and telehealth platforms, enhances efficacy and safety, offering personalized health insights and sustainable management solutions. This fusion preserves cultural heritage while providing advanced healthcare, showcasing the continued relevance and innovation in traditional African medicine.</a:t>
            </a:r>
            <a:endParaRPr lang="en-US" sz="2400" cap="none" dirty="0">
              <a:solidFill>
                <a:schemeClr val="tx1">
                  <a:lumMod val="9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9092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85</TotalTime>
  <Words>499</Words>
  <Application>Microsoft Office PowerPoint</Application>
  <PresentationFormat>Widescreen</PresentationFormat>
  <Paragraphs>47</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Times New Roman</vt:lpstr>
      <vt:lpstr>Tw Cen MT</vt:lpstr>
      <vt:lpstr>Droplet</vt:lpstr>
      <vt:lpstr>Package</vt:lpstr>
      <vt:lpstr>Aspect of African culture</vt:lpstr>
      <vt:lpstr>Introduction Relevance Of African Medicine Practices</vt:lpstr>
      <vt:lpstr>Importance Of This Practice</vt:lpstr>
      <vt:lpstr>Key Components Of Traditional African Medicine</vt:lpstr>
      <vt:lpstr>Medicinal Plants</vt:lpstr>
      <vt:lpstr>Visual Medicinal Plants</vt:lpstr>
      <vt:lpstr>Integration And Future Trends</vt:lpstr>
      <vt:lpstr>Integration And Future Trends</vt:lpstr>
      <vt:lpstr>Conclusion &amp;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Traditional African medicine practices</dc:title>
  <dc:creator>John</dc:creator>
  <cp:lastModifiedBy>John</cp:lastModifiedBy>
  <cp:revision>10</cp:revision>
  <dcterms:created xsi:type="dcterms:W3CDTF">2024-08-06T15:31:09Z</dcterms:created>
  <dcterms:modified xsi:type="dcterms:W3CDTF">2024-08-06T16:56:14Z</dcterms:modified>
</cp:coreProperties>
</file>