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3" d="100"/>
          <a:sy n="73"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52EAA6-9B33-4462-9BB1-531B0FC340CE}" type="datetimeFigureOut">
              <a:rPr lang="en-US" smtClean="0"/>
              <a:t>8/6/2024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1132E4-B9A9-4D3B-A9D6-BF595A314295}" type="slidenum">
              <a:rPr lang="en-US" smtClean="0"/>
              <a:t>‹#›</a:t>
            </a:fld>
            <a:endParaRPr lang="en-US"/>
          </a:p>
        </p:txBody>
      </p:sp>
    </p:spTree>
    <p:extLst>
      <p:ext uri="{BB962C8B-B14F-4D97-AF65-F5344CB8AC3E}">
        <p14:creationId xmlns:p14="http://schemas.microsoft.com/office/powerpoint/2010/main" val="2545308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09E093F-673A-490E-A6E4-E5A23186228C}" type="datetime1">
              <a:rPr lang="en-US" smtClean="0"/>
              <a:t>8/6/2024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224623-3190-4AF8-85B5-13FC37E1F0DF}" type="datetime1">
              <a:rPr lang="en-US" smtClean="0"/>
              <a:t>8/6/2024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377138-ADCC-4979-92F1-586D785EDE18}" type="datetime1">
              <a:rPr lang="en-US" smtClean="0"/>
              <a:t>8/6/2024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69A33B-B45E-4E04-A6D3-1037F5A0AE6A}" type="datetime1">
              <a:rPr lang="en-US" smtClean="0"/>
              <a:t>8/6/2024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8BF51A-29DA-4C67-9704-930117B18A24}" type="datetime1">
              <a:rPr lang="en-US" smtClean="0"/>
              <a:t>8/6/2024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D5FB7ED-53E3-4448-905C-489731A5D849}" type="datetime1">
              <a:rPr lang="en-US" smtClean="0"/>
              <a:t>8/6/2024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CEF1F46-8B1A-47E5-B13D-185EF8DCC8E9}" type="datetime1">
              <a:rPr lang="en-US" smtClean="0"/>
              <a:t>8/6/2024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F6CECB-C16E-4BDD-A31D-98A5267FB985}" type="datetime1">
              <a:rPr lang="en-US" smtClean="0"/>
              <a:t>8/6/2024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A821C3-C89D-4552-8870-B06738B110B3}" type="datetime1">
              <a:rPr lang="en-US" smtClean="0"/>
              <a:t>8/6/2024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72BA43-F8E4-488E-A8BA-15EFBD4CEB18}" type="datetime1">
              <a:rPr lang="en-US" smtClean="0"/>
              <a:t>8/6/2024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57E138-EA18-47B4-80F2-6A5B3750F98F}" type="datetime1">
              <a:rPr lang="en-US" smtClean="0"/>
              <a:t>8/6/2024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12CAFF-803E-4044-9D40-43D3E199BFED}" type="datetime1">
              <a:rPr lang="en-US" smtClean="0"/>
              <a:t>8/6/2024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9D4D7F-6C82-4671-AD5D-4BEF4AC6C595}" type="datetime1">
              <a:rPr lang="en-US" smtClean="0"/>
              <a:t>8/6/2024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6DFE03-8BB3-49D7-8431-923632BEF256}" type="datetime1">
              <a:rPr lang="en-US" smtClean="0"/>
              <a:t>8/6/2024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193C7-5EE4-459C-8C21-259DD60C86F1}" type="datetime1">
              <a:rPr lang="en-US" smtClean="0"/>
              <a:t>8/6/2024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72CFA7-A02A-43E0-BE43-3E3BD64A1451}" type="datetime1">
              <a:rPr lang="en-US" smtClean="0"/>
              <a:t>8/6/2024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7696AF-E8E3-4A4E-83F8-2FBEF4694861}" type="datetime1">
              <a:rPr lang="en-US" smtClean="0"/>
              <a:t>8/6/2024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D329C36-8C35-4769-9FFB-0D1DCAE7B09B}" type="datetime1">
              <a:rPr lang="en-US" smtClean="0"/>
              <a:t>8/6/2024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lnSpc>
                <a:spcPct val="150000"/>
              </a:lnSpc>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Invention and innovation</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lnSpcReduction="10000"/>
          </a:bodyPr>
          <a:lstStyle/>
          <a:p>
            <a:pPr algn="ctr">
              <a:lnSpc>
                <a:spcPct val="150000"/>
              </a:lnSpc>
            </a:pPr>
            <a:r>
              <a:rPr lang="en-US"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Health Monitoring devices and wearables</a:t>
            </a:r>
          </a:p>
          <a:p>
            <a:pPr algn="ctr">
              <a:lnSpc>
                <a:spcPct val="150000"/>
              </a:lnSpc>
            </a:pPr>
            <a:r>
              <a:rPr lang="en-US" b="1" i="1" cap="none"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Presented By Joseph Wachira</a:t>
            </a:r>
          </a:p>
          <a:p>
            <a:pPr algn="ctr">
              <a:lnSpc>
                <a:spcPct val="150000"/>
              </a:lnSpc>
            </a:pPr>
            <a:r>
              <a:rPr lang="en-US" b="1" i="1" cap="none"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C025-01-0911/2021</a:t>
            </a:r>
            <a:endParaRPr lang="en-US" b="1" i="1" cap="none"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02ABF2A-5364-4918-A4D3-E62479897B04}" type="datetime1">
              <a:rPr lang="en-US" smtClean="0"/>
              <a:t>8/6/2024</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36477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2800" dirty="0">
                <a:solidFill>
                  <a:schemeClr val="bg1"/>
                </a:solidFill>
                <a:latin typeface="Times New Roman" panose="02020603050405020304" pitchFamily="18" charset="0"/>
                <a:cs typeface="Times New Roman" panose="02020603050405020304" pitchFamily="18" charset="0"/>
              </a:rPr>
              <a:t>Wearable technology in health care refers to devices that patients attach to their bodies to collect health and fitness data, which may provide to doctors, health care providers, insurers and other relevant parties</a:t>
            </a:r>
          </a:p>
        </p:txBody>
      </p:sp>
      <p:sp>
        <p:nvSpPr>
          <p:cNvPr id="4" name="Date Placeholder 3"/>
          <p:cNvSpPr>
            <a:spLocks noGrp="1"/>
          </p:cNvSpPr>
          <p:nvPr>
            <p:ph type="dt" sz="half" idx="10"/>
          </p:nvPr>
        </p:nvSpPr>
        <p:spPr/>
        <p:txBody>
          <a:bodyPr/>
          <a:lstStyle/>
          <a:p>
            <a:fld id="{9437E0AF-8908-46ED-85FE-E7B50C305F6F}" type="datetime1">
              <a:rPr lang="en-US" smtClean="0"/>
              <a:t>8/6/2024</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056023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lnSpc>
                <a:spcPct val="150000"/>
              </a:lnSpc>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Examples of wearables</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2"/>
          <p:cNvSpPr>
            <a:spLocks noGrp="1" noChangeArrowheads="1"/>
          </p:cNvSpPr>
          <p:nvPr>
            <p:ph idx="1"/>
          </p:nvPr>
        </p:nvSpPr>
        <p:spPr bwMode="auto">
          <a:xfrm>
            <a:off x="1061262" y="1388855"/>
            <a:ext cx="4115229"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endPar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Fitness trackers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Blood pressure monitors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Smartwatches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ECG monitors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Sleep monitoring devices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Respiratory monitors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Biosensors </a:t>
            </a:r>
          </a:p>
        </p:txBody>
      </p:sp>
      <p:sp>
        <p:nvSpPr>
          <p:cNvPr id="6" name="Date Placeholder 5"/>
          <p:cNvSpPr>
            <a:spLocks noGrp="1"/>
          </p:cNvSpPr>
          <p:nvPr>
            <p:ph type="dt" sz="half" idx="10"/>
          </p:nvPr>
        </p:nvSpPr>
        <p:spPr/>
        <p:txBody>
          <a:bodyPr/>
          <a:lstStyle/>
          <a:p>
            <a:fld id="{2B3B464C-5BDA-49D7-A8D0-E10AC25E9470}" type="datetime1">
              <a:rPr lang="en-US" smtClean="0"/>
              <a:t>8/6/2024</a:t>
            </a:fld>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639519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210282"/>
          </a:xfrm>
        </p:spPr>
        <p:txBody>
          <a:bodyPr/>
          <a:lstStyle/>
          <a:p>
            <a:pPr algn="ctr">
              <a:lnSpc>
                <a:spcPct val="150000"/>
              </a:lnSpc>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Market growth and demand</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828800"/>
            <a:ext cx="9905999" cy="3962401"/>
          </a:xfrm>
        </p:spPr>
        <p:txBody>
          <a:bodyPr>
            <a:normAutofit fontScale="92500" lnSpcReduction="20000"/>
          </a:bodyPr>
          <a:lstStyle/>
          <a:p>
            <a:pPr marL="0" indent="0" algn="just">
              <a:lnSpc>
                <a:spcPct val="150000"/>
              </a:lnSpc>
              <a:buNone/>
            </a:pPr>
            <a:r>
              <a:rPr lang="en-US" b="1" dirty="0" smtClean="0">
                <a:solidFill>
                  <a:schemeClr val="bg1"/>
                </a:solidFill>
                <a:latin typeface="Times New Roman" panose="02020603050405020304" pitchFamily="18" charset="0"/>
                <a:cs typeface="Times New Roman" panose="02020603050405020304" pitchFamily="18" charset="0"/>
              </a:rPr>
              <a:t>Market Value</a:t>
            </a:r>
            <a:endParaRPr lang="en-US" b="1" dirty="0">
              <a:solidFill>
                <a:schemeClr val="bg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q"/>
            </a:pPr>
            <a:r>
              <a:rPr lang="en-US" sz="2600" dirty="0" smtClean="0">
                <a:solidFill>
                  <a:schemeClr val="bg1"/>
                </a:solidFill>
                <a:latin typeface="Times New Roman" panose="02020603050405020304" pitchFamily="18" charset="0"/>
                <a:cs typeface="Times New Roman" panose="02020603050405020304" pitchFamily="18" charset="0"/>
              </a:rPr>
              <a:t>$13.8 billion in 2020</a:t>
            </a:r>
          </a:p>
          <a:p>
            <a:pPr algn="just">
              <a:lnSpc>
                <a:spcPct val="150000"/>
              </a:lnSpc>
              <a:buFont typeface="Wingdings" panose="05000000000000000000" pitchFamily="2" charset="2"/>
              <a:buChar char="q"/>
            </a:pPr>
            <a:r>
              <a:rPr lang="en-US" sz="2600" dirty="0" smtClean="0">
                <a:solidFill>
                  <a:schemeClr val="bg1"/>
                </a:solidFill>
                <a:latin typeface="Times New Roman" panose="02020603050405020304" pitchFamily="18" charset="0"/>
                <a:cs typeface="Times New Roman" panose="02020603050405020304" pitchFamily="18" charset="0"/>
              </a:rPr>
              <a:t>Expected value $37.4 billion in 2028</a:t>
            </a:r>
          </a:p>
          <a:p>
            <a:pPr marL="0" indent="0" algn="just">
              <a:lnSpc>
                <a:spcPct val="150000"/>
              </a:lnSpc>
              <a:buNone/>
            </a:pPr>
            <a:r>
              <a:rPr lang="en-US" b="1" dirty="0" smtClean="0">
                <a:solidFill>
                  <a:schemeClr val="bg1"/>
                </a:solidFill>
                <a:latin typeface="Times New Roman" panose="02020603050405020304" pitchFamily="18" charset="0"/>
                <a:cs typeface="Times New Roman" panose="02020603050405020304" pitchFamily="18" charset="0"/>
              </a:rPr>
              <a:t>Benefits</a:t>
            </a:r>
          </a:p>
          <a:p>
            <a:pPr algn="just" eaLnBrk="0" fontAlgn="base" hangingPunct="0">
              <a:lnSpc>
                <a:spcPct val="150000"/>
              </a:lnSpc>
              <a:spcBef>
                <a:spcPct val="0"/>
              </a:spcBef>
              <a:spcAft>
                <a:spcPct val="0"/>
              </a:spcAft>
              <a:buSzTx/>
              <a:buFont typeface="Wingdings" panose="05000000000000000000" pitchFamily="2" charset="2"/>
              <a:buChar char="q"/>
            </a:pPr>
            <a:r>
              <a:rPr lang="en-US" altLang="en-US" dirty="0">
                <a:solidFill>
                  <a:schemeClr val="bg1"/>
                </a:solidFill>
                <a:latin typeface="Times New Roman" panose="02020603050405020304" pitchFamily="18" charset="0"/>
                <a:cs typeface="Times New Roman" panose="02020603050405020304" pitchFamily="18" charset="0"/>
              </a:rPr>
              <a:t>R</a:t>
            </a:r>
            <a:r>
              <a:rPr lang="en-US" altLang="en-US" sz="2600" dirty="0">
                <a:solidFill>
                  <a:schemeClr val="bg1"/>
                </a:solidFill>
                <a:latin typeface="Times New Roman" panose="02020603050405020304" pitchFamily="18" charset="0"/>
                <a:cs typeface="Times New Roman" panose="02020603050405020304" pitchFamily="18" charset="0"/>
              </a:rPr>
              <a:t>eal-time health monitoring</a:t>
            </a:r>
          </a:p>
          <a:p>
            <a:pPr algn="just" eaLnBrk="0" fontAlgn="base" hangingPunct="0">
              <a:lnSpc>
                <a:spcPct val="150000"/>
              </a:lnSpc>
              <a:spcBef>
                <a:spcPct val="0"/>
              </a:spcBef>
              <a:spcAft>
                <a:spcPct val="0"/>
              </a:spcAft>
              <a:buSzTx/>
              <a:buFont typeface="Wingdings" panose="05000000000000000000" pitchFamily="2" charset="2"/>
              <a:buChar char="q"/>
            </a:pPr>
            <a:r>
              <a:rPr lang="en-US" altLang="en-US" sz="2600" dirty="0">
                <a:solidFill>
                  <a:schemeClr val="bg1"/>
                </a:solidFill>
                <a:latin typeface="Times New Roman" panose="02020603050405020304" pitchFamily="18" charset="0"/>
                <a:cs typeface="Times New Roman" panose="02020603050405020304" pitchFamily="18" charset="0"/>
              </a:rPr>
              <a:t>Early detection and management of chronic conditions</a:t>
            </a:r>
          </a:p>
          <a:p>
            <a:pPr algn="just" eaLnBrk="0" fontAlgn="base" hangingPunct="0">
              <a:lnSpc>
                <a:spcPct val="150000"/>
              </a:lnSpc>
              <a:spcBef>
                <a:spcPct val="0"/>
              </a:spcBef>
              <a:spcAft>
                <a:spcPct val="0"/>
              </a:spcAft>
              <a:buSzTx/>
              <a:buFont typeface="Wingdings" panose="05000000000000000000" pitchFamily="2" charset="2"/>
              <a:buChar char="q"/>
            </a:pPr>
            <a:r>
              <a:rPr lang="en-US" altLang="en-US" sz="2600" dirty="0">
                <a:solidFill>
                  <a:schemeClr val="bg1"/>
                </a:solidFill>
                <a:latin typeface="Times New Roman" panose="02020603050405020304" pitchFamily="18" charset="0"/>
                <a:cs typeface="Times New Roman" panose="02020603050405020304" pitchFamily="18" charset="0"/>
              </a:rPr>
              <a:t>Reduced need for in-person appointments </a:t>
            </a:r>
          </a:p>
          <a:p>
            <a:pPr marL="0" indent="0" algn="just">
              <a:lnSpc>
                <a:spcPct val="150000"/>
              </a:lnSpc>
              <a:buNone/>
            </a:pPr>
            <a:endParaRPr lang="en-US" dirty="0" smtClean="0">
              <a:solidFill>
                <a:schemeClr val="bg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dirty="0" smtClean="0">
              <a:solidFill>
                <a:schemeClr val="bg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dirty="0" smtClean="0">
              <a:solidFill>
                <a:schemeClr val="bg1"/>
              </a:solidFill>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F1834FDC-FE38-480F-8555-E4687618FAE4}" type="datetime1">
              <a:rPr lang="en-US" smtClean="0"/>
              <a:t>8/6/2024</a:t>
            </a:fld>
            <a:endParaRPr lang="en-US" dirty="0"/>
          </a:p>
        </p:txBody>
      </p:sp>
      <p:sp>
        <p:nvSpPr>
          <p:cNvPr id="8" name="Slide Number Placeholder 7"/>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366061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lnSpc>
                <a:spcPct val="150000"/>
              </a:lnSpc>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 companies and innovators</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724297"/>
            <a:ext cx="9905999" cy="4066904"/>
          </a:xfrm>
        </p:spPr>
        <p:txBody>
          <a:bodyPr>
            <a:normAutofit fontScale="92500"/>
          </a:bodyPr>
          <a:lstStyle/>
          <a:p>
            <a:pPr marL="0" lvl="0" indent="0" algn="just" eaLnBrk="0" fontAlgn="base" hangingPunct="0">
              <a:lnSpc>
                <a:spcPct val="150000"/>
              </a:lnSpc>
              <a:spcBef>
                <a:spcPct val="0"/>
              </a:spcBef>
              <a:spcAft>
                <a:spcPct val="0"/>
              </a:spcAft>
              <a:buSzTx/>
              <a:buNone/>
            </a:pPr>
            <a:endParaRPr lang="en-US" altLang="en-US" dirty="0">
              <a:solidFill>
                <a:schemeClr val="bg1"/>
              </a:solidFill>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SzTx/>
              <a:buFont typeface="Wingdings" panose="05000000000000000000" pitchFamily="2" charset="2"/>
              <a:buChar char="q"/>
            </a:pPr>
            <a:r>
              <a:rPr lang="en-US" altLang="en-US" b="1" dirty="0">
                <a:solidFill>
                  <a:schemeClr val="bg1"/>
                </a:solidFill>
                <a:latin typeface="Times New Roman" panose="02020603050405020304" pitchFamily="18" charset="0"/>
                <a:cs typeface="Times New Roman" panose="02020603050405020304" pitchFamily="18" charset="0"/>
              </a:rPr>
              <a:t>Silvertree:</a:t>
            </a:r>
          </a:p>
          <a:p>
            <a:pPr marL="457200" lvl="1" indent="0" algn="just" eaLnBrk="0" fontAlgn="base" hangingPunct="0">
              <a:lnSpc>
                <a:spcPct val="150000"/>
              </a:lnSpc>
              <a:spcBef>
                <a:spcPct val="0"/>
              </a:spcBef>
              <a:spcAft>
                <a:spcPct val="0"/>
              </a:spcAft>
              <a:buSzTx/>
              <a:buNone/>
            </a:pPr>
            <a:r>
              <a:rPr lang="en-US" altLang="en-US" sz="2400" dirty="0">
                <a:solidFill>
                  <a:schemeClr val="bg1"/>
                </a:solidFill>
                <a:latin typeface="Times New Roman" panose="02020603050405020304" pitchFamily="18" charset="0"/>
                <a:cs typeface="Times New Roman" panose="02020603050405020304" pitchFamily="18" charset="0"/>
              </a:rPr>
              <a:t>Silvertree Reach wristband for monitoring health and safety of older adults.</a:t>
            </a:r>
          </a:p>
          <a:p>
            <a:pPr algn="just" eaLnBrk="0" fontAlgn="base" hangingPunct="0">
              <a:lnSpc>
                <a:spcPct val="150000"/>
              </a:lnSpc>
              <a:spcBef>
                <a:spcPct val="0"/>
              </a:spcBef>
              <a:spcAft>
                <a:spcPct val="0"/>
              </a:spcAft>
              <a:buSzTx/>
              <a:buFont typeface="Wingdings" panose="05000000000000000000" pitchFamily="2" charset="2"/>
              <a:buChar char="q"/>
            </a:pPr>
            <a:r>
              <a:rPr lang="en-US" altLang="en-US" b="1" dirty="0">
                <a:solidFill>
                  <a:schemeClr val="bg1"/>
                </a:solidFill>
                <a:latin typeface="Times New Roman" panose="02020603050405020304" pitchFamily="18" charset="0"/>
                <a:cs typeface="Times New Roman" panose="02020603050405020304" pitchFamily="18" charset="0"/>
              </a:rPr>
              <a:t>Garmin:</a:t>
            </a:r>
          </a:p>
          <a:p>
            <a:pPr marL="457200" lvl="1" indent="0" algn="just" eaLnBrk="0" fontAlgn="base" hangingPunct="0">
              <a:lnSpc>
                <a:spcPct val="150000"/>
              </a:lnSpc>
              <a:spcBef>
                <a:spcPct val="0"/>
              </a:spcBef>
              <a:spcAft>
                <a:spcPct val="0"/>
              </a:spcAft>
              <a:buSzTx/>
              <a:buNone/>
            </a:pPr>
            <a:r>
              <a:rPr lang="en-US" altLang="en-US" sz="2400" dirty="0">
                <a:solidFill>
                  <a:schemeClr val="bg1"/>
                </a:solidFill>
                <a:latin typeface="Times New Roman" panose="02020603050405020304" pitchFamily="18" charset="0"/>
                <a:cs typeface="Times New Roman" panose="02020603050405020304" pitchFamily="18" charset="0"/>
              </a:rPr>
              <a:t>Venu series for tracking body patterns, sleep quality, and heart rate.</a:t>
            </a:r>
          </a:p>
          <a:p>
            <a:pPr lvl="0" algn="just" eaLnBrk="0" fontAlgn="base" hangingPunct="0">
              <a:lnSpc>
                <a:spcPct val="150000"/>
              </a:lnSpc>
              <a:spcBef>
                <a:spcPct val="0"/>
              </a:spcBef>
              <a:spcAft>
                <a:spcPct val="0"/>
              </a:spcAft>
              <a:buSzTx/>
              <a:buFont typeface="Wingdings" panose="05000000000000000000" pitchFamily="2" charset="2"/>
              <a:buChar char="q"/>
            </a:pPr>
            <a:r>
              <a:rPr lang="en-US" altLang="en-US" b="1" dirty="0">
                <a:solidFill>
                  <a:schemeClr val="bg1"/>
                </a:solidFill>
                <a:latin typeface="Times New Roman" panose="02020603050405020304" pitchFamily="18" charset="0"/>
                <a:cs typeface="Times New Roman" panose="02020603050405020304" pitchFamily="18" charset="0"/>
              </a:rPr>
              <a:t>Withings:</a:t>
            </a:r>
          </a:p>
          <a:p>
            <a:pPr marL="457200" lvl="1" indent="0" algn="just" eaLnBrk="0" fontAlgn="base" hangingPunct="0">
              <a:lnSpc>
                <a:spcPct val="150000"/>
              </a:lnSpc>
              <a:spcBef>
                <a:spcPct val="0"/>
              </a:spcBef>
              <a:spcAft>
                <a:spcPct val="0"/>
              </a:spcAft>
              <a:buSzTx/>
              <a:buNone/>
            </a:pPr>
            <a:r>
              <a:rPr lang="en-US" altLang="en-US" sz="2400" dirty="0">
                <a:solidFill>
                  <a:schemeClr val="bg1"/>
                </a:solidFill>
                <a:latin typeface="Times New Roman" panose="02020603050405020304" pitchFamily="18" charset="0"/>
                <a:cs typeface="Times New Roman" panose="02020603050405020304" pitchFamily="18" charset="0"/>
              </a:rPr>
              <a:t>Health-enabled watches leveraging Wi-Fi for heart rate and sleep monitoring.</a:t>
            </a:r>
          </a:p>
          <a:p>
            <a:pPr marL="0" indent="0" algn="just">
              <a:lnSpc>
                <a:spcPct val="150000"/>
              </a:lnSpc>
              <a:buNone/>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9" name="Rectangle 6"/>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Date Placeholder 9"/>
          <p:cNvSpPr>
            <a:spLocks noGrp="1"/>
          </p:cNvSpPr>
          <p:nvPr>
            <p:ph type="dt" sz="half" idx="10"/>
          </p:nvPr>
        </p:nvSpPr>
        <p:spPr/>
        <p:txBody>
          <a:bodyPr/>
          <a:lstStyle/>
          <a:p>
            <a:fld id="{D2B8A574-0FA6-47B3-8C07-0A612CE235BF}" type="datetime1">
              <a:rPr lang="en-US" smtClean="0"/>
              <a:t>8/6/2024</a:t>
            </a:fld>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727401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lnSpc>
                <a:spcPct val="150000"/>
              </a:lnSpc>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trends and recommendations</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1240936" y="2097088"/>
            <a:ext cx="8207696"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Future Trends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Integration of AI and ML for personalized health insights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Advanced biosensors for multi-parameter health monitoring</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Seamless connection with telehealth platforms for remote care </a:t>
            </a:r>
          </a:p>
        </p:txBody>
      </p:sp>
      <p:sp>
        <p:nvSpPr>
          <p:cNvPr id="5" name="Date Placeholder 4"/>
          <p:cNvSpPr>
            <a:spLocks noGrp="1"/>
          </p:cNvSpPr>
          <p:nvPr>
            <p:ph type="dt" sz="half" idx="10"/>
          </p:nvPr>
        </p:nvSpPr>
        <p:spPr/>
        <p:txBody>
          <a:bodyPr/>
          <a:lstStyle/>
          <a:p>
            <a:fld id="{C1DC76AD-D6F9-4A02-946E-733A38D3BB08}" type="datetime1">
              <a:rPr lang="en-US" smtClean="0"/>
              <a:t>8/6/2024</a:t>
            </a:fld>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959242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005840"/>
            <a:ext cx="9905998" cy="2076994"/>
          </a:xfrm>
        </p:spPr>
        <p:txBody>
          <a:bodyPr/>
          <a:lstStyle/>
          <a:p>
            <a:pPr algn="ctr"/>
            <a:r>
              <a:rPr lang="en-US" b="1" dirty="0" smtClean="0">
                <a:effectLst>
                  <a:outerShdw blurRad="38100" dist="38100" dir="2700000" algn="tl">
                    <a:srgbClr val="000000">
                      <a:alpha val="43137"/>
                    </a:srgbClr>
                  </a:outerShdw>
                </a:effectLst>
              </a:rPr>
              <a:t>Future trends and recommendations</a:t>
            </a:r>
            <a:endParaRPr lang="en-US" b="1" dirty="0">
              <a:effectLst>
                <a:outerShdw blurRad="38100" dist="38100" dir="2700000" algn="tl">
                  <a:srgbClr val="000000">
                    <a:alpha val="43137"/>
                  </a:srgbClr>
                </a:outerShdw>
              </a:effectLst>
            </a:endParaRPr>
          </a:p>
        </p:txBody>
      </p:sp>
      <p:sp>
        <p:nvSpPr>
          <p:cNvPr id="4" name="Rectangle 1"/>
          <p:cNvSpPr>
            <a:spLocks noGrp="1" noChangeArrowheads="1"/>
          </p:cNvSpPr>
          <p:nvPr>
            <p:ph idx="1"/>
          </p:nvPr>
        </p:nvSpPr>
        <p:spPr bwMode="auto">
          <a:xfrm>
            <a:off x="1534148" y="2820016"/>
            <a:ext cx="9284914"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None/>
              <a:tabLst/>
            </a:pPr>
            <a:r>
              <a:rPr lang="en-US" altLang="en-US" sz="2800" b="1" dirty="0" smtClean="0">
                <a:solidFill>
                  <a:schemeClr val="bg1"/>
                </a:solidFill>
                <a:latin typeface="Times New Roman" panose="02020603050405020304" pitchFamily="18" charset="0"/>
                <a:cs typeface="Times New Roman" panose="02020603050405020304" pitchFamily="18" charset="0"/>
              </a:rPr>
              <a:t>Recommendations</a:t>
            </a:r>
            <a:endParaRPr kumimoji="0" lang="en-US" altLang="en-US" sz="2800" b="1"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Interoperable data for device comparisons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Improved to data and analytics tools</a:t>
            </a:r>
          </a:p>
          <a:p>
            <a:pPr lvl="0" algn="just" eaLnBrk="0" fontAlgn="base" hangingPunct="0">
              <a:lnSpc>
                <a:spcPct val="150000"/>
              </a:lnSpc>
              <a:spcBef>
                <a:spcPct val="0"/>
              </a:spcBef>
              <a:spcAft>
                <a:spcPct val="0"/>
              </a:spcAft>
              <a:buSzTx/>
              <a:buFont typeface="Wingdings" panose="05000000000000000000" pitchFamily="2" charset="2"/>
              <a:buChar char="q"/>
            </a:pPr>
            <a:r>
              <a:rPr kumimoji="0" lang="en-US" altLang="en-US"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Promotion of w</a:t>
            </a:r>
            <a:r>
              <a:rPr lang="en-US" altLang="en-US" dirty="0" smtClean="0">
                <a:solidFill>
                  <a:schemeClr val="bg1"/>
                </a:solidFill>
                <a:latin typeface="Times New Roman" panose="02020603050405020304" pitchFamily="18" charset="0"/>
                <a:cs typeface="Times New Roman" panose="02020603050405020304" pitchFamily="18" charset="0"/>
              </a:rPr>
              <a:t>earables</a:t>
            </a:r>
            <a:r>
              <a:rPr kumimoji="0" lang="en-US" altLang="en-US"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for overall wellness, not just health monitoring </a:t>
            </a:r>
          </a:p>
        </p:txBody>
      </p:sp>
      <p:sp>
        <p:nvSpPr>
          <p:cNvPr id="5" name="Date Placeholder 4"/>
          <p:cNvSpPr>
            <a:spLocks noGrp="1"/>
          </p:cNvSpPr>
          <p:nvPr>
            <p:ph type="dt" sz="half" idx="10"/>
          </p:nvPr>
        </p:nvSpPr>
        <p:spPr/>
        <p:txBody>
          <a:bodyPr/>
          <a:lstStyle/>
          <a:p>
            <a:fld id="{98A2EC4F-8AD5-41BD-AB39-FB154215534E}" type="datetime1">
              <a:rPr lang="en-US" smtClean="0"/>
              <a:t>8/6/2024</a:t>
            </a:fld>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733138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lnSpc>
                <a:spcPct val="150000"/>
              </a:lnSpc>
              <a:buNone/>
            </a:pPr>
            <a:r>
              <a:rPr lang="en-US" sz="7200" b="1" dirty="0" smtClean="0">
                <a:solidFill>
                  <a:schemeClr val="bg1"/>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THE END</a:t>
            </a:r>
            <a:endParaRPr lang="en-US" sz="7200" b="1" dirty="0">
              <a:solidFill>
                <a:schemeClr val="bg1"/>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52CAF0C-6E42-4F21-BD59-3B5C9B4E02B9}" type="datetime1">
              <a:rPr lang="en-US" smtClean="0"/>
              <a:t>8/6/2024</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4010546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299</TotalTime>
  <Words>222</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Algerian</vt:lpstr>
      <vt:lpstr>Arial</vt:lpstr>
      <vt:lpstr>Calibri</vt:lpstr>
      <vt:lpstr>Times New Roman</vt:lpstr>
      <vt:lpstr>Trebuchet MS</vt:lpstr>
      <vt:lpstr>Tw Cen MT</vt:lpstr>
      <vt:lpstr>Wingdings</vt:lpstr>
      <vt:lpstr>Circuit</vt:lpstr>
      <vt:lpstr>Invention and innovation</vt:lpstr>
      <vt:lpstr>Introduction</vt:lpstr>
      <vt:lpstr>Examples of wearables</vt:lpstr>
      <vt:lpstr>Market growth and demand</vt:lpstr>
      <vt:lpstr>Key companies and innovators</vt:lpstr>
      <vt:lpstr>Future trends and recommendations</vt:lpstr>
      <vt:lpstr>Future trends and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Invention and innovation</dc:title>
  <dc:creator>John</dc:creator>
  <cp:lastModifiedBy>John</cp:lastModifiedBy>
  <cp:revision>11</cp:revision>
  <dcterms:created xsi:type="dcterms:W3CDTF">2024-08-06T08:26:31Z</dcterms:created>
  <dcterms:modified xsi:type="dcterms:W3CDTF">2024-08-06T16:57:20Z</dcterms:modified>
</cp:coreProperties>
</file>