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5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6"/>
    <p:restoredTop sz="94694"/>
  </p:normalViewPr>
  <p:slideViewPr>
    <p:cSldViewPr snapToGrid="0">
      <p:cViewPr varScale="1">
        <p:scale>
          <a:sx n="93" d="100"/>
          <a:sy n="93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80D-C57C-786D-47E0-CED024739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Composition over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B7027-6726-9B86-DEBE-2EC35BD7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Macht das Sinn?</a:t>
            </a:r>
          </a:p>
        </p:txBody>
      </p:sp>
    </p:spTree>
    <p:extLst>
      <p:ext uri="{BB962C8B-B14F-4D97-AF65-F5344CB8AC3E}">
        <p14:creationId xmlns:p14="http://schemas.microsoft.com/office/powerpoint/2010/main" val="2352629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0110-488C-EB6F-DA10-5CD564DF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872-A503-C8DF-6906-DD79766C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Composition</a:t>
            </a:r>
            <a:br>
              <a:rPr lang="en-DE" dirty="0"/>
            </a:br>
            <a:r>
              <a:rPr lang="en-DE" sz="3600" dirty="0"/>
              <a:t>- der Baukasten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0762-C42B-49BE-C630-9E111AE19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34C2-2F12-81C3-E341-091E8350D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Flexibel, leicht erweiterbar</a:t>
            </a:r>
          </a:p>
          <a:p>
            <a:r>
              <a:rPr lang="en-GB" dirty="0"/>
              <a:t>B</a:t>
            </a:r>
            <a:r>
              <a:rPr lang="en-DE" dirty="0"/>
              <a:t>essere Testbarkeit</a:t>
            </a:r>
          </a:p>
          <a:p>
            <a:r>
              <a:rPr lang="en-DE" dirty="0"/>
              <a:t>Stabiler</a:t>
            </a:r>
          </a:p>
          <a:p>
            <a:r>
              <a:rPr lang="en-GB" dirty="0"/>
              <a:t>K</a:t>
            </a:r>
            <a:r>
              <a:rPr lang="en-DE" dirty="0"/>
              <a:t>ann leichter wiederverwendet werden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3A6-3B17-0EBD-C980-91AEE969E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7AD85-B6CC-EB1C-D53C-530177260D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Abstraktion kann komplexer sein</a:t>
            </a:r>
          </a:p>
        </p:txBody>
      </p:sp>
    </p:spTree>
    <p:extLst>
      <p:ext uri="{BB962C8B-B14F-4D97-AF65-F5344CB8AC3E}">
        <p14:creationId xmlns:p14="http://schemas.microsoft.com/office/powerpoint/2010/main" val="183923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784-870A-1C22-1090-386D8DB2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Geschichte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066-1B94-2B81-7361-1A492645A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Historischer Hintergrund</a:t>
            </a:r>
          </a:p>
        </p:txBody>
      </p:sp>
    </p:spTree>
    <p:extLst>
      <p:ext uri="{BB962C8B-B14F-4D97-AF65-F5344CB8AC3E}">
        <p14:creationId xmlns:p14="http://schemas.microsoft.com/office/powerpoint/2010/main" val="2791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6A69-0C69-6542-29F0-A7AB30C4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3662"/>
            <a:ext cx="9601200" cy="3581400"/>
          </a:xfrm>
        </p:spPr>
        <p:txBody>
          <a:bodyPr/>
          <a:lstStyle/>
          <a:p>
            <a:r>
              <a:rPr lang="en-DE" dirty="0"/>
              <a:t>Anfänger der OOP: Vererbung war die Norm</a:t>
            </a:r>
          </a:p>
          <a:p>
            <a:r>
              <a:rPr lang="en-DE" dirty="0"/>
              <a:t> Durch Objektorientiertes Denken (Klassen) war Vererbung das sinnvollste</a:t>
            </a:r>
          </a:p>
          <a:p>
            <a:r>
              <a:rPr lang="en-DE" dirty="0"/>
              <a:t>Mehrfachvererbung führte irgendwann zu Problemen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chwere Wartbarkeit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icht erweiterbar</a:t>
            </a:r>
          </a:p>
          <a:p>
            <a:r>
              <a:rPr lang="en-DE" dirty="0"/>
              <a:t>Buch Design Patterns prägt den Satz “Favor composition over inheritance”</a:t>
            </a:r>
          </a:p>
          <a:p>
            <a:r>
              <a:rPr lang="en-DE" dirty="0"/>
              <a:t>Viele Pattern nutzen seitdem Komposition (z.b. Strategy, Decorator, Dependency Injection, …)</a:t>
            </a:r>
          </a:p>
        </p:txBody>
      </p:sp>
    </p:spTree>
    <p:extLst>
      <p:ext uri="{BB962C8B-B14F-4D97-AF65-F5344CB8AC3E}">
        <p14:creationId xmlns:p14="http://schemas.microsoft.com/office/powerpoint/2010/main" val="11975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A8A-7BA6-8525-9E4B-8195C1E5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20" y="579456"/>
            <a:ext cx="3855720" cy="2157884"/>
          </a:xfrm>
        </p:spPr>
        <p:txBody>
          <a:bodyPr/>
          <a:lstStyle/>
          <a:p>
            <a:r>
              <a:rPr lang="en-D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EF75-EFF5-F142-D00C-E95197F3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1682750"/>
            <a:ext cx="5212080" cy="5175250"/>
          </a:xfrm>
        </p:spPr>
        <p:txBody>
          <a:bodyPr/>
          <a:lstStyle/>
          <a:p>
            <a:r>
              <a:rPr lang="en-GB" dirty="0"/>
              <a:t>I</a:t>
            </a:r>
            <a:r>
              <a:rPr lang="en-DE" dirty="0"/>
              <a:t>s-a Beziehung</a:t>
            </a:r>
          </a:p>
          <a:p>
            <a:r>
              <a:rPr lang="en-DE" dirty="0"/>
              <a:t>Eine Subklasse übernimmt Eigenschaften und Methoden einer Basisklasse</a:t>
            </a:r>
          </a:p>
          <a:p>
            <a:r>
              <a:rPr lang="en-DE" dirty="0"/>
              <a:t>Wenn was geändert wird muss meistens die Basisklasse und alle Subklassen anpassen</a:t>
            </a:r>
          </a:p>
          <a:p>
            <a:endParaRPr lang="en-DE" dirty="0"/>
          </a:p>
          <a:p>
            <a:r>
              <a:rPr lang="en-DE" dirty="0"/>
              <a:t>Beispiel: Tiere die mehrere Eigenschaften vereinen führen zu vielen Subklassen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738-82D7-9C9F-363F-5593293C6CB2}"/>
              </a:ext>
            </a:extLst>
          </p:cNvPr>
          <p:cNvSpPr txBox="1"/>
          <p:nvPr/>
        </p:nvSpPr>
        <p:spPr>
          <a:xfrm>
            <a:off x="0" y="0"/>
            <a:ext cx="538792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	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 {</a:t>
            </a:r>
          </a:p>
          <a:p>
            <a:r>
              <a:rPr lang="en-GB" sz="1600" dirty="0"/>
              <a:t>		</a:t>
            </a:r>
            <a:r>
              <a:rPr lang="en-GB" sz="1600" dirty="0" err="1"/>
              <a:t>Console.WriteLine</a:t>
            </a:r>
            <a:r>
              <a:rPr lang="en-GB" sz="1600" dirty="0"/>
              <a:t>("Sound");</a:t>
            </a:r>
          </a:p>
          <a:p>
            <a:r>
              <a:rPr lang="en-GB" sz="1600" dirty="0"/>
              <a:t>	}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string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("Walking");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>
                <a:solidFill>
                  <a:srgbClr val="92D050"/>
                </a:solidFill>
              </a:rPr>
              <a:t>Eat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("Eating Meat");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Dog</a:t>
            </a:r>
            <a:r>
              <a:rPr lang="en-GB" sz="1600" dirty="0"/>
              <a:t> :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override string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("Bark");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sz="1600" dirty="0"/>
              <a:t> :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override string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</a:t>
            </a:r>
          </a:p>
          <a:p>
            <a:r>
              <a:rPr lang="en-GB" sz="1600" dirty="0"/>
              <a:t>    {</a:t>
            </a:r>
          </a:p>
          <a:p>
            <a:r>
              <a:rPr lang="en-GB" sz="1600" dirty="0"/>
              <a:t>        </a:t>
            </a:r>
            <a:r>
              <a:rPr lang="en-GB" sz="1600" dirty="0" err="1"/>
              <a:t>Console.WriteLine</a:t>
            </a:r>
            <a:r>
              <a:rPr lang="en-GB" sz="1600" dirty="0"/>
              <a:t>("Meow");</a:t>
            </a:r>
          </a:p>
          <a:p>
            <a:r>
              <a:rPr lang="en-GB" sz="1600" dirty="0"/>
              <a:t>    }</a:t>
            </a:r>
          </a:p>
          <a:p>
            <a:r>
              <a:rPr lang="en-GB" sz="1600" dirty="0"/>
              <a:t>}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439665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0657-1552-6D7C-1A82-C00FF43B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296B-CBBD-AD59-90D1-A2551EF9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020" y="482600"/>
            <a:ext cx="3855720" cy="2157884"/>
          </a:xfrm>
        </p:spPr>
        <p:txBody>
          <a:bodyPr/>
          <a:lstStyle/>
          <a:p>
            <a:r>
              <a:rPr lang="en-DE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DC9-8136-FE39-B07F-749C4D85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1629892"/>
            <a:ext cx="5212080" cy="5175250"/>
          </a:xfrm>
        </p:spPr>
        <p:txBody>
          <a:bodyPr/>
          <a:lstStyle/>
          <a:p>
            <a:r>
              <a:rPr lang="en-GB" dirty="0"/>
              <a:t>H</a:t>
            </a:r>
            <a:r>
              <a:rPr lang="en-DE" dirty="0"/>
              <a:t>as-a Beziehung</a:t>
            </a:r>
          </a:p>
          <a:p>
            <a:r>
              <a:rPr lang="en-DE" dirty="0"/>
              <a:t>Eine Klasse besteht aus anderen Objekten – sie setzt Verhalten zusammen </a:t>
            </a:r>
          </a:p>
          <a:p>
            <a:r>
              <a:rPr lang="en-DE" dirty="0"/>
              <a:t>Klassen bekommen Komponenten für bestimmtes Verhalten</a:t>
            </a:r>
          </a:p>
          <a:p>
            <a:r>
              <a:rPr lang="en-DE" dirty="0"/>
              <a:t>Komponenten können kombiniert und ausgetauscht werden</a:t>
            </a:r>
          </a:p>
          <a:p>
            <a:endParaRPr lang="en-DE" dirty="0"/>
          </a:p>
          <a:p>
            <a:r>
              <a:rPr lang="en-DE" dirty="0"/>
              <a:t>Beispiel: Objekt (Tier) erstellen und Behavior (Movement oder Sound) können beliebig ausgtauscht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9D254-810E-F0D2-D044-AEE98F2684AC}"/>
              </a:ext>
            </a:extLst>
          </p:cNvPr>
          <p:cNvSpPr txBox="1"/>
          <p:nvPr/>
        </p:nvSpPr>
        <p:spPr>
          <a:xfrm>
            <a:off x="81280" y="152400"/>
            <a:ext cx="61747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GB" sz="1600" dirty="0" err="1">
                <a:solidFill>
                  <a:srgbClr val="7030A0"/>
                </a:solidFill>
              </a:rPr>
              <a:t>ISoundBehavior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GB" sz="1600" dirty="0"/>
              <a:t>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GB" sz="1600" dirty="0" err="1">
                <a:solidFill>
                  <a:srgbClr val="7030A0"/>
                </a:solidFill>
              </a:rPr>
              <a:t>IMovementBehavior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interface </a:t>
            </a:r>
            <a:r>
              <a:rPr lang="en-GB" sz="1600" dirty="0" err="1">
                <a:solidFill>
                  <a:srgbClr val="7030A0"/>
                </a:solidFill>
              </a:rPr>
              <a:t>IEatingBehavior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92D050"/>
                </a:solidFill>
              </a:rPr>
              <a:t>Eat</a:t>
            </a:r>
            <a:r>
              <a:rPr lang="en-GB" sz="1600" dirty="0"/>
              <a:t>();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BarkSound</a:t>
            </a:r>
            <a:r>
              <a:rPr lang="en-GB" sz="1600" dirty="0"/>
              <a:t> : </a:t>
            </a:r>
            <a:r>
              <a:rPr lang="en-GB" sz="1600" dirty="0" err="1">
                <a:solidFill>
                  <a:srgbClr val="7030A0"/>
                </a:solidFill>
              </a:rPr>
              <a:t>ISoundBehavior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 err="1">
                <a:solidFill>
                  <a:srgbClr val="92D050"/>
                </a:solidFill>
              </a:rPr>
              <a:t>MakeSound</a:t>
            </a:r>
            <a:r>
              <a:rPr lang="en-GB" sz="1600" dirty="0"/>
              <a:t>() =&gt; </a:t>
            </a:r>
            <a:r>
              <a:rPr lang="en-GB" sz="1600" dirty="0" err="1"/>
              <a:t>Console.WriteLine</a:t>
            </a:r>
            <a:r>
              <a:rPr lang="en-GB" sz="1600" dirty="0"/>
              <a:t>("Bark");</a:t>
            </a:r>
          </a:p>
          <a:p>
            <a:r>
              <a:rPr lang="en-GB" sz="1600" dirty="0"/>
              <a:t>}</a:t>
            </a:r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WalkingMovement</a:t>
            </a:r>
            <a:r>
              <a:rPr lang="en-GB" sz="1600" dirty="0"/>
              <a:t> : </a:t>
            </a:r>
            <a:r>
              <a:rPr lang="en-GB" sz="1600" dirty="0" err="1">
                <a:solidFill>
                  <a:srgbClr val="7030A0"/>
                </a:solidFill>
              </a:rPr>
              <a:t>IMovementBehavior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 =&gt; </a:t>
            </a:r>
            <a:r>
              <a:rPr lang="en-GB" sz="1600" dirty="0" err="1"/>
              <a:t>Console.WriteLine</a:t>
            </a:r>
            <a:r>
              <a:rPr lang="en-GB" sz="1600" dirty="0"/>
              <a:t>("Walking");</a:t>
            </a:r>
          </a:p>
          <a:p>
            <a:r>
              <a:rPr lang="en-GB" sz="1600" dirty="0"/>
              <a:t>}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public class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</a:rPr>
              <a:t>FlyingMovement</a:t>
            </a:r>
            <a:r>
              <a:rPr lang="en-GB" sz="1600" dirty="0"/>
              <a:t> : </a:t>
            </a:r>
            <a:r>
              <a:rPr lang="en-GB" sz="1600" dirty="0" err="1">
                <a:solidFill>
                  <a:srgbClr val="7030A0"/>
                </a:solidFill>
              </a:rPr>
              <a:t>IMovementBehavior</a:t>
            </a:r>
            <a:endParaRPr lang="en-GB" sz="1600" dirty="0">
              <a:solidFill>
                <a:srgbClr val="7030A0"/>
              </a:solidFill>
            </a:endParaRPr>
          </a:p>
          <a:p>
            <a:r>
              <a:rPr lang="en-GB" sz="1600" dirty="0"/>
              <a:t>{</a:t>
            </a:r>
          </a:p>
          <a:p>
            <a:r>
              <a:rPr lang="en-GB" sz="1600" dirty="0"/>
              <a:t>    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</a:rPr>
              <a:t>public void </a:t>
            </a:r>
            <a:r>
              <a:rPr lang="en-GB" sz="1600" dirty="0">
                <a:solidFill>
                  <a:srgbClr val="92D050"/>
                </a:solidFill>
              </a:rPr>
              <a:t>Move</a:t>
            </a:r>
            <a:r>
              <a:rPr lang="en-GB" sz="1600" dirty="0"/>
              <a:t>() =&gt; </a:t>
            </a:r>
            <a:r>
              <a:rPr lang="en-GB" sz="1600" dirty="0" err="1"/>
              <a:t>Console.WriteLine</a:t>
            </a:r>
            <a:r>
              <a:rPr lang="en-GB" sz="1600" dirty="0"/>
              <a:t>("Flying");</a:t>
            </a:r>
          </a:p>
          <a:p>
            <a:r>
              <a:rPr lang="en-GB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272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CFA44-EBC0-A586-6910-78596D00D887}"/>
              </a:ext>
            </a:extLst>
          </p:cNvPr>
          <p:cNvSpPr txBox="1"/>
          <p:nvPr/>
        </p:nvSpPr>
        <p:spPr>
          <a:xfrm>
            <a:off x="1016000" y="558800"/>
            <a:ext cx="10281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public class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Dog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GB" dirty="0"/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readonly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ISoundBehavior</a:t>
            </a:r>
            <a:r>
              <a:rPr lang="en-GB" dirty="0"/>
              <a:t> _</a:t>
            </a:r>
            <a:r>
              <a:rPr lang="en-GB" dirty="0" err="1"/>
              <a:t>soundBehavior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GB" dirty="0"/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readonly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IMovementBehavior</a:t>
            </a:r>
            <a:r>
              <a:rPr lang="en-GB" dirty="0"/>
              <a:t> _</a:t>
            </a:r>
            <a:r>
              <a:rPr lang="en-GB" dirty="0" err="1"/>
              <a:t>movementBehavior</a:t>
            </a:r>
            <a:r>
              <a:rPr lang="en-GB" dirty="0"/>
              <a:t>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GB" dirty="0"/>
              <a:t> </a:t>
            </a:r>
            <a:r>
              <a:rPr lang="en-GB" dirty="0" err="1">
                <a:solidFill>
                  <a:schemeClr val="accent5">
                    <a:lumMod val="50000"/>
                  </a:schemeClr>
                </a:solidFill>
              </a:rPr>
              <a:t>readonly</a:t>
            </a:r>
            <a:r>
              <a:rPr lang="en-GB" dirty="0"/>
              <a:t> </a:t>
            </a:r>
            <a:r>
              <a:rPr lang="en-GB" dirty="0" err="1">
                <a:solidFill>
                  <a:srgbClr val="7030A0"/>
                </a:solidFill>
              </a:rPr>
              <a:t>IEatingBehavior</a:t>
            </a:r>
            <a:r>
              <a:rPr lang="en-GB" dirty="0"/>
              <a:t> _</a:t>
            </a:r>
            <a:r>
              <a:rPr lang="en-GB" dirty="0" err="1"/>
              <a:t>eatingBehavior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Dog</a:t>
            </a:r>
            <a:r>
              <a:rPr lang="en-GB" dirty="0"/>
              <a:t>()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_</a:t>
            </a:r>
            <a:r>
              <a:rPr lang="en-GB" dirty="0" err="1"/>
              <a:t>soundBehavior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BarkSound</a:t>
            </a:r>
            <a:r>
              <a:rPr lang="en-GB" dirty="0"/>
              <a:t>();</a:t>
            </a:r>
          </a:p>
          <a:p>
            <a:r>
              <a:rPr lang="en-GB" dirty="0"/>
              <a:t>        _</a:t>
            </a:r>
            <a:r>
              <a:rPr lang="en-GB" dirty="0" err="1"/>
              <a:t>movementBehavior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WalkingMovement</a:t>
            </a:r>
            <a:r>
              <a:rPr lang="en-GB" dirty="0"/>
              <a:t>();</a:t>
            </a:r>
          </a:p>
          <a:p>
            <a:r>
              <a:rPr lang="en-GB" dirty="0"/>
              <a:t>        _</a:t>
            </a:r>
            <a:r>
              <a:rPr lang="en-GB" dirty="0" err="1"/>
              <a:t>eatingBehavior</a:t>
            </a:r>
            <a:r>
              <a:rPr lang="en-GB" dirty="0"/>
              <a:t> = </a:t>
            </a:r>
            <a:r>
              <a:rPr lang="en-GB" dirty="0">
                <a:solidFill>
                  <a:srgbClr val="00B0F0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MeatEating</a:t>
            </a:r>
            <a:r>
              <a:rPr lang="en-GB" dirty="0"/>
              <a:t>();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PerformSound</a:t>
            </a:r>
            <a:r>
              <a:rPr lang="en-GB" dirty="0"/>
              <a:t>() =&gt; _</a:t>
            </a:r>
            <a:r>
              <a:rPr lang="en-GB" dirty="0" err="1"/>
              <a:t>soundBehavior.</a:t>
            </a:r>
            <a:r>
              <a:rPr lang="en-GB" dirty="0" err="1">
                <a:solidFill>
                  <a:srgbClr val="00B050"/>
                </a:solidFill>
              </a:rPr>
              <a:t>MakeSound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PerformMove</a:t>
            </a:r>
            <a:r>
              <a:rPr lang="en-GB" dirty="0"/>
              <a:t>()  =&gt; _</a:t>
            </a:r>
            <a:r>
              <a:rPr lang="en-GB" dirty="0" err="1"/>
              <a:t>movementBehavior.</a:t>
            </a:r>
            <a:r>
              <a:rPr lang="en-GB" dirty="0" err="1">
                <a:solidFill>
                  <a:srgbClr val="00B050"/>
                </a:solidFill>
              </a:rPr>
              <a:t>Move</a:t>
            </a:r>
            <a:r>
              <a:rPr lang="en-GB" dirty="0"/>
              <a:t>();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GB" dirty="0" err="1">
                <a:solidFill>
                  <a:srgbClr val="00B050"/>
                </a:solidFill>
              </a:rPr>
              <a:t>PerformEat</a:t>
            </a:r>
            <a:r>
              <a:rPr lang="en-GB" dirty="0"/>
              <a:t>()   =&gt; _</a:t>
            </a:r>
            <a:r>
              <a:rPr lang="en-GB" dirty="0" err="1"/>
              <a:t>eatingBehavior.</a:t>
            </a:r>
            <a:r>
              <a:rPr lang="en-GB" dirty="0" err="1">
                <a:solidFill>
                  <a:srgbClr val="00B050"/>
                </a:solidFill>
              </a:rPr>
              <a:t>Eat</a:t>
            </a:r>
            <a:r>
              <a:rPr lang="en-GB" dirty="0"/>
              <a:t>();</a:t>
            </a:r>
          </a:p>
          <a:p>
            <a:r>
              <a:rPr lang="en-GB" dirty="0"/>
              <a:t>}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61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A34C-2EC7-5623-3A89-62FE453E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DE" dirty="0"/>
              <a:t>eit für Aufgaben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DD6B-00EE-FFBA-2E14-05D52D213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Viel Spaß!</a:t>
            </a:r>
          </a:p>
        </p:txBody>
      </p:sp>
    </p:spTree>
    <p:extLst>
      <p:ext uri="{BB962C8B-B14F-4D97-AF65-F5344CB8AC3E}">
        <p14:creationId xmlns:p14="http://schemas.microsoft.com/office/powerpoint/2010/main" val="272890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8354-1A67-A4A9-5FA8-3843F842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5E7F-137F-61FF-0C72-DDC41CF46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Vor – und Nachteile</a:t>
            </a:r>
          </a:p>
        </p:txBody>
      </p:sp>
    </p:spTree>
    <p:extLst>
      <p:ext uri="{BB962C8B-B14F-4D97-AF65-F5344CB8AC3E}">
        <p14:creationId xmlns:p14="http://schemas.microsoft.com/office/powerpoint/2010/main" val="42253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F6B-5EEE-2FD9-4121-201BD02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Inheritance</a:t>
            </a:r>
            <a:br>
              <a:rPr lang="en-DE" dirty="0"/>
            </a:br>
            <a:r>
              <a:rPr lang="en-DE" dirty="0"/>
              <a:t>- </a:t>
            </a:r>
            <a:r>
              <a:rPr lang="en-DE" sz="3600" dirty="0"/>
              <a:t>der Vererbungsbaum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FD38-1389-65D1-C5F7-263269B71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3A2E-7D36-6AFF-EA21-0A228F325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Einfach zu verstehen</a:t>
            </a:r>
          </a:p>
          <a:p>
            <a:r>
              <a:rPr lang="en-DE" dirty="0"/>
              <a:t>Klare Hierarchie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C038E-1091-8392-14B0-AABFB33F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83F1-D6A2-8943-6261-C88C90198F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Statisch und unflexibel</a:t>
            </a:r>
          </a:p>
          <a:p>
            <a:r>
              <a:rPr lang="en-GB" dirty="0"/>
              <a:t>Sehr </a:t>
            </a:r>
            <a:r>
              <a:rPr lang="de-DE" noProof="0" dirty="0"/>
              <a:t>aufwändig bei Änderungen</a:t>
            </a:r>
          </a:p>
          <a:p>
            <a:r>
              <a:rPr lang="de-DE" dirty="0"/>
              <a:t>Kann zu einer ”Gottklasse“ führen, die zu viel macht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595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2871</TotalTime>
  <Words>492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Composition over inheritance</vt:lpstr>
      <vt:lpstr>Geschichte</vt:lpstr>
      <vt:lpstr>PowerPoint Presentation</vt:lpstr>
      <vt:lpstr>Inheritance</vt:lpstr>
      <vt:lpstr>Composition</vt:lpstr>
      <vt:lpstr>PowerPoint Presentation</vt:lpstr>
      <vt:lpstr>Zeit für Aufgaben</vt:lpstr>
      <vt:lpstr>Fazit</vt:lpstr>
      <vt:lpstr>Inheritance - der Vererbungsbaum</vt:lpstr>
      <vt:lpstr>Composition - der Baukasten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Borowski</dc:creator>
  <cp:lastModifiedBy>Laura Borowski</cp:lastModifiedBy>
  <cp:revision>6</cp:revision>
  <dcterms:created xsi:type="dcterms:W3CDTF">2025-09-08T08:45:10Z</dcterms:created>
  <dcterms:modified xsi:type="dcterms:W3CDTF">2025-09-10T08:36:46Z</dcterms:modified>
</cp:coreProperties>
</file>