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03" r:id="rId3"/>
    <p:sldId id="295" r:id="rId4"/>
    <p:sldId id="296" r:id="rId5"/>
    <p:sldId id="297" r:id="rId6"/>
    <p:sldId id="298" r:id="rId7"/>
    <p:sldId id="299" r:id="rId8"/>
    <p:sldId id="300" r:id="rId9"/>
    <p:sldId id="301" r:id="rId10"/>
    <p:sldId id="302" r:id="rId11"/>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3" d="100"/>
          <a:sy n="93" d="100"/>
        </p:scale>
        <p:origin x="-16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5B496-7CC1-4245-BB23-DF9BC1B795CF}" type="datetimeFigureOut">
              <a:rPr lang="id-ID" smtClean="0"/>
              <a:pPr/>
              <a:t>12/12/2012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54853C2-BBD9-4F27-A5B2-9D08CAFE6F1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C15B496-7CC1-4245-BB23-DF9BC1B795CF}" type="datetimeFigureOut">
              <a:rPr lang="id-ID" smtClean="0"/>
              <a:pPr/>
              <a:t>12/12/2012</a:t>
            </a:fld>
            <a:endParaRPr lang="id-ID"/>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54853C2-BBD9-4F27-A5B2-9D08CAFE6F1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1643042" y="1214428"/>
            <a:ext cx="5715040"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0" name="Right Arrow 29"/>
          <p:cNvSpPr/>
          <p:nvPr/>
        </p:nvSpPr>
        <p:spPr>
          <a:xfrm>
            <a:off x="3571868" y="2786064"/>
            <a:ext cx="714380"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41" name="Rectangle 1"/>
          <p:cNvSpPr>
            <a:spLocks noChangeArrowheads="1"/>
          </p:cNvSpPr>
          <p:nvPr/>
        </p:nvSpPr>
        <p:spPr bwMode="auto">
          <a:xfrm>
            <a:off x="2285984" y="2083542"/>
            <a:ext cx="4857784"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1.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Ihwan</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Nurul</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Hadi</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(12.01.3081)</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2.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Bayu</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Sugiarto</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(12.01.3071)</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3. Rama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Raditya</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Y.	(12.01.3107)</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4.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Agung</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Triyanto</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(12.01.3112)</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5.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Gunawan</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Prasetyo</a:t>
            </a:r>
            <a:r>
              <a:rPr kumimoji="0" lang="en-US" sz="2000"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(12.01.3111)</a:t>
            </a:r>
            <a:endParaRPr kumimoji="0" lang="en-US" sz="20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461665"/>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9. </a:t>
            </a:r>
            <a:r>
              <a:rPr lang="en-US" sz="1200" dirty="0" smtClean="0">
                <a:solidFill>
                  <a:schemeClr val="bg1"/>
                </a:solidFill>
                <a:latin typeface="Times New Roman" pitchFamily="18" charset="0"/>
                <a:cs typeface="Times New Roman" pitchFamily="18" charset="0"/>
              </a:rPr>
              <a:t>Finally, write the text TELKOMSEL with the format (Arial, </a:t>
            </a:r>
            <a:r>
              <a:rPr lang="en-US" sz="1200" b="1" dirty="0" smtClean="0">
                <a:solidFill>
                  <a:schemeClr val="bg1"/>
                </a:solidFill>
                <a:latin typeface="Times New Roman" pitchFamily="18" charset="0"/>
                <a:cs typeface="Times New Roman" pitchFamily="18" charset="0"/>
              </a:rPr>
              <a:t>Bold, </a:t>
            </a:r>
            <a:r>
              <a:rPr lang="en-US" sz="1200" i="1" dirty="0" smtClean="0">
                <a:solidFill>
                  <a:schemeClr val="bg1"/>
                </a:solidFill>
                <a:latin typeface="Times New Roman" pitchFamily="18" charset="0"/>
                <a:cs typeface="Times New Roman" pitchFamily="18" charset="0"/>
              </a:rPr>
              <a:t>italic</a:t>
            </a:r>
            <a:r>
              <a:rPr lang="en-US" sz="1200" dirty="0" smtClean="0">
                <a:solidFill>
                  <a:schemeClr val="bg1"/>
                </a:solidFill>
                <a:latin typeface="Times New Roman" pitchFamily="18" charset="0"/>
                <a:cs typeface="Times New Roman" pitchFamily="18" charset="0"/>
              </a:rPr>
              <a:t>) just like the picture shown below.</a:t>
            </a:r>
          </a:p>
          <a:p>
            <a:pPr lvl="0"/>
            <a:endParaRPr lang="en-US" sz="1200" dirty="0">
              <a:solidFill>
                <a:schemeClr val="bg1"/>
              </a:solidFill>
              <a:latin typeface="Times New Roman" pitchFamily="18" charset="0"/>
              <a:cs typeface="Times New Roman" pitchFamily="18" charset="0"/>
            </a:endParaRPr>
          </a:p>
        </p:txBody>
      </p:sp>
      <p:cxnSp>
        <p:nvCxnSpPr>
          <p:cNvPr id="33" name="Straight Arrow Connector 32"/>
          <p:cNvCxnSpPr/>
          <p:nvPr/>
        </p:nvCxnSpPr>
        <p:spPr>
          <a:xfrm rot="16200000" flipV="1">
            <a:off x="2999570" y="2643982"/>
            <a:ext cx="72232" cy="70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5320908" y="1891898"/>
            <a:ext cx="397666" cy="10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p:cNvPicPr/>
          <p:nvPr/>
        </p:nvPicPr>
        <p:blipFill>
          <a:blip r:embed="rId3"/>
          <a:srcRect l="5128" t="29915" r="19391" b="24216"/>
          <a:stretch>
            <a:fillRect/>
          </a:stretch>
        </p:blipFill>
        <p:spPr bwMode="auto">
          <a:xfrm>
            <a:off x="2328862" y="1804987"/>
            <a:ext cx="4486275" cy="1533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461665"/>
          </a:xfrm>
          <a:prstGeom prst="rect">
            <a:avLst/>
          </a:prstGeom>
          <a:noFill/>
        </p:spPr>
        <p:txBody>
          <a:bodyPr wrap="square" rtlCol="0">
            <a:spAutoFit/>
          </a:bodyPr>
          <a:lstStyle/>
          <a:p>
            <a:pPr>
              <a:defRPr/>
            </a:pPr>
            <a:r>
              <a:rPr lang="en-US" sz="1200" dirty="0" smtClean="0">
                <a:solidFill>
                  <a:schemeClr val="bg1"/>
                </a:solidFill>
                <a:latin typeface="Times New Roman" pitchFamily="18" charset="0"/>
                <a:cs typeface="Times New Roman" pitchFamily="18" charset="0"/>
              </a:rPr>
              <a:t>In this tutorial we will try to make </a:t>
            </a:r>
            <a:r>
              <a:rPr lang="en-US" sz="1200" dirty="0" err="1" smtClean="0">
                <a:solidFill>
                  <a:schemeClr val="bg1"/>
                </a:solidFill>
                <a:latin typeface="Times New Roman" pitchFamily="18" charset="0"/>
                <a:cs typeface="Times New Roman" pitchFamily="18" charset="0"/>
              </a:rPr>
              <a:t>telkomsel</a:t>
            </a:r>
            <a:r>
              <a:rPr lang="en-US" sz="1200" dirty="0" smtClean="0">
                <a:solidFill>
                  <a:schemeClr val="bg1"/>
                </a:solidFill>
                <a:latin typeface="Times New Roman" pitchFamily="18" charset="0"/>
                <a:cs typeface="Times New Roman" pitchFamily="18" charset="0"/>
              </a:rPr>
              <a:t> logo using Corel Draw X4 software, the following steps </a:t>
            </a:r>
            <a:r>
              <a:rPr lang="en-US" sz="1200" dirty="0" smtClean="0">
                <a:solidFill>
                  <a:schemeClr val="bg1"/>
                </a:solidFill>
                <a:latin typeface="Times New Roman" pitchFamily="18" charset="0"/>
                <a:cs typeface="Times New Roman" pitchFamily="18" charset="0"/>
              </a:rPr>
              <a:t>by steps :</a:t>
            </a:r>
          </a:p>
          <a:p>
            <a:pPr lvl="0">
              <a:defRPr/>
            </a:pPr>
            <a:r>
              <a:rPr lang="en-US" sz="1200" dirty="0" smtClean="0">
                <a:solidFill>
                  <a:schemeClr val="bg1"/>
                </a:solidFill>
                <a:latin typeface="Times New Roman" pitchFamily="18" charset="0"/>
                <a:cs typeface="Times New Roman" pitchFamily="18" charset="0"/>
              </a:rPr>
              <a:t>1. </a:t>
            </a:r>
            <a:r>
              <a:rPr lang="en-US" sz="1200" dirty="0" smtClean="0">
                <a:solidFill>
                  <a:schemeClr val="bg1"/>
                </a:solidFill>
                <a:latin typeface="Times New Roman" pitchFamily="18" charset="0"/>
                <a:cs typeface="Times New Roman" pitchFamily="18" charset="0"/>
              </a:rPr>
              <a:t>Run your Corel Draw, </a:t>
            </a:r>
            <a:r>
              <a:rPr lang="en-US" sz="1200" dirty="0" err="1" smtClean="0">
                <a:solidFill>
                  <a:schemeClr val="bg1"/>
                </a:solidFill>
                <a:latin typeface="Times New Roman" pitchFamily="18" charset="0"/>
                <a:cs typeface="Times New Roman" pitchFamily="18" charset="0"/>
              </a:rPr>
              <a:t>klik</a:t>
            </a:r>
            <a:r>
              <a:rPr lang="en-US" sz="1200" dirty="0" smtClean="0">
                <a:solidFill>
                  <a:schemeClr val="bg1"/>
                </a:solidFill>
                <a:latin typeface="Times New Roman" pitchFamily="18" charset="0"/>
                <a:cs typeface="Times New Roman" pitchFamily="18" charset="0"/>
              </a:rPr>
              <a:t> Start &gt; All Program &gt; </a:t>
            </a:r>
            <a:r>
              <a:rPr lang="en-US" sz="1200" dirty="0" err="1" smtClean="0">
                <a:solidFill>
                  <a:schemeClr val="bg1"/>
                </a:solidFill>
                <a:latin typeface="Times New Roman" pitchFamily="18" charset="0"/>
                <a:cs typeface="Times New Roman" pitchFamily="18" charset="0"/>
              </a:rPr>
              <a:t>Klik</a:t>
            </a:r>
            <a:r>
              <a:rPr lang="en-US" sz="1200" dirty="0" smtClean="0">
                <a:solidFill>
                  <a:schemeClr val="bg1"/>
                </a:solidFill>
                <a:latin typeface="Times New Roman" pitchFamily="18" charset="0"/>
                <a:cs typeface="Times New Roman" pitchFamily="18" charset="0"/>
              </a:rPr>
              <a:t> </a:t>
            </a:r>
            <a:r>
              <a:rPr lang="en-US" sz="1200" dirty="0" err="1" smtClean="0">
                <a:solidFill>
                  <a:schemeClr val="bg1"/>
                </a:solidFill>
                <a:latin typeface="Times New Roman" pitchFamily="18" charset="0"/>
                <a:cs typeface="Times New Roman" pitchFamily="18" charset="0"/>
              </a:rPr>
              <a:t>CorelDRAW</a:t>
            </a:r>
            <a:r>
              <a:rPr lang="en-US" sz="1200" dirty="0" smtClean="0">
                <a:solidFill>
                  <a:schemeClr val="bg1"/>
                </a:solidFill>
                <a:latin typeface="Times New Roman" pitchFamily="18" charset="0"/>
                <a:cs typeface="Times New Roman" pitchFamily="18" charset="0"/>
              </a:rPr>
              <a:t> Graphic Suite X4 &gt; Then choose </a:t>
            </a:r>
            <a:r>
              <a:rPr lang="en-US" sz="1200" dirty="0" err="1" smtClean="0">
                <a:solidFill>
                  <a:schemeClr val="bg1"/>
                </a:solidFill>
                <a:latin typeface="Times New Roman" pitchFamily="18" charset="0"/>
                <a:cs typeface="Times New Roman" pitchFamily="18" charset="0"/>
              </a:rPr>
              <a:t>CorelDRAW</a:t>
            </a:r>
            <a:r>
              <a:rPr lang="en-US" sz="1200" dirty="0" smtClean="0">
                <a:solidFill>
                  <a:schemeClr val="bg1"/>
                </a:solidFill>
                <a:latin typeface="Times New Roman" pitchFamily="18" charset="0"/>
                <a:cs typeface="Times New Roman" pitchFamily="18" charset="0"/>
              </a:rPr>
              <a:t> X4</a:t>
            </a:r>
            <a:r>
              <a:rPr lang="en-US" sz="1200" dirty="0" smtClean="0">
                <a:solidFill>
                  <a:schemeClr val="bg1"/>
                </a:solidFill>
                <a:latin typeface="Times New Roman" pitchFamily="18" charset="0"/>
                <a:cs typeface="Times New Roman" pitchFamily="18" charset="0"/>
              </a:rPr>
              <a:t>.</a:t>
            </a:r>
            <a:endParaRPr lang="en-US" sz="1200" dirty="0" smtClean="0">
              <a:solidFill>
                <a:schemeClr val="bg1"/>
              </a:solidFill>
              <a:latin typeface="Times New Roman" pitchFamily="18" charset="0"/>
              <a:cs typeface="Times New Roman" pitchFamily="18" charset="0"/>
            </a:endParaRPr>
          </a:p>
        </p:txBody>
      </p:sp>
      <p:pic>
        <p:nvPicPr>
          <p:cNvPr id="29" name="Picture 28"/>
          <p:cNvPicPr/>
          <p:nvPr/>
        </p:nvPicPr>
        <p:blipFill>
          <a:blip r:embed="rId3"/>
          <a:srcRect l="16026" t="20152" r="31017" b="13675"/>
          <a:stretch>
            <a:fillRect/>
          </a:stretch>
        </p:blipFill>
        <p:spPr bwMode="auto">
          <a:xfrm>
            <a:off x="1357290" y="1285866"/>
            <a:ext cx="5072098" cy="3143272"/>
          </a:xfrm>
          <a:prstGeom prst="rect">
            <a:avLst/>
          </a:prstGeom>
          <a:noFill/>
          <a:ln w="9525">
            <a:noFill/>
            <a:miter lim="800000"/>
            <a:headEnd/>
            <a:tailEnd/>
          </a:ln>
        </p:spPr>
      </p:pic>
      <p:sp>
        <p:nvSpPr>
          <p:cNvPr id="30" name="Right Arrow 29"/>
          <p:cNvSpPr/>
          <p:nvPr/>
        </p:nvSpPr>
        <p:spPr>
          <a:xfrm>
            <a:off x="3571868" y="2786064"/>
            <a:ext cx="714380"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276999"/>
          </a:xfrm>
          <a:prstGeom prst="rect">
            <a:avLst/>
          </a:prstGeom>
          <a:noFill/>
        </p:spPr>
        <p:txBody>
          <a:bodyPr wrap="square" rtlCol="0">
            <a:spAutoFit/>
          </a:bodyPr>
          <a:lstStyle/>
          <a:p>
            <a:pPr lvl="0"/>
            <a:r>
              <a:rPr lang="en-US" sz="1200" dirty="0" smtClean="0">
                <a:solidFill>
                  <a:schemeClr val="bg1"/>
                </a:solidFill>
                <a:latin typeface="Times New Roman" pitchFamily="18" charset="0"/>
                <a:cs typeface="Times New Roman" pitchFamily="18" charset="0"/>
              </a:rPr>
              <a:t>2. Then </a:t>
            </a:r>
            <a:r>
              <a:rPr lang="en-US" sz="1200" dirty="0" smtClean="0">
                <a:solidFill>
                  <a:schemeClr val="bg1"/>
                </a:solidFill>
                <a:latin typeface="Times New Roman" pitchFamily="18" charset="0"/>
                <a:cs typeface="Times New Roman" pitchFamily="18" charset="0"/>
              </a:rPr>
              <a:t>create </a:t>
            </a:r>
            <a:r>
              <a:rPr lang="en-US" sz="1200" dirty="0" smtClean="0">
                <a:solidFill>
                  <a:schemeClr val="bg1"/>
                </a:solidFill>
                <a:latin typeface="Times New Roman" pitchFamily="18" charset="0"/>
                <a:cs typeface="Times New Roman" pitchFamily="18" charset="0"/>
              </a:rPr>
              <a:t>new </a:t>
            </a:r>
            <a:r>
              <a:rPr lang="en-US" sz="1200" dirty="0" smtClean="0">
                <a:solidFill>
                  <a:schemeClr val="bg1"/>
                </a:solidFill>
                <a:latin typeface="Times New Roman" pitchFamily="18" charset="0"/>
                <a:cs typeface="Times New Roman" pitchFamily="18" charset="0"/>
              </a:rPr>
              <a:t>project, </a:t>
            </a:r>
            <a:r>
              <a:rPr lang="en-US" sz="1200" dirty="0" err="1" smtClean="0">
                <a:solidFill>
                  <a:schemeClr val="bg1"/>
                </a:solidFill>
                <a:latin typeface="Times New Roman" pitchFamily="18" charset="0"/>
                <a:cs typeface="Times New Roman" pitchFamily="18" charset="0"/>
              </a:rPr>
              <a:t>Klik</a:t>
            </a:r>
            <a:r>
              <a:rPr lang="en-US" sz="1200" dirty="0" smtClean="0">
                <a:solidFill>
                  <a:schemeClr val="bg1"/>
                </a:solidFill>
                <a:latin typeface="Times New Roman" pitchFamily="18" charset="0"/>
                <a:cs typeface="Times New Roman" pitchFamily="18" charset="0"/>
              </a:rPr>
              <a:t> File &gt; New or using key </a:t>
            </a:r>
            <a:r>
              <a:rPr lang="en-US" sz="1200" dirty="0" err="1" smtClean="0">
                <a:solidFill>
                  <a:schemeClr val="bg1"/>
                </a:solidFill>
                <a:latin typeface="Times New Roman" pitchFamily="18" charset="0"/>
                <a:cs typeface="Times New Roman" pitchFamily="18" charset="0"/>
              </a:rPr>
              <a:t>Ctrl+N</a:t>
            </a:r>
            <a:r>
              <a:rPr lang="en-US" sz="1200" dirty="0" smtClean="0">
                <a:solidFill>
                  <a:schemeClr val="bg1"/>
                </a:solidFill>
                <a:latin typeface="Times New Roman" pitchFamily="18" charset="0"/>
                <a:cs typeface="Times New Roman" pitchFamily="18" charset="0"/>
              </a:rPr>
              <a:t>.</a:t>
            </a:r>
            <a:endParaRPr lang="en-US" sz="1200" dirty="0">
              <a:solidFill>
                <a:schemeClr val="bg1"/>
              </a:solidFill>
              <a:latin typeface="Times New Roman" pitchFamily="18" charset="0"/>
              <a:cs typeface="Times New Roman" pitchFamily="18" charset="0"/>
            </a:endParaRPr>
          </a:p>
        </p:txBody>
      </p:sp>
      <p:pic>
        <p:nvPicPr>
          <p:cNvPr id="23" name="Picture 22"/>
          <p:cNvPicPr/>
          <p:nvPr/>
        </p:nvPicPr>
        <p:blipFill>
          <a:blip r:embed="rId3"/>
          <a:srcRect r="57372" b="50094"/>
          <a:stretch>
            <a:fillRect/>
          </a:stretch>
        </p:blipFill>
        <p:spPr bwMode="auto">
          <a:xfrm>
            <a:off x="2032536" y="1204326"/>
            <a:ext cx="4896918" cy="3224811"/>
          </a:xfrm>
          <a:prstGeom prst="rect">
            <a:avLst/>
          </a:prstGeom>
          <a:noFill/>
          <a:ln w="9525">
            <a:noFill/>
            <a:miter lim="800000"/>
            <a:headEnd/>
            <a:tailEnd/>
          </a:ln>
        </p:spPr>
      </p:pic>
      <p:cxnSp>
        <p:nvCxnSpPr>
          <p:cNvPr id="31" name="Straight Arrow Connector 30"/>
          <p:cNvCxnSpPr/>
          <p:nvPr/>
        </p:nvCxnSpPr>
        <p:spPr>
          <a:xfrm rot="16200000" flipV="1">
            <a:off x="4071934" y="1643056"/>
            <a:ext cx="142876" cy="14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461665"/>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3. </a:t>
            </a:r>
            <a:r>
              <a:rPr lang="en-US" sz="1200" dirty="0" smtClean="0">
                <a:solidFill>
                  <a:schemeClr val="bg1"/>
                </a:solidFill>
                <a:latin typeface="Times New Roman" pitchFamily="18" charset="0"/>
                <a:cs typeface="Times New Roman" pitchFamily="18" charset="0"/>
              </a:rPr>
              <a:t>Selecting Polygon Tool or </a:t>
            </a:r>
            <a:r>
              <a:rPr lang="en-US" sz="1200" dirty="0" err="1" smtClean="0">
                <a:solidFill>
                  <a:schemeClr val="bg1"/>
                </a:solidFill>
                <a:latin typeface="Times New Roman" pitchFamily="18" charset="0"/>
                <a:cs typeface="Times New Roman" pitchFamily="18" charset="0"/>
              </a:rPr>
              <a:t>klik</a:t>
            </a:r>
            <a:r>
              <a:rPr lang="en-US" sz="1200" dirty="0" smtClean="0">
                <a:solidFill>
                  <a:schemeClr val="bg1"/>
                </a:solidFill>
                <a:latin typeface="Times New Roman" pitchFamily="18" charset="0"/>
                <a:cs typeface="Times New Roman" pitchFamily="18" charset="0"/>
              </a:rPr>
              <a:t> key Y, create a hexagon object and press the ctrl button to make a symmetrical hexagon, please insert number 6 into the property bar value</a:t>
            </a:r>
            <a:r>
              <a:rPr lang="en-US" sz="1200" dirty="0" smtClean="0">
                <a:solidFill>
                  <a:schemeClr val="bg1"/>
                </a:solidFill>
                <a:latin typeface="Times New Roman" pitchFamily="18" charset="0"/>
                <a:cs typeface="Times New Roman" pitchFamily="18" charset="0"/>
              </a:rPr>
              <a:t>.</a:t>
            </a:r>
            <a:endParaRPr lang="en-US" sz="1200" dirty="0">
              <a:solidFill>
                <a:schemeClr val="bg1"/>
              </a:solidFill>
              <a:latin typeface="Times New Roman" pitchFamily="18" charset="0"/>
              <a:cs typeface="Times New Roman" pitchFamily="18" charset="0"/>
            </a:endParaRPr>
          </a:p>
        </p:txBody>
      </p:sp>
      <p:cxnSp>
        <p:nvCxnSpPr>
          <p:cNvPr id="31" name="Straight Arrow Connector 30"/>
          <p:cNvCxnSpPr/>
          <p:nvPr/>
        </p:nvCxnSpPr>
        <p:spPr>
          <a:xfrm rot="16200000" flipV="1">
            <a:off x="4071934" y="1643056"/>
            <a:ext cx="142876" cy="14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25" descr="C:\Users\user\Desktop\polygon_tool.png"/>
          <p:cNvPicPr/>
          <p:nvPr/>
        </p:nvPicPr>
        <p:blipFill>
          <a:blip r:embed="rId3"/>
          <a:srcRect/>
          <a:stretch>
            <a:fillRect/>
          </a:stretch>
        </p:blipFill>
        <p:spPr bwMode="auto">
          <a:xfrm>
            <a:off x="3071802" y="1285866"/>
            <a:ext cx="2947999" cy="322773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276999"/>
          </a:xfrm>
          <a:prstGeom prst="rect">
            <a:avLst/>
          </a:prstGeom>
          <a:noFill/>
        </p:spPr>
        <p:txBody>
          <a:bodyPr wrap="square" rtlCol="0">
            <a:spAutoFit/>
          </a:bodyPr>
          <a:lstStyle/>
          <a:p>
            <a:pPr lvl="0"/>
            <a:r>
              <a:rPr lang="en-US" sz="1200" dirty="0" smtClean="0">
                <a:solidFill>
                  <a:schemeClr val="bg1"/>
                </a:solidFill>
                <a:latin typeface="Times New Roman" pitchFamily="18" charset="0"/>
                <a:cs typeface="Times New Roman" pitchFamily="18" charset="0"/>
              </a:rPr>
              <a:t>4. </a:t>
            </a:r>
            <a:r>
              <a:rPr lang="en-US" sz="1200" dirty="0" smtClean="0">
                <a:solidFill>
                  <a:schemeClr val="bg1"/>
                </a:solidFill>
                <a:latin typeface="Times New Roman" pitchFamily="18" charset="0"/>
                <a:cs typeface="Times New Roman" pitchFamily="18" charset="0"/>
              </a:rPr>
              <a:t>Copy the hexagonal and </a:t>
            </a:r>
            <a:r>
              <a:rPr lang="en-US" sz="1200" dirty="0" err="1" smtClean="0">
                <a:solidFill>
                  <a:schemeClr val="bg1"/>
                </a:solidFill>
                <a:latin typeface="Times New Roman" pitchFamily="18" charset="0"/>
                <a:cs typeface="Times New Roman" pitchFamily="18" charset="0"/>
              </a:rPr>
              <a:t>colouring</a:t>
            </a:r>
            <a:r>
              <a:rPr lang="en-US" sz="1200" dirty="0" smtClean="0">
                <a:solidFill>
                  <a:schemeClr val="bg1"/>
                </a:solidFill>
                <a:latin typeface="Times New Roman" pitchFamily="18" charset="0"/>
                <a:cs typeface="Times New Roman" pitchFamily="18" charset="0"/>
              </a:rPr>
              <a:t> with red and black then rotate to about 335 </a:t>
            </a:r>
            <a:r>
              <a:rPr lang="en-US" sz="1200" dirty="0" err="1" smtClean="0">
                <a:solidFill>
                  <a:schemeClr val="bg1"/>
                </a:solidFill>
                <a:latin typeface="Times New Roman" pitchFamily="18" charset="0"/>
                <a:cs typeface="Times New Roman" pitchFamily="18" charset="0"/>
              </a:rPr>
              <a:t>degress</a:t>
            </a:r>
            <a:r>
              <a:rPr lang="en-US" sz="1200" dirty="0" smtClean="0">
                <a:solidFill>
                  <a:schemeClr val="bg1"/>
                </a:solidFill>
                <a:latin typeface="Times New Roman" pitchFamily="18" charset="0"/>
                <a:cs typeface="Times New Roman" pitchFamily="18" charset="0"/>
              </a:rPr>
              <a:t>, as shown below</a:t>
            </a:r>
            <a:r>
              <a:rPr lang="en-US" sz="1200" dirty="0" smtClean="0">
                <a:solidFill>
                  <a:schemeClr val="bg1"/>
                </a:solidFill>
                <a:latin typeface="Times New Roman" pitchFamily="18" charset="0"/>
                <a:cs typeface="Times New Roman" pitchFamily="18" charset="0"/>
              </a:rPr>
              <a:t>.</a:t>
            </a:r>
            <a:endParaRPr lang="en-US" sz="1200" dirty="0">
              <a:solidFill>
                <a:schemeClr val="bg1"/>
              </a:solidFill>
              <a:latin typeface="Times New Roman" pitchFamily="18" charset="0"/>
              <a:cs typeface="Times New Roman" pitchFamily="18" charset="0"/>
            </a:endParaRPr>
          </a:p>
        </p:txBody>
      </p:sp>
      <p:pic>
        <p:nvPicPr>
          <p:cNvPr id="23" name="Picture 22"/>
          <p:cNvPicPr/>
          <p:nvPr/>
        </p:nvPicPr>
        <p:blipFill>
          <a:blip r:embed="rId3"/>
          <a:srcRect l="5086" r="19789" b="40692"/>
          <a:stretch>
            <a:fillRect/>
          </a:stretch>
        </p:blipFill>
        <p:spPr bwMode="auto">
          <a:xfrm>
            <a:off x="797342" y="1142990"/>
            <a:ext cx="7417996" cy="3286148"/>
          </a:xfrm>
          <a:prstGeom prst="rect">
            <a:avLst/>
          </a:prstGeom>
          <a:noFill/>
          <a:ln w="9525">
            <a:noFill/>
            <a:miter lim="800000"/>
            <a:headEnd/>
            <a:tailEnd/>
          </a:ln>
        </p:spPr>
      </p:pic>
      <p:cxnSp>
        <p:nvCxnSpPr>
          <p:cNvPr id="30" name="Straight Connector 29"/>
          <p:cNvCxnSpPr/>
          <p:nvPr/>
        </p:nvCxnSpPr>
        <p:spPr>
          <a:xfrm>
            <a:off x="3000364" y="1857370"/>
            <a:ext cx="1285884" cy="9286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646331"/>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5. </a:t>
            </a:r>
            <a:r>
              <a:rPr lang="en-US" sz="1200" dirty="0" smtClean="0">
                <a:solidFill>
                  <a:schemeClr val="bg1"/>
                </a:solidFill>
                <a:latin typeface="Times New Roman" pitchFamily="18" charset="0"/>
                <a:cs typeface="Times New Roman" pitchFamily="18" charset="0"/>
              </a:rPr>
              <a:t>Now create a new circle object around that object, we will use Ellipse Tool (F7), make it a little bit oval shape horizontally then doubled the new object and place it onto the first circle object but with different size (this one is smaller). Then, select both of the circle object and select Back Minus Front, the picture will be shown below</a:t>
            </a:r>
            <a:r>
              <a:rPr lang="en-US" sz="1200" dirty="0" smtClean="0">
                <a:solidFill>
                  <a:schemeClr val="bg1"/>
                </a:solidFill>
                <a:latin typeface="Times New Roman" pitchFamily="18" charset="0"/>
                <a:cs typeface="Times New Roman" pitchFamily="18" charset="0"/>
              </a:rPr>
              <a:t>.</a:t>
            </a:r>
            <a:endParaRPr lang="en-US" sz="1200" dirty="0">
              <a:solidFill>
                <a:schemeClr val="bg1"/>
              </a:solidFill>
              <a:latin typeface="Times New Roman" pitchFamily="18" charset="0"/>
              <a:cs typeface="Times New Roman" pitchFamily="18" charset="0"/>
            </a:endParaRPr>
          </a:p>
        </p:txBody>
      </p:sp>
      <p:grpSp>
        <p:nvGrpSpPr>
          <p:cNvPr id="31" name="Group 30"/>
          <p:cNvGrpSpPr/>
          <p:nvPr/>
        </p:nvGrpSpPr>
        <p:grpSpPr>
          <a:xfrm>
            <a:off x="2353649" y="1300177"/>
            <a:ext cx="3932863" cy="3200399"/>
            <a:chOff x="2143108" y="1300177"/>
            <a:chExt cx="3932863" cy="3200399"/>
          </a:xfrm>
        </p:grpSpPr>
        <p:pic>
          <p:nvPicPr>
            <p:cNvPr id="26" name="Picture 25"/>
            <p:cNvPicPr/>
            <p:nvPr/>
          </p:nvPicPr>
          <p:blipFill>
            <a:blip r:embed="rId3"/>
            <a:srcRect r="61378"/>
            <a:stretch>
              <a:fillRect/>
            </a:stretch>
          </p:blipFill>
          <p:spPr bwMode="auto">
            <a:xfrm>
              <a:off x="2143108" y="1300177"/>
              <a:ext cx="2197425" cy="3200399"/>
            </a:xfrm>
            <a:prstGeom prst="rect">
              <a:avLst/>
            </a:prstGeom>
            <a:noFill/>
            <a:ln w="9525">
              <a:noFill/>
              <a:miter lim="800000"/>
              <a:headEnd/>
              <a:tailEnd/>
            </a:ln>
          </p:spPr>
        </p:pic>
        <p:pic>
          <p:nvPicPr>
            <p:cNvPr id="29" name="Picture 28"/>
            <p:cNvPicPr/>
            <p:nvPr/>
          </p:nvPicPr>
          <p:blipFill>
            <a:blip r:embed="rId4"/>
            <a:srcRect l="38622" r="30609"/>
            <a:stretch>
              <a:fillRect/>
            </a:stretch>
          </p:blipFill>
          <p:spPr bwMode="auto">
            <a:xfrm>
              <a:off x="4325325" y="1300177"/>
              <a:ext cx="1750646" cy="3200399"/>
            </a:xfrm>
            <a:prstGeom prst="rect">
              <a:avLst/>
            </a:prstGeom>
            <a:noFill/>
            <a:ln w="9525">
              <a:noFill/>
              <a:miter lim="800000"/>
              <a:headEnd/>
              <a:tailEnd/>
            </a:ln>
          </p:spPr>
        </p:pic>
      </p:grpSp>
      <p:cxnSp>
        <p:nvCxnSpPr>
          <p:cNvPr id="33" name="Straight Arrow Connector 32"/>
          <p:cNvCxnSpPr/>
          <p:nvPr/>
        </p:nvCxnSpPr>
        <p:spPr>
          <a:xfrm rot="16200000" flipV="1">
            <a:off x="2999570" y="2643982"/>
            <a:ext cx="72232" cy="70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5320908" y="1891898"/>
            <a:ext cx="397666" cy="10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461665"/>
          </a:xfrm>
          <a:prstGeom prst="rect">
            <a:avLst/>
          </a:prstGeom>
          <a:noFill/>
        </p:spPr>
        <p:txBody>
          <a:bodyPr wrap="square" rtlCol="0">
            <a:spAutoFit/>
          </a:bodyPr>
          <a:lstStyle/>
          <a:p>
            <a:pPr lvl="0"/>
            <a:r>
              <a:rPr lang="en-US" sz="1200" dirty="0" smtClean="0">
                <a:solidFill>
                  <a:schemeClr val="bg1"/>
                </a:solidFill>
                <a:latin typeface="Times New Roman" pitchFamily="18" charset="0"/>
                <a:cs typeface="Times New Roman" pitchFamily="18" charset="0"/>
              </a:rPr>
              <a:t>6. </a:t>
            </a:r>
            <a:r>
              <a:rPr lang="en-US" sz="1200" dirty="0" smtClean="0">
                <a:solidFill>
                  <a:schemeClr val="bg1"/>
                </a:solidFill>
                <a:latin typeface="Times New Roman" pitchFamily="18" charset="0"/>
                <a:cs typeface="Times New Roman" pitchFamily="18" charset="0"/>
              </a:rPr>
              <a:t>Place the circle onto hexagon created previously then doubled it as shown below and color the circle object with 40% of black.</a:t>
            </a:r>
          </a:p>
          <a:p>
            <a:endParaRPr lang="en-US" sz="1200" dirty="0">
              <a:solidFill>
                <a:schemeClr val="bg1"/>
              </a:solidFill>
              <a:latin typeface="Times New Roman" pitchFamily="18" charset="0"/>
              <a:cs typeface="Times New Roman" pitchFamily="18" charset="0"/>
            </a:endParaRPr>
          </a:p>
        </p:txBody>
      </p:sp>
      <p:cxnSp>
        <p:nvCxnSpPr>
          <p:cNvPr id="33" name="Straight Arrow Connector 32"/>
          <p:cNvCxnSpPr/>
          <p:nvPr/>
        </p:nvCxnSpPr>
        <p:spPr>
          <a:xfrm rot="16200000" flipV="1">
            <a:off x="2999570" y="2643982"/>
            <a:ext cx="72232" cy="70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5320908" y="1891898"/>
            <a:ext cx="397666" cy="10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Picture 29"/>
          <p:cNvPicPr/>
          <p:nvPr/>
        </p:nvPicPr>
        <p:blipFill>
          <a:blip r:embed="rId3"/>
          <a:srcRect l="18590" t="25641" r="50962" b="21368"/>
          <a:stretch>
            <a:fillRect/>
          </a:stretch>
        </p:blipFill>
        <p:spPr bwMode="auto">
          <a:xfrm>
            <a:off x="2786050" y="1214428"/>
            <a:ext cx="3071834" cy="30071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830997"/>
          </a:xfrm>
          <a:prstGeom prst="rect">
            <a:avLst/>
          </a:prstGeom>
          <a:noFill/>
        </p:spPr>
        <p:txBody>
          <a:bodyPr wrap="square" rtlCol="0">
            <a:spAutoFit/>
          </a:bodyPr>
          <a:lstStyle/>
          <a:p>
            <a:r>
              <a:rPr lang="en-US" sz="1200" dirty="0" smtClean="0">
                <a:solidFill>
                  <a:schemeClr val="bg1"/>
                </a:solidFill>
                <a:latin typeface="Times New Roman" pitchFamily="18" charset="0"/>
                <a:cs typeface="Times New Roman" pitchFamily="18" charset="0"/>
              </a:rPr>
              <a:t>7. </a:t>
            </a:r>
            <a:r>
              <a:rPr lang="en-US" sz="1200" dirty="0" smtClean="0">
                <a:solidFill>
                  <a:schemeClr val="bg1"/>
                </a:solidFill>
                <a:latin typeface="Times New Roman" pitchFamily="18" charset="0"/>
                <a:cs typeface="Times New Roman" pitchFamily="18" charset="0"/>
              </a:rPr>
              <a:t>Select the red hexagon, hit the Shift button then select another truncated ellipse, use Intersect method in the property bar. If the property bar doesn’t provide the menu, it can be shown through Arrange – Shaping – Intersect. Color the intersect object with white, do the same thing on the other object intersected between ellipse object and the red hexagon.</a:t>
            </a:r>
          </a:p>
          <a:p>
            <a:pPr lvl="0"/>
            <a:endParaRPr lang="en-US" sz="1200" dirty="0">
              <a:solidFill>
                <a:schemeClr val="bg1"/>
              </a:solidFill>
              <a:latin typeface="Times New Roman" pitchFamily="18" charset="0"/>
              <a:cs typeface="Times New Roman" pitchFamily="18" charset="0"/>
            </a:endParaRPr>
          </a:p>
        </p:txBody>
      </p:sp>
      <p:cxnSp>
        <p:nvCxnSpPr>
          <p:cNvPr id="33" name="Straight Arrow Connector 32"/>
          <p:cNvCxnSpPr/>
          <p:nvPr/>
        </p:nvCxnSpPr>
        <p:spPr>
          <a:xfrm rot="16200000" flipV="1">
            <a:off x="2999570" y="2643982"/>
            <a:ext cx="72232" cy="70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5320908" y="1891898"/>
            <a:ext cx="397666" cy="10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p:cNvPicPr/>
          <p:nvPr/>
        </p:nvPicPr>
        <p:blipFill>
          <a:blip r:embed="rId3"/>
          <a:srcRect l="15865" r="27404" b="12821"/>
          <a:stretch>
            <a:fillRect/>
          </a:stretch>
        </p:blipFill>
        <p:spPr bwMode="auto">
          <a:xfrm>
            <a:off x="2643174" y="1428742"/>
            <a:ext cx="3553690" cy="3071834"/>
          </a:xfrm>
          <a:prstGeom prst="rect">
            <a:avLst/>
          </a:prstGeom>
          <a:noFill/>
          <a:ln w="9525">
            <a:noFill/>
            <a:miter lim="800000"/>
            <a:headEnd/>
            <a:tailEnd/>
          </a:ln>
        </p:spPr>
      </p:pic>
      <p:cxnSp>
        <p:nvCxnSpPr>
          <p:cNvPr id="31" name="Straight Connector 30"/>
          <p:cNvCxnSpPr/>
          <p:nvPr/>
        </p:nvCxnSpPr>
        <p:spPr>
          <a:xfrm rot="10800000" flipV="1">
            <a:off x="3571869" y="1893094"/>
            <a:ext cx="1131101" cy="8215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05979"/>
            <a:ext cx="8229600" cy="857250"/>
          </a:xfrm>
        </p:spPr>
        <p:txBody>
          <a:bodyPr/>
          <a:lstStyle/>
          <a:p>
            <a:endParaRPr lang="id-ID"/>
          </a:p>
        </p:txBody>
      </p:sp>
      <p:sp>
        <p:nvSpPr>
          <p:cNvPr id="6" name="Content Placeholder 2"/>
          <p:cNvSpPr>
            <a:spLocks noGrp="1"/>
          </p:cNvSpPr>
          <p:nvPr>
            <p:ph idx="1"/>
          </p:nvPr>
        </p:nvSpPr>
        <p:spPr>
          <a:xfrm>
            <a:off x="457200" y="1200151"/>
            <a:ext cx="8229600" cy="3394472"/>
          </a:xfrm>
        </p:spPr>
        <p:txBody>
          <a:bodyPr/>
          <a:lstStyle/>
          <a:p>
            <a:endParaRPr lang="id-ID"/>
          </a:p>
        </p:txBody>
      </p:sp>
      <p:sp>
        <p:nvSpPr>
          <p:cNvPr id="7" name="Rectangle 6"/>
          <p:cNvSpPr/>
          <p:nvPr/>
        </p:nvSpPr>
        <p:spPr>
          <a:xfrm>
            <a:off x="0" y="0"/>
            <a:ext cx="9144000" cy="5143500"/>
          </a:xfrm>
          <a:prstGeom prst="rect">
            <a:avLst/>
          </a:prstGeom>
          <a:gradFill flip="none" rotWithShape="1">
            <a:gsLst>
              <a:gs pos="100000">
                <a:schemeClr val="tx1"/>
              </a:gs>
              <a:gs pos="3000">
                <a:schemeClr val="tx2">
                  <a:lumMod val="50000"/>
                  <a:alpha val="69000"/>
                </a:schemeClr>
              </a:gs>
              <a:gs pos="76000">
                <a:schemeClr val="tx2">
                  <a:lumMod val="75000"/>
                  <a:alpha val="34000"/>
                </a:schemeClr>
              </a:gs>
              <a:gs pos="76000">
                <a:schemeClr val="bg1">
                  <a:lumMod val="50000"/>
                </a:schemeClr>
              </a:gs>
              <a:gs pos="0">
                <a:schemeClr val="tx1">
                  <a:lumMod val="95000"/>
                  <a:lumOff val="5000"/>
                </a:schemeClr>
              </a:gs>
            </a:gsLst>
            <a:lin ang="5400000" scaled="0"/>
            <a:tileRect/>
          </a:gradFill>
          <a:ln w="12700">
            <a:solidFill>
              <a:schemeClr val="tx2">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p:cNvSpPr/>
          <p:nvPr/>
        </p:nvSpPr>
        <p:spPr>
          <a:xfrm>
            <a:off x="89280" y="219964"/>
            <a:ext cx="8965445" cy="428628"/>
          </a:xfrm>
          <a:prstGeom prst="roundRect">
            <a:avLst>
              <a:gd name="adj" fmla="val 8617"/>
            </a:avLst>
          </a:prstGeom>
          <a:gradFill flip="none" rotWithShape="1">
            <a:gsLst>
              <a:gs pos="0">
                <a:schemeClr val="tx1">
                  <a:lumMod val="65000"/>
                  <a:lumOff val="35000"/>
                </a:schemeClr>
              </a:gs>
              <a:gs pos="26000">
                <a:schemeClr val="tx1">
                  <a:lumMod val="75000"/>
                  <a:lumOff val="25000"/>
                </a:schemeClr>
              </a:gs>
              <a:gs pos="100000">
                <a:schemeClr val="tx2">
                  <a:lumMod val="50000"/>
                </a:schemeClr>
              </a:gs>
              <a:gs pos="73000">
                <a:schemeClr val="tx1">
                  <a:lumMod val="95000"/>
                  <a:lumOff val="5000"/>
                </a:schemeClr>
              </a:gs>
            </a:gsLst>
            <a:lin ang="5400000" scaled="0"/>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ounded Rectangle 8"/>
          <p:cNvSpPr/>
          <p:nvPr/>
        </p:nvSpPr>
        <p:spPr>
          <a:xfrm>
            <a:off x="89280" y="428611"/>
            <a:ext cx="8965445"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94595" y="586597"/>
            <a:ext cx="8954243" cy="39854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Manual Operation 10"/>
          <p:cNvSpPr/>
          <p:nvPr/>
        </p:nvSpPr>
        <p:spPr>
          <a:xfrm>
            <a:off x="2214546" y="4572014"/>
            <a:ext cx="4714908" cy="428628"/>
          </a:xfrm>
          <a:prstGeom prst="flowChartManualOperation">
            <a:avLst/>
          </a:prstGeom>
          <a:gradFill>
            <a:gsLst>
              <a:gs pos="100000">
                <a:schemeClr val="tx1"/>
              </a:gs>
              <a:gs pos="83000">
                <a:schemeClr val="tx2">
                  <a:lumMod val="50000"/>
                  <a:alpha val="69000"/>
                </a:schemeClr>
              </a:gs>
              <a:gs pos="100000">
                <a:schemeClr val="tx2">
                  <a:lumMod val="75000"/>
                  <a:alpha val="0"/>
                </a:schemeClr>
              </a:gs>
              <a:gs pos="7000">
                <a:schemeClr val="bg1">
                  <a:lumMod val="50000"/>
                </a:schemeClr>
              </a:gs>
              <a:gs pos="0">
                <a:schemeClr val="tx1">
                  <a:lumMod val="95000"/>
                  <a:lumOff val="5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ounded Rectangle 11"/>
          <p:cNvSpPr/>
          <p:nvPr/>
        </p:nvSpPr>
        <p:spPr>
          <a:xfrm>
            <a:off x="0" y="4919896"/>
            <a:ext cx="9144000" cy="223604"/>
          </a:xfrm>
          <a:prstGeom prst="roundRect">
            <a:avLst/>
          </a:prstGeom>
          <a:gradFill>
            <a:gsLst>
              <a:gs pos="0">
                <a:schemeClr val="tx1">
                  <a:lumMod val="50000"/>
                  <a:lumOff val="50000"/>
                  <a:alpha val="0"/>
                </a:schemeClr>
              </a:gs>
              <a:gs pos="34000">
                <a:schemeClr val="tx1">
                  <a:lumMod val="85000"/>
                  <a:lumOff val="15000"/>
                  <a:alpha val="16000"/>
                </a:schemeClr>
              </a:gs>
              <a:gs pos="100000">
                <a:schemeClr val="tx1">
                  <a:lumMod val="95000"/>
                  <a:lumOff val="5000"/>
                  <a:alpha val="95000"/>
                </a:schemeClr>
              </a:gs>
              <a:gs pos="86000">
                <a:schemeClr val="tx2">
                  <a:lumMod val="60000"/>
                  <a:lumOff val="40000"/>
                  <a:alpha val="39000"/>
                </a:schemeClr>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Pentagon 18"/>
          <p:cNvSpPr/>
          <p:nvPr/>
        </p:nvSpPr>
        <p:spPr>
          <a:xfrm>
            <a:off x="4929190" y="4682238"/>
            <a:ext cx="1071570" cy="285752"/>
          </a:xfrm>
          <a:prstGeom prst="homePlate">
            <a:avLst/>
          </a:prstGeom>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noFill/>
                <a:effectLst>
                  <a:outerShdw blurRad="41275" dist="20320" dir="1800000" algn="tl" rotWithShape="0">
                    <a:srgbClr val="000000">
                      <a:alpha val="40000"/>
                    </a:srgbClr>
                  </a:outerShdw>
                </a:effectLst>
              </a:rPr>
              <a:t>NEXT</a:t>
            </a:r>
            <a:endParaRPr lang="id-ID" b="1" dirty="0">
              <a:ln w="12700">
                <a:noFill/>
                <a:prstDash val="solid"/>
              </a:ln>
              <a:noFill/>
              <a:effectLst>
                <a:outerShdw blurRad="41275" dist="20320" dir="1800000" algn="tl" rotWithShape="0">
                  <a:srgbClr val="000000">
                    <a:alpha val="40000"/>
                  </a:srgbClr>
                </a:outerShdw>
              </a:effectLst>
            </a:endParaRPr>
          </a:p>
        </p:txBody>
      </p:sp>
      <p:sp>
        <p:nvSpPr>
          <p:cNvPr id="20" name="Pentagon 19"/>
          <p:cNvSpPr/>
          <p:nvPr/>
        </p:nvSpPr>
        <p:spPr>
          <a:xfrm flipH="1">
            <a:off x="3143240" y="4682238"/>
            <a:ext cx="1071570" cy="285752"/>
          </a:xfrm>
          <a:prstGeom prst="homePlate">
            <a:avLst/>
          </a:prstGeom>
          <a:solidFill>
            <a:schemeClr val="tx1"/>
          </a:solidFill>
          <a:ln>
            <a:noFill/>
          </a:ln>
        </p:spPr>
        <p:style>
          <a:lnRef idx="0">
            <a:schemeClr val="dk1"/>
          </a:lnRef>
          <a:fillRef idx="3">
            <a:schemeClr val="dk1"/>
          </a:fillRef>
          <a:effectRef idx="3">
            <a:schemeClr val="dk1"/>
          </a:effectRef>
          <a:fontRef idx="minor">
            <a:schemeClr val="lt1"/>
          </a:fontRef>
        </p:style>
        <p:txBody>
          <a:bodyPr rtlCol="0" anchor="ctr"/>
          <a:lstStyle/>
          <a:p>
            <a:pPr algn="ctr"/>
            <a:r>
              <a:rPr lang="id-ID" b="1" dirty="0" smtClean="0">
                <a:ln w="12700">
                  <a:noFill/>
                  <a:prstDash val="solid"/>
                </a:ln>
                <a:solidFill>
                  <a:schemeClr val="tx1"/>
                </a:solidFill>
                <a:effectLst>
                  <a:outerShdw blurRad="41275" dist="20320" dir="1800000" algn="tl" rotWithShape="0">
                    <a:srgbClr val="000000">
                      <a:alpha val="40000"/>
                    </a:srgbClr>
                  </a:outerShdw>
                </a:effectLst>
              </a:rPr>
              <a:t>BACK</a:t>
            </a:r>
            <a:endParaRPr lang="id-ID" b="1" dirty="0">
              <a:ln w="12700">
                <a:noFill/>
                <a:prstDash val="solid"/>
              </a:ln>
              <a:solidFill>
                <a:schemeClr val="tx1"/>
              </a:solidFill>
              <a:effectLst>
                <a:outerShdw blurRad="41275" dist="20320" dir="1800000" algn="tl" rotWithShape="0">
                  <a:srgbClr val="000000">
                    <a:alpha val="40000"/>
                  </a:srgbClr>
                </a:outerShdw>
              </a:effectLst>
            </a:endParaRPr>
          </a:p>
        </p:txBody>
      </p:sp>
      <p:sp>
        <p:nvSpPr>
          <p:cNvPr id="43" name="Rectangle 42"/>
          <p:cNvSpPr/>
          <p:nvPr/>
        </p:nvSpPr>
        <p:spPr>
          <a:xfrm>
            <a:off x="94881" y="577971"/>
            <a:ext cx="8954243" cy="4002656"/>
          </a:xfrm>
          <a:prstGeom prst="rect">
            <a:avLst/>
          </a:prstGeom>
          <a:gradFill>
            <a:gsLst>
              <a:gs pos="0">
                <a:schemeClr val="tx2">
                  <a:lumMod val="60000"/>
                  <a:lumOff val="40000"/>
                  <a:alpha val="25000"/>
                </a:schemeClr>
              </a:gs>
              <a:gs pos="63000">
                <a:schemeClr val="tx1"/>
              </a:gs>
              <a:gs pos="97000">
                <a:schemeClr val="tx2">
                  <a:lumMod val="60000"/>
                  <a:lumOff val="40000"/>
                  <a:alpha val="2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31" name="Picture 7" descr="C:\Users\USER\Desktop\brush-2.png"/>
          <p:cNvPicPr>
            <a:picLocks noChangeAspect="1" noChangeArrowheads="1"/>
          </p:cNvPicPr>
          <p:nvPr/>
        </p:nvPicPr>
        <p:blipFill>
          <a:blip r:embed="rId2"/>
          <a:srcRect/>
          <a:stretch>
            <a:fillRect/>
          </a:stretch>
        </p:blipFill>
        <p:spPr bwMode="auto">
          <a:xfrm>
            <a:off x="94893" y="571487"/>
            <a:ext cx="8906265" cy="4000528"/>
          </a:xfrm>
          <a:prstGeom prst="rect">
            <a:avLst/>
          </a:prstGeom>
          <a:noFill/>
        </p:spPr>
      </p:pic>
      <p:sp>
        <p:nvSpPr>
          <p:cNvPr id="22" name="TextBox 21"/>
          <p:cNvSpPr txBox="1"/>
          <p:nvPr/>
        </p:nvSpPr>
        <p:spPr>
          <a:xfrm>
            <a:off x="2571736" y="214296"/>
            <a:ext cx="3571900" cy="276999"/>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1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TO MAKE TELKOMSEL LOGO BY COREL DRAW</a:t>
            </a:r>
            <a:endParaRPr lang="en-US" sz="1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8" name="TextBox 27"/>
          <p:cNvSpPr txBox="1"/>
          <p:nvPr/>
        </p:nvSpPr>
        <p:spPr>
          <a:xfrm>
            <a:off x="214282" y="714362"/>
            <a:ext cx="8715436" cy="461665"/>
          </a:xfrm>
          <a:prstGeom prst="rect">
            <a:avLst/>
          </a:prstGeom>
          <a:noFill/>
        </p:spPr>
        <p:txBody>
          <a:bodyPr wrap="square" rtlCol="0">
            <a:spAutoFit/>
          </a:bodyPr>
          <a:lstStyle/>
          <a:p>
            <a:pPr lvl="0"/>
            <a:r>
              <a:rPr lang="en-US" sz="1200" dirty="0" smtClean="0">
                <a:solidFill>
                  <a:schemeClr val="bg1"/>
                </a:solidFill>
                <a:latin typeface="Times New Roman" pitchFamily="18" charset="0"/>
                <a:cs typeface="Times New Roman" pitchFamily="18" charset="0"/>
              </a:rPr>
              <a:t>8. </a:t>
            </a:r>
            <a:r>
              <a:rPr lang="en-US" sz="1200" dirty="0" smtClean="0">
                <a:solidFill>
                  <a:schemeClr val="bg1"/>
                </a:solidFill>
                <a:latin typeface="Times New Roman" pitchFamily="18" charset="0"/>
                <a:cs typeface="Times New Roman" pitchFamily="18" charset="0"/>
              </a:rPr>
              <a:t>Now we combine the two objects inside the box, select all object and use Weld method in the property bar.</a:t>
            </a:r>
          </a:p>
          <a:p>
            <a:endParaRPr lang="en-US" sz="1200" dirty="0">
              <a:solidFill>
                <a:schemeClr val="bg1"/>
              </a:solidFill>
              <a:latin typeface="Times New Roman" pitchFamily="18" charset="0"/>
              <a:cs typeface="Times New Roman" pitchFamily="18" charset="0"/>
            </a:endParaRPr>
          </a:p>
        </p:txBody>
      </p:sp>
      <p:cxnSp>
        <p:nvCxnSpPr>
          <p:cNvPr id="33" name="Straight Arrow Connector 32"/>
          <p:cNvCxnSpPr/>
          <p:nvPr/>
        </p:nvCxnSpPr>
        <p:spPr>
          <a:xfrm rot="16200000" flipV="1">
            <a:off x="2999570" y="2643982"/>
            <a:ext cx="72232" cy="70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V="1">
            <a:off x="5320908" y="1891898"/>
            <a:ext cx="397666" cy="1047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Picture 28"/>
          <p:cNvPicPr/>
          <p:nvPr/>
        </p:nvPicPr>
        <p:blipFill>
          <a:blip r:embed="rId3"/>
          <a:srcRect l="20513" r="26763" b="37037"/>
          <a:stretch>
            <a:fillRect/>
          </a:stretch>
        </p:blipFill>
        <p:spPr bwMode="auto">
          <a:xfrm>
            <a:off x="1928794" y="1071552"/>
            <a:ext cx="4929222" cy="3311119"/>
          </a:xfrm>
          <a:prstGeom prst="rect">
            <a:avLst/>
          </a:prstGeom>
          <a:noFill/>
          <a:ln w="9525">
            <a:noFill/>
            <a:miter lim="800000"/>
            <a:headEnd/>
            <a:tailEnd/>
          </a:ln>
        </p:spPr>
      </p:pic>
      <p:cxnSp>
        <p:nvCxnSpPr>
          <p:cNvPr id="32" name="Straight Connector 31"/>
          <p:cNvCxnSpPr/>
          <p:nvPr/>
        </p:nvCxnSpPr>
        <p:spPr>
          <a:xfrm flipV="1">
            <a:off x="3071802" y="1785932"/>
            <a:ext cx="1143008" cy="1071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380</Words>
  <Application>Microsoft Office PowerPoint</Application>
  <PresentationFormat>On-screen Show (16:9)</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130</cp:revision>
  <dcterms:created xsi:type="dcterms:W3CDTF">2012-02-09T08:39:58Z</dcterms:created>
  <dcterms:modified xsi:type="dcterms:W3CDTF">2012-12-12T00:47:59Z</dcterms:modified>
</cp:coreProperties>
</file>