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2" r:id="rId8"/>
    <p:sldId id="261" r:id="rId9"/>
    <p:sldId id="268" r:id="rId10"/>
    <p:sldId id="267" r:id="rId11"/>
    <p:sldId id="270" r:id="rId12"/>
    <p:sldId id="263" r:id="rId13"/>
    <p:sldId id="264" r:id="rId14"/>
    <p:sldId id="266"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55" d="100"/>
          <a:sy n="55" d="100"/>
        </p:scale>
        <p:origin x="2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69148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70734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26812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5400"/>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46339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9673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41952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00783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206913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83021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53744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55950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265963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chorCtr="0">
            <a:normAutofit/>
          </a:bodyPr>
          <a:lstStyle/>
          <a:p>
            <a:r>
              <a:rPr kumimoji="1" lang="ja-JP" altLang="en-US" sz="4800" dirty="0" smtClean="0">
                <a:latin typeface="HGPｺﾞｼｯｸE" panose="020B0900000000000000" pitchFamily="50" charset="-128"/>
                <a:ea typeface="HGPｺﾞｼｯｸE" panose="020B0900000000000000" pitchFamily="50" charset="-128"/>
              </a:rPr>
              <a:t>企画メンタリング</a:t>
            </a:r>
            <a:r>
              <a:rPr kumimoji="1" lang="en-US" altLang="ja-JP" sz="4800" dirty="0" smtClean="0">
                <a:latin typeface="HGPｺﾞｼｯｸE" panose="020B0900000000000000" pitchFamily="50" charset="-128"/>
                <a:ea typeface="HGPｺﾞｼｯｸE" panose="020B0900000000000000" pitchFamily="50" charset="-128"/>
              </a:rPr>
              <a:t>LT</a:t>
            </a:r>
            <a:r>
              <a:rPr kumimoji="1" lang="ja-JP" altLang="en-US" sz="4800" dirty="0" smtClean="0">
                <a:latin typeface="HGPｺﾞｼｯｸE" panose="020B0900000000000000" pitchFamily="50" charset="-128"/>
                <a:ea typeface="HGPｺﾞｼｯｸE" panose="020B0900000000000000" pitchFamily="50" charset="-128"/>
              </a:rPr>
              <a:t>フィードバック</a:t>
            </a:r>
            <a:endParaRPr kumimoji="1" lang="ja-JP" altLang="en-US" sz="4800" dirty="0">
              <a:latin typeface="HGPｺﾞｼｯｸE" panose="020B0900000000000000" pitchFamily="50" charset="-128"/>
              <a:ea typeface="HGPｺﾞｼｯｸE" panose="020B0900000000000000" pitchFamily="50" charset="-128"/>
            </a:endParaRPr>
          </a:p>
        </p:txBody>
      </p:sp>
      <p:sp>
        <p:nvSpPr>
          <p:cNvPr id="3" name="サブタイトル 2"/>
          <p:cNvSpPr>
            <a:spLocks noGrp="1"/>
          </p:cNvSpPr>
          <p:nvPr>
            <p:ph type="subTitle" idx="1"/>
          </p:nvPr>
        </p:nvSpPr>
        <p:spPr/>
        <p:txBody>
          <a:bodyPr/>
          <a:lstStyle/>
          <a:p>
            <a:r>
              <a:rPr kumimoji="1" lang="en-US" altLang="ja-JP" dirty="0" smtClean="0"/>
              <a:t>No13 </a:t>
            </a:r>
            <a:r>
              <a:rPr kumimoji="1" lang="ja-JP" altLang="en-US" dirty="0" smtClean="0"/>
              <a:t>内藤由希子</a:t>
            </a:r>
            <a:endParaRPr kumimoji="1" lang="ja-JP" altLang="en-US" dirty="0"/>
          </a:p>
        </p:txBody>
      </p:sp>
    </p:spTree>
    <p:extLst>
      <p:ext uri="{BB962C8B-B14F-4D97-AF65-F5344CB8AC3E}">
        <p14:creationId xmlns:p14="http://schemas.microsoft.com/office/powerpoint/2010/main" val="1777773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生命科学最近の動向</a:t>
            </a:r>
            <a:endParaRPr kumimoji="1" lang="ja-JP" altLang="en-US" dirty="0"/>
          </a:p>
        </p:txBody>
      </p:sp>
      <p:sp>
        <p:nvSpPr>
          <p:cNvPr id="3" name="コンテンツ プレースホルダー 2"/>
          <p:cNvSpPr>
            <a:spLocks noGrp="1"/>
          </p:cNvSpPr>
          <p:nvPr>
            <p:ph idx="1"/>
          </p:nvPr>
        </p:nvSpPr>
        <p:spPr/>
        <p:txBody>
          <a:bodyPr>
            <a:normAutofit/>
          </a:bodyPr>
          <a:lstStyle/>
          <a:p>
            <a:pPr marL="857250" indent="-857250">
              <a:buFont typeface="+mj-lt"/>
              <a:buAutoNum type="romanUcPeriod"/>
            </a:pPr>
            <a:r>
              <a:rPr kumimoji="1" lang="ja-JP" altLang="en-US" sz="4400" dirty="0" smtClean="0"/>
              <a:t>遺伝子編集技術</a:t>
            </a:r>
            <a:r>
              <a:rPr kumimoji="1" lang="en-US" altLang="ja-JP" sz="4400" dirty="0" smtClean="0"/>
              <a:t>(CRISPR-Cas9)</a:t>
            </a:r>
            <a:endParaRPr kumimoji="1" lang="en-US" altLang="ja-JP" sz="4000" dirty="0" smtClean="0"/>
          </a:p>
          <a:p>
            <a:pPr marL="857250" indent="-857250">
              <a:buFont typeface="+mj-lt"/>
              <a:buAutoNum type="romanUcPeriod"/>
            </a:pPr>
            <a:r>
              <a:rPr lang="ja-JP" altLang="en-US" sz="4400" dirty="0"/>
              <a:t>次</a:t>
            </a:r>
            <a:r>
              <a:rPr lang="ja-JP" altLang="en-US" sz="4400" dirty="0" smtClean="0"/>
              <a:t>世代</a:t>
            </a:r>
            <a:r>
              <a:rPr lang="ja-JP" altLang="en-US" sz="4400" dirty="0"/>
              <a:t>シーケンサ</a:t>
            </a:r>
            <a:r>
              <a:rPr lang="ja-JP" altLang="en-US" sz="4400" dirty="0" smtClean="0"/>
              <a:t>ーによる大規模解析</a:t>
            </a:r>
            <a:endParaRPr lang="en-US" altLang="ja-JP" sz="4400" dirty="0" smtClean="0"/>
          </a:p>
          <a:p>
            <a:pPr lvl="1">
              <a:buFont typeface="Wingdings" panose="05000000000000000000" pitchFamily="2" charset="2"/>
              <a:buChar char="Ø"/>
            </a:pPr>
            <a:r>
              <a:rPr kumimoji="1" lang="en-US" altLang="ja-JP" sz="4000" dirty="0" smtClean="0"/>
              <a:t>DB</a:t>
            </a:r>
            <a:r>
              <a:rPr kumimoji="1" lang="ja-JP" altLang="en-US" sz="4000" dirty="0" smtClean="0"/>
              <a:t>に蓄積され</a:t>
            </a:r>
            <a:r>
              <a:rPr lang="ja-JP" altLang="en-US" sz="4000" dirty="0"/>
              <a:t>る</a:t>
            </a:r>
            <a:r>
              <a:rPr lang="ja-JP" altLang="en-US" sz="4000" dirty="0" smtClean="0"/>
              <a:t>データ</a:t>
            </a:r>
            <a:endParaRPr lang="en-US" altLang="ja-JP" sz="4000" dirty="0" smtClean="0"/>
          </a:p>
          <a:p>
            <a:pPr lvl="1">
              <a:buFont typeface="Wingdings" panose="05000000000000000000" pitchFamily="2" charset="2"/>
              <a:buChar char="Ø"/>
            </a:pPr>
            <a:r>
              <a:rPr lang="ja-JP" altLang="en-US" sz="4000" dirty="0" smtClean="0"/>
              <a:t>遺伝子解析</a:t>
            </a:r>
            <a:r>
              <a:rPr lang="ja-JP" altLang="en-US" sz="4000" dirty="0"/>
              <a:t>サービス</a:t>
            </a:r>
            <a:endParaRPr kumimoji="1" lang="ja-JP" altLang="en-US" sz="4000" dirty="0"/>
          </a:p>
        </p:txBody>
      </p:sp>
      <p:sp>
        <p:nvSpPr>
          <p:cNvPr id="4" name="上矢印吹き出し 3"/>
          <p:cNvSpPr/>
          <p:nvPr/>
        </p:nvSpPr>
        <p:spPr>
          <a:xfrm>
            <a:off x="2464904" y="4381170"/>
            <a:ext cx="3427013" cy="2011680"/>
          </a:xfrm>
          <a:prstGeom prst="upArrowCallout">
            <a:avLst>
              <a:gd name="adj1" fmla="val 19762"/>
              <a:gd name="adj2" fmla="val 18558"/>
              <a:gd name="adj3" fmla="val 19756"/>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t>この辺</a:t>
            </a:r>
            <a:endParaRPr kumimoji="1" lang="en-US" altLang="ja-JP" sz="6000" dirty="0" smtClean="0"/>
          </a:p>
        </p:txBody>
      </p:sp>
    </p:spTree>
    <p:extLst>
      <p:ext uri="{BB962C8B-B14F-4D97-AF65-F5344CB8AC3E}">
        <p14:creationId xmlns:p14="http://schemas.microsoft.com/office/powerpoint/2010/main" val="327677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838200" y="1825624"/>
            <a:ext cx="10515600" cy="4910841"/>
          </a:xfrm>
        </p:spPr>
        <p:txBody>
          <a:bodyPr>
            <a:normAutofit/>
          </a:bodyPr>
          <a:lstStyle/>
          <a:p>
            <a:r>
              <a:rPr kumimoji="1" lang="ja-JP" altLang="en-US" sz="4400" dirty="0" smtClean="0"/>
              <a:t>遺伝子解析サービス</a:t>
            </a:r>
            <a:endParaRPr kumimoji="1" lang="en-US" altLang="ja-JP" sz="4400" dirty="0" smtClean="0"/>
          </a:p>
          <a:p>
            <a:pPr lvl="1"/>
            <a:r>
              <a:rPr lang="ja-JP" altLang="en-US" sz="4000" dirty="0" smtClean="0"/>
              <a:t>注目しているところ</a:t>
            </a:r>
            <a:endParaRPr lang="en-US" altLang="ja-JP" sz="4000" dirty="0"/>
          </a:p>
          <a:p>
            <a:pPr lvl="2"/>
            <a:r>
              <a:rPr lang="ja-JP" altLang="en-US" sz="2800" dirty="0"/>
              <a:t>顧客</a:t>
            </a:r>
            <a:r>
              <a:rPr lang="ja-JP" altLang="en-US" sz="2800" dirty="0" smtClean="0"/>
              <a:t>から得られた</a:t>
            </a:r>
            <a:r>
              <a:rPr lang="ja-JP" altLang="en-US" sz="2800" dirty="0"/>
              <a:t>データ</a:t>
            </a:r>
            <a:r>
              <a:rPr lang="ja-JP" altLang="en-US" sz="2800" dirty="0" smtClean="0"/>
              <a:t>の解析手法</a:t>
            </a:r>
            <a:endParaRPr lang="en-US" altLang="ja-JP" sz="2800" dirty="0" smtClean="0"/>
          </a:p>
          <a:p>
            <a:pPr lvl="2"/>
            <a:r>
              <a:rPr lang="ja-JP" altLang="en-US" sz="2800" dirty="0" smtClean="0"/>
              <a:t>基準となる指標は何か</a:t>
            </a:r>
            <a:endParaRPr lang="en-US" altLang="ja-JP" sz="2800" dirty="0"/>
          </a:p>
          <a:p>
            <a:pPr lvl="2"/>
            <a:r>
              <a:rPr lang="ja-JP" altLang="en-US" sz="2800" dirty="0" smtClean="0"/>
              <a:t>要は、データ</a:t>
            </a:r>
            <a:r>
              <a:rPr lang="ja-JP" altLang="en-US" sz="2800" dirty="0"/>
              <a:t>の品質はどうやって担保するのか？</a:t>
            </a:r>
            <a:endParaRPr lang="en-US" altLang="ja-JP" sz="2800" dirty="0"/>
          </a:p>
          <a:p>
            <a:r>
              <a:rPr kumimoji="1" lang="ja-JP" altLang="en-US" sz="4400" dirty="0" smtClean="0"/>
              <a:t>それらの課題、まだやってないことは何</a:t>
            </a:r>
            <a:r>
              <a:rPr kumimoji="1" lang="ja-JP" altLang="en-US" sz="4400" dirty="0" smtClean="0"/>
              <a:t>か</a:t>
            </a:r>
            <a:endParaRPr kumimoji="1" lang="en-US" altLang="ja-JP" sz="4400" dirty="0" smtClean="0"/>
          </a:p>
          <a:p>
            <a:endParaRPr kumimoji="1" lang="en-US" altLang="ja-JP" sz="4400" dirty="0" smtClean="0"/>
          </a:p>
          <a:p>
            <a:r>
              <a:rPr lang="ja-JP" altLang="en-US" sz="3200" dirty="0" smtClean="0"/>
              <a:t>あと企画の練り直し</a:t>
            </a:r>
            <a:endParaRPr lang="ja-JP" altLang="en-US" sz="3200" dirty="0"/>
          </a:p>
          <a:p>
            <a:pP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007957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smtClean="0">
                <a:latin typeface="+mj-ea"/>
              </a:rPr>
              <a:t>Why me(</a:t>
            </a:r>
            <a:r>
              <a:rPr lang="ja-JP" altLang="en-US" dirty="0" smtClean="0">
                <a:latin typeface="+mj-ea"/>
              </a:rPr>
              <a:t>生命科学編</a:t>
            </a:r>
            <a:r>
              <a:rPr lang="en-US" altLang="ja-JP" dirty="0" smtClean="0">
                <a:latin typeface="+mj-ea"/>
              </a:rPr>
              <a:t>)</a:t>
            </a:r>
            <a:endParaRPr kumimoji="1" lang="ja-JP" altLang="en-US" dirty="0">
              <a:latin typeface="+mj-ea"/>
            </a:endParaRPr>
          </a:p>
        </p:txBody>
      </p:sp>
      <p:sp>
        <p:nvSpPr>
          <p:cNvPr id="5" name="サブタイトル 4"/>
          <p:cNvSpPr>
            <a:spLocks noGrp="1"/>
          </p:cNvSpPr>
          <p:nvPr>
            <p:ph type="subTitle" idx="1"/>
          </p:nvPr>
        </p:nvSpPr>
        <p:spPr/>
        <p:txBody>
          <a:bodyPr>
            <a:normAutofit/>
          </a:bodyPr>
          <a:lstStyle/>
          <a:p>
            <a:r>
              <a:rPr lang="ja-JP" altLang="en-US" sz="3200" dirty="0" smtClean="0"/>
              <a:t>要望</a:t>
            </a:r>
            <a:r>
              <a:rPr lang="ja-JP" altLang="en-US" sz="3200" dirty="0"/>
              <a:t>が多かったため</a:t>
            </a:r>
            <a:endParaRPr kumimoji="1" lang="ja-JP" altLang="en-US" sz="3200" dirty="0"/>
          </a:p>
        </p:txBody>
      </p:sp>
    </p:spTree>
    <p:extLst>
      <p:ext uri="{BB962C8B-B14F-4D97-AF65-F5344CB8AC3E}">
        <p14:creationId xmlns:p14="http://schemas.microsoft.com/office/powerpoint/2010/main" val="804873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生命</a:t>
            </a:r>
            <a:r>
              <a:rPr lang="ja-JP" altLang="en-US" dirty="0"/>
              <a:t>は神様の</a:t>
            </a:r>
            <a:r>
              <a:rPr lang="ja-JP" altLang="en-US" dirty="0" smtClean="0"/>
              <a:t>領域？</a:t>
            </a:r>
            <a:endParaRPr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20" y="2041758"/>
            <a:ext cx="3420772" cy="4289369"/>
          </a:xfr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703" y="3693635"/>
            <a:ext cx="1774944" cy="2629546"/>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92" y="1561947"/>
            <a:ext cx="4824824" cy="4535335"/>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9549" y="2723230"/>
            <a:ext cx="1296192" cy="1371631"/>
          </a:xfrm>
          <a:prstGeom prst="rect">
            <a:avLst/>
          </a:prstGeom>
        </p:spPr>
      </p:pic>
      <p:sp>
        <p:nvSpPr>
          <p:cNvPr id="3" name="テキスト ボックス 2"/>
          <p:cNvSpPr txBox="1"/>
          <p:nvPr/>
        </p:nvSpPr>
        <p:spPr>
          <a:xfrm>
            <a:off x="423588" y="1774942"/>
            <a:ext cx="4412975" cy="369332"/>
          </a:xfrm>
          <a:prstGeom prst="rect">
            <a:avLst/>
          </a:prstGeom>
          <a:solidFill>
            <a:schemeClr val="bg1"/>
          </a:solidFill>
          <a:ln>
            <a:solidFill>
              <a:schemeClr val="accent1"/>
            </a:solidFill>
          </a:ln>
        </p:spPr>
        <p:txBody>
          <a:bodyPr wrap="square" rtlCol="0">
            <a:spAutoFit/>
          </a:bodyPr>
          <a:lstStyle/>
          <a:p>
            <a:r>
              <a:rPr kumimoji="1" lang="ja-JP" altLang="en-US" dirty="0" smtClean="0"/>
              <a:t>クリスチャンの母に連れられて出席した教会</a:t>
            </a:r>
            <a:endParaRPr kumimoji="1" lang="ja-JP" altLang="en-US" dirty="0"/>
          </a:p>
        </p:txBody>
      </p:sp>
      <p:grpSp>
        <p:nvGrpSpPr>
          <p:cNvPr id="7" name="グループ化 6"/>
          <p:cNvGrpSpPr/>
          <p:nvPr/>
        </p:nvGrpSpPr>
        <p:grpSpPr>
          <a:xfrm>
            <a:off x="2795870" y="2513571"/>
            <a:ext cx="3497676" cy="1333206"/>
            <a:chOff x="2686268" y="3091857"/>
            <a:chExt cx="3497676" cy="1333206"/>
          </a:xfrm>
        </p:grpSpPr>
        <p:sp>
          <p:nvSpPr>
            <p:cNvPr id="5" name="円形吹き出し 4"/>
            <p:cNvSpPr/>
            <p:nvPr/>
          </p:nvSpPr>
          <p:spPr>
            <a:xfrm>
              <a:off x="2686268" y="3091857"/>
              <a:ext cx="3497676" cy="133320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030309" y="3307516"/>
              <a:ext cx="3130642" cy="830997"/>
            </a:xfrm>
            <a:prstGeom prst="rect">
              <a:avLst/>
            </a:prstGeom>
            <a:noFill/>
          </p:spPr>
          <p:txBody>
            <a:bodyPr wrap="square" rtlCol="0">
              <a:spAutoFit/>
            </a:bodyPr>
            <a:lstStyle/>
            <a:p>
              <a:r>
                <a:rPr kumimoji="1" lang="ja-JP" altLang="en-US" sz="2400" dirty="0" smtClean="0"/>
                <a:t>世界は神様が作ったん</a:t>
              </a:r>
              <a:r>
                <a:rPr lang="ja-JP" altLang="en-US" sz="2400" dirty="0" smtClean="0"/>
                <a:t>ですよー</a:t>
              </a:r>
              <a:endParaRPr kumimoji="1" lang="ja-JP" altLang="en-US" sz="2400" dirty="0"/>
            </a:p>
          </p:txBody>
        </p:sp>
      </p:grpSp>
    </p:spTree>
    <p:extLst>
      <p:ext uri="{BB962C8B-B14F-4D97-AF65-F5344CB8AC3E}">
        <p14:creationId xmlns:p14="http://schemas.microsoft.com/office/powerpoint/2010/main" val="314037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rPr>
              <a:t>大学時代</a:t>
            </a:r>
            <a:r>
              <a:rPr kumimoji="1" lang="en-US" altLang="ja-JP" dirty="0" smtClean="0">
                <a:latin typeface="+mj-ea"/>
              </a:rPr>
              <a:t>(</a:t>
            </a:r>
            <a:r>
              <a:rPr kumimoji="1" lang="ja-JP" altLang="en-US" dirty="0" smtClean="0">
                <a:latin typeface="+mj-ea"/>
              </a:rPr>
              <a:t>生命科学の講義にて</a:t>
            </a:r>
            <a:r>
              <a:rPr kumimoji="1" lang="en-US" altLang="ja-JP" dirty="0" smtClean="0">
                <a:latin typeface="+mj-ea"/>
              </a:rPr>
              <a:t>)</a:t>
            </a:r>
            <a:endParaRPr kumimoji="1" lang="ja-JP" altLang="en-US" dirty="0">
              <a:latin typeface="+mj-ea"/>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97" y="2113540"/>
            <a:ext cx="3810000" cy="3409950"/>
          </a:xfrm>
          <a:prstGeom prst="rect">
            <a:avLst/>
          </a:prstGeom>
        </p:spPr>
      </p:pic>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3720" y="3344467"/>
            <a:ext cx="3352013" cy="31927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597" y="1523124"/>
            <a:ext cx="3771014" cy="3209552"/>
          </a:xfrm>
          <a:prstGeom prst="rect">
            <a:avLst/>
          </a:prstGeom>
        </p:spPr>
      </p:pic>
      <p:grpSp>
        <p:nvGrpSpPr>
          <p:cNvPr id="9" name="グループ化 8"/>
          <p:cNvGrpSpPr/>
          <p:nvPr/>
        </p:nvGrpSpPr>
        <p:grpSpPr>
          <a:xfrm>
            <a:off x="3880190" y="4405020"/>
            <a:ext cx="3923536" cy="1702866"/>
            <a:chOff x="3880190" y="4405020"/>
            <a:chExt cx="3923536" cy="1702866"/>
          </a:xfrm>
        </p:grpSpPr>
        <p:sp>
          <p:nvSpPr>
            <p:cNvPr id="3" name="雲形吹き出し 2"/>
            <p:cNvSpPr/>
            <p:nvPr/>
          </p:nvSpPr>
          <p:spPr>
            <a:xfrm>
              <a:off x="3880190" y="4405020"/>
              <a:ext cx="3923536" cy="1702866"/>
            </a:xfrm>
            <a:prstGeom prst="cloudCallout">
              <a:avLst>
                <a:gd name="adj1" fmla="val -27521"/>
                <a:gd name="adj2" fmla="val 641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4450008" y="4656063"/>
              <a:ext cx="3060519" cy="1200329"/>
            </a:xfrm>
            <a:prstGeom prst="rect">
              <a:avLst/>
            </a:prstGeom>
            <a:noFill/>
          </p:spPr>
          <p:txBody>
            <a:bodyPr wrap="square" rtlCol="0">
              <a:spAutoFit/>
            </a:bodyPr>
            <a:lstStyle/>
            <a:p>
              <a:r>
                <a:rPr lang="ja-JP" altLang="en-US" sz="2400" dirty="0" smtClean="0"/>
                <a:t>生命って、</a:t>
              </a:r>
              <a:r>
                <a:rPr kumimoji="1" lang="ja-JP" altLang="en-US" sz="2400" dirty="0" smtClean="0"/>
                <a:t>思ったより単純な仕組みで出来てるんだな</a:t>
              </a:r>
              <a:r>
                <a:rPr lang="ja-JP" altLang="en-US" sz="2400" dirty="0" smtClean="0"/>
                <a:t>ー</a:t>
              </a:r>
              <a:endParaRPr kumimoji="1" lang="ja-JP" altLang="en-US" sz="2400" dirty="0"/>
            </a:p>
          </p:txBody>
        </p:sp>
      </p:grpSp>
    </p:spTree>
    <p:extLst>
      <p:ext uri="{BB962C8B-B14F-4D97-AF65-F5344CB8AC3E}">
        <p14:creationId xmlns:p14="http://schemas.microsoft.com/office/powerpoint/2010/main" val="71990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9816" y="365125"/>
            <a:ext cx="11152367" cy="1325563"/>
          </a:xfrm>
        </p:spPr>
        <p:txBody>
          <a:bodyPr>
            <a:normAutofit/>
          </a:bodyPr>
          <a:lstStyle/>
          <a:p>
            <a:r>
              <a:rPr kumimoji="1" lang="ja-JP" altLang="en-US" dirty="0" smtClean="0">
                <a:latin typeface="+mj-ea"/>
              </a:rPr>
              <a:t>その気になったら作れるんじゃ</a:t>
            </a:r>
            <a:r>
              <a:rPr kumimoji="1" lang="ja-JP" altLang="en-US" dirty="0" err="1" smtClean="0">
                <a:latin typeface="+mj-ea"/>
              </a:rPr>
              <a:t>ね</a:t>
            </a:r>
            <a:r>
              <a:rPr kumimoji="1" lang="ja-JP" altLang="en-US" dirty="0" smtClean="0">
                <a:latin typeface="+mj-ea"/>
              </a:rPr>
              <a:t>？</a:t>
            </a:r>
            <a:endParaRPr kumimoji="1" lang="ja-JP" altLang="en-US" dirty="0">
              <a:latin typeface="+mj-ea"/>
            </a:endParaRPr>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9071" y="2178732"/>
            <a:ext cx="3810000" cy="34671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926362"/>
            <a:ext cx="3810000" cy="3810000"/>
          </a:xfrm>
          <a:prstGeom prst="rect">
            <a:avLst/>
          </a:prstGeom>
        </p:spPr>
      </p:pic>
    </p:spTree>
    <p:extLst>
      <p:ext uri="{BB962C8B-B14F-4D97-AF65-F5344CB8AC3E}">
        <p14:creationId xmlns:p14="http://schemas.microsoft.com/office/powerpoint/2010/main" val="14369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a:t>
            </a:r>
            <a:r>
              <a:rPr lang="ja-JP" altLang="en-US" dirty="0"/>
              <a:t>に</a:t>
            </a:r>
            <a:endParaRPr kumimoji="1" lang="ja-JP" altLang="en-US" dirty="0"/>
          </a:p>
        </p:txBody>
      </p:sp>
      <p:sp>
        <p:nvSpPr>
          <p:cNvPr id="3" name="コンテンツ プレースホルダー 2"/>
          <p:cNvSpPr>
            <a:spLocks noGrp="1"/>
          </p:cNvSpPr>
          <p:nvPr>
            <p:ph idx="1"/>
          </p:nvPr>
        </p:nvSpPr>
        <p:spPr>
          <a:xfrm>
            <a:off x="580445" y="1825625"/>
            <a:ext cx="10773355" cy="4351338"/>
          </a:xfrm>
        </p:spPr>
        <p:txBody>
          <a:bodyPr anchor="ctr">
            <a:normAutofit/>
          </a:bodyPr>
          <a:lstStyle/>
          <a:p>
            <a:pPr marL="0" indent="0" algn="ctr">
              <a:buNone/>
            </a:pPr>
            <a:r>
              <a:rPr kumimoji="1" lang="ja-JP" altLang="en-US" sz="5400" dirty="0" smtClean="0"/>
              <a:t>皆様お疲れさま</a:t>
            </a:r>
            <a:r>
              <a:rPr kumimoji="1" lang="ja-JP" altLang="en-US" sz="5400" dirty="0" err="1" smtClean="0"/>
              <a:t>で</a:t>
            </a:r>
            <a:r>
              <a:rPr kumimoji="1" lang="ja-JP" altLang="en-US" sz="5400" dirty="0" smtClean="0"/>
              <a:t>した。</a:t>
            </a:r>
            <a:endParaRPr kumimoji="1" lang="en-US" altLang="ja-JP" sz="5400" dirty="0" smtClean="0"/>
          </a:p>
          <a:p>
            <a:pPr marL="0" indent="0" algn="ctr">
              <a:buNone/>
            </a:pPr>
            <a:r>
              <a:rPr lang="ja-JP" altLang="en-US" sz="5400" dirty="0"/>
              <a:t>貴重</a:t>
            </a:r>
            <a:r>
              <a:rPr lang="ja-JP" altLang="en-US" sz="5400" dirty="0" smtClean="0"/>
              <a:t>なご</a:t>
            </a:r>
            <a:r>
              <a:rPr lang="ja-JP" altLang="en-US" sz="5400" dirty="0"/>
              <a:t>意見</a:t>
            </a:r>
            <a:r>
              <a:rPr lang="ja-JP" altLang="en-US" sz="5400" dirty="0" smtClean="0"/>
              <a:t>ありがとうございまし</a:t>
            </a:r>
            <a:r>
              <a:rPr lang="ja-JP" altLang="en-US" sz="5400" dirty="0"/>
              <a:t>た</a:t>
            </a:r>
            <a:endParaRPr kumimoji="1" lang="ja-JP" altLang="en-US" sz="5400" dirty="0"/>
          </a:p>
        </p:txBody>
      </p:sp>
    </p:spTree>
    <p:extLst>
      <p:ext uri="{BB962C8B-B14F-4D97-AF65-F5344CB8AC3E}">
        <p14:creationId xmlns:p14="http://schemas.microsoft.com/office/powerpoint/2010/main" val="3766799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総括：前回発表した</a:t>
            </a:r>
            <a:r>
              <a:rPr kumimoji="1" lang="en-US" altLang="ja-JP" dirty="0" smtClean="0"/>
              <a:t>App</a:t>
            </a:r>
            <a:r>
              <a:rPr kumimoji="1" lang="ja-JP" altLang="en-US" dirty="0" smtClean="0"/>
              <a:t>について</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824209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卒研で何</a:t>
            </a:r>
            <a:r>
              <a:rPr lang="ja-JP" altLang="en-US" dirty="0"/>
              <a:t>やってたか簡単に言うと・・</a:t>
            </a:r>
            <a:r>
              <a:rPr lang="ja-JP" altLang="en-US" dirty="0" smtClean="0"/>
              <a:t>・</a:t>
            </a:r>
            <a:endParaRPr kumimoji="1" lang="ja-JP" altLang="en-US" dirty="0"/>
          </a:p>
        </p:txBody>
      </p:sp>
      <p:sp>
        <p:nvSpPr>
          <p:cNvPr id="3" name="コンテンツ プレースホルダー 2"/>
          <p:cNvSpPr>
            <a:spLocks noGrp="1"/>
          </p:cNvSpPr>
          <p:nvPr>
            <p:ph idx="1"/>
          </p:nvPr>
        </p:nvSpPr>
        <p:spPr>
          <a:xfrm>
            <a:off x="838200" y="4349363"/>
            <a:ext cx="10515600" cy="1827600"/>
          </a:xfrm>
        </p:spPr>
        <p:txBody>
          <a:bodyPr>
            <a:normAutofit fontScale="92500" lnSpcReduction="20000"/>
          </a:bodyPr>
          <a:lstStyle/>
          <a:p>
            <a:pPr marL="514350" indent="-514350">
              <a:buFont typeface="+mj-ea"/>
              <a:buAutoNum type="circleNumDbPlain"/>
            </a:pPr>
            <a:r>
              <a:rPr lang="ja-JP" altLang="en-US" sz="3200" dirty="0" smtClean="0"/>
              <a:t>遺伝子</a:t>
            </a:r>
            <a:r>
              <a:rPr lang="ja-JP" altLang="en-US" sz="3200" dirty="0"/>
              <a:t>暗号を乱数で自動作成、その情報の解析を行う</a:t>
            </a:r>
            <a:endParaRPr lang="en-US" altLang="ja-JP" sz="3200" dirty="0"/>
          </a:p>
          <a:p>
            <a:pPr marL="514350" indent="-514350">
              <a:buFont typeface="+mj-ea"/>
              <a:buAutoNum type="circleNumDbPlain"/>
            </a:pPr>
            <a:r>
              <a:rPr lang="ja-JP" altLang="en-US" sz="3200" dirty="0" smtClean="0"/>
              <a:t>作成</a:t>
            </a:r>
            <a:r>
              <a:rPr lang="ja-JP" altLang="en-US" sz="3200" dirty="0"/>
              <a:t>した暗号を変化させる</a:t>
            </a:r>
            <a:endParaRPr lang="en-US" altLang="ja-JP" sz="3200" dirty="0"/>
          </a:p>
          <a:p>
            <a:pPr marL="514350" indent="-514350">
              <a:buFont typeface="+mj-ea"/>
              <a:buAutoNum type="circleNumDbPlain"/>
            </a:pPr>
            <a:r>
              <a:rPr lang="ja-JP" altLang="en-US" sz="3200" dirty="0" smtClean="0"/>
              <a:t>両者</a:t>
            </a:r>
            <a:r>
              <a:rPr lang="ja-JP" altLang="en-US" sz="3200" dirty="0"/>
              <a:t>の結果を可視化、比較</a:t>
            </a:r>
            <a:r>
              <a:rPr lang="ja-JP" altLang="en-US" sz="3200" dirty="0" smtClean="0"/>
              <a:t>する</a:t>
            </a:r>
            <a:endParaRPr lang="en-US" altLang="ja-JP" sz="3200" dirty="0" smtClean="0"/>
          </a:p>
          <a:p>
            <a:pPr marL="0" indent="0">
              <a:buNone/>
            </a:pPr>
            <a:r>
              <a:rPr lang="ja-JP" altLang="en-US" sz="3200" dirty="0" smtClean="0"/>
              <a:t>★偶然から意味のある暗号は生まれるか</a:t>
            </a:r>
            <a:endParaRPr lang="en-US" altLang="ja-JP" sz="3200" dirty="0"/>
          </a:p>
        </p:txBody>
      </p:sp>
      <p:sp>
        <p:nvSpPr>
          <p:cNvPr id="4" name="テキスト ボックス 3"/>
          <p:cNvSpPr txBox="1"/>
          <p:nvPr/>
        </p:nvSpPr>
        <p:spPr>
          <a:xfrm>
            <a:off x="3862232" y="2112367"/>
            <a:ext cx="7380912" cy="1200329"/>
          </a:xfrm>
          <a:prstGeom prst="rect">
            <a:avLst/>
          </a:prstGeom>
          <a:solidFill>
            <a:schemeClr val="bg1"/>
          </a:solidFill>
          <a:ln w="57150">
            <a:solidFill>
              <a:srgbClr val="FFC000"/>
            </a:solidFill>
          </a:ln>
        </p:spPr>
        <p:txBody>
          <a:bodyPr wrap="square" rtlCol="0">
            <a:spAutoFit/>
          </a:bodyPr>
          <a:lstStyle/>
          <a:p>
            <a:r>
              <a:rPr kumimoji="1" lang="en-US" altLang="ja-JP" sz="3600" dirty="0" smtClean="0"/>
              <a:t>PC</a:t>
            </a:r>
            <a:r>
              <a:rPr lang="ja-JP" altLang="en-US" sz="3600" dirty="0"/>
              <a:t>上</a:t>
            </a:r>
            <a:r>
              <a:rPr lang="ja-JP" altLang="en-US" sz="3600" dirty="0" smtClean="0"/>
              <a:t>で遺伝子</a:t>
            </a:r>
            <a:r>
              <a:rPr kumimoji="1" lang="ja-JP" altLang="en-US" sz="3600" dirty="0" smtClean="0"/>
              <a:t>を自動で</a:t>
            </a:r>
            <a:r>
              <a:rPr lang="ja-JP" altLang="en-US" sz="3600" dirty="0"/>
              <a:t>適当に</a:t>
            </a:r>
            <a:r>
              <a:rPr kumimoji="1" lang="ja-JP" altLang="en-US" sz="3600" dirty="0" smtClean="0"/>
              <a:t>作って</a:t>
            </a:r>
            <a:endParaRPr kumimoji="1" lang="en-US" altLang="ja-JP" sz="3600" dirty="0" smtClean="0"/>
          </a:p>
          <a:p>
            <a:r>
              <a:rPr kumimoji="1" lang="ja-JP" altLang="en-US" sz="3600" dirty="0" smtClean="0"/>
              <a:t>生命の始まりを探求するツール</a:t>
            </a:r>
            <a:endParaRPr kumimoji="1" lang="en-US" altLang="ja-JP" sz="3600"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 y="1221929"/>
            <a:ext cx="3171494" cy="2981204"/>
          </a:xfrm>
          <a:prstGeom prst="rect">
            <a:avLst/>
          </a:prstGeom>
        </p:spPr>
      </p:pic>
    </p:spTree>
    <p:extLst>
      <p:ext uri="{BB962C8B-B14F-4D97-AF65-F5344CB8AC3E}">
        <p14:creationId xmlns:p14="http://schemas.microsoft.com/office/powerpoint/2010/main" val="12414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使用した</a:t>
            </a:r>
            <a:r>
              <a:rPr lang="ja-JP" altLang="en-US" dirty="0"/>
              <a:t>技術</a:t>
            </a:r>
            <a:endParaRPr kumimoji="1" lang="ja-JP" altLang="en-US" dirty="0"/>
          </a:p>
        </p:txBody>
      </p:sp>
      <p:grpSp>
        <p:nvGrpSpPr>
          <p:cNvPr id="17" name="グループ化 16"/>
          <p:cNvGrpSpPr/>
          <p:nvPr/>
        </p:nvGrpSpPr>
        <p:grpSpPr>
          <a:xfrm>
            <a:off x="413753" y="1926135"/>
            <a:ext cx="4192953" cy="4063875"/>
            <a:chOff x="347242" y="1551008"/>
            <a:chExt cx="5081285" cy="5068198"/>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49" y="1867227"/>
              <a:ext cx="1368806" cy="1930230"/>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123" y="4130385"/>
              <a:ext cx="1791663" cy="1546709"/>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34" y="1867227"/>
              <a:ext cx="1368806" cy="193023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137" y="4130385"/>
              <a:ext cx="1546709" cy="1546709"/>
            </a:xfrm>
            <a:prstGeom prst="rect">
              <a:avLst/>
            </a:prstGeom>
          </p:spPr>
        </p:pic>
        <p:sp>
          <p:nvSpPr>
            <p:cNvPr id="14" name="フレーム 13"/>
            <p:cNvSpPr/>
            <p:nvPr/>
          </p:nvSpPr>
          <p:spPr>
            <a:xfrm>
              <a:off x="347242" y="1551008"/>
              <a:ext cx="5081285" cy="4676172"/>
            </a:xfrm>
            <a:prstGeom prst="frame">
              <a:avLst>
                <a:gd name="adj1" fmla="val 177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p:cNvSpPr txBox="1"/>
            <p:nvPr/>
          </p:nvSpPr>
          <p:spPr>
            <a:xfrm>
              <a:off x="1185220" y="5889913"/>
              <a:ext cx="3259461" cy="729293"/>
            </a:xfrm>
            <a:prstGeom prst="rect">
              <a:avLst/>
            </a:prstGeom>
            <a:solidFill>
              <a:schemeClr val="bg1"/>
            </a:solidFill>
            <a:ln w="57150">
              <a:solidFill>
                <a:srgbClr val="FFC000"/>
              </a:solidFill>
            </a:ln>
          </p:spPr>
          <p:txBody>
            <a:bodyPr wrap="square" rtlCol="0">
              <a:spAutoFit/>
            </a:bodyPr>
            <a:lstStyle/>
            <a:p>
              <a:pPr algn="ctr"/>
              <a:r>
                <a:rPr kumimoji="1" lang="ja-JP" altLang="en-US" sz="3200" dirty="0" smtClean="0"/>
                <a:t>フロントエンド</a:t>
              </a:r>
              <a:endParaRPr kumimoji="1" lang="ja-JP" altLang="en-US" sz="3200" dirty="0"/>
            </a:p>
          </p:txBody>
        </p:sp>
      </p:grpSp>
      <p:grpSp>
        <p:nvGrpSpPr>
          <p:cNvPr id="25" name="グループ化 24"/>
          <p:cNvGrpSpPr/>
          <p:nvPr/>
        </p:nvGrpSpPr>
        <p:grpSpPr>
          <a:xfrm>
            <a:off x="6153648" y="4249149"/>
            <a:ext cx="5200152" cy="2483431"/>
            <a:chOff x="6297433" y="4462031"/>
            <a:chExt cx="5200152" cy="2483431"/>
          </a:xfrm>
        </p:grpSpPr>
        <p:sp>
          <p:nvSpPr>
            <p:cNvPr id="22" name="雲 21"/>
            <p:cNvSpPr/>
            <p:nvPr/>
          </p:nvSpPr>
          <p:spPr>
            <a:xfrm rot="10800000">
              <a:off x="6297433" y="4462031"/>
              <a:ext cx="5200152" cy="2009178"/>
            </a:xfrm>
            <a:prstGeom prst="cloud">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コンテンツ プレースホルダー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6928" y="4843436"/>
              <a:ext cx="2136387" cy="1359456"/>
            </a:xfrm>
            <a:prstGeom prst="rect">
              <a:avLst/>
            </a:prstGeom>
          </p:spPr>
        </p:pic>
        <p:pic>
          <p:nvPicPr>
            <p:cNvPr id="21" name="図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6286" y="4850384"/>
              <a:ext cx="1166921" cy="1057264"/>
            </a:xfrm>
            <a:prstGeom prst="rect">
              <a:avLst/>
            </a:prstGeom>
          </p:spPr>
        </p:pic>
        <p:sp>
          <p:nvSpPr>
            <p:cNvPr id="24" name="テキスト ボックス 23"/>
            <p:cNvSpPr txBox="1"/>
            <p:nvPr/>
          </p:nvSpPr>
          <p:spPr>
            <a:xfrm>
              <a:off x="7377639" y="6422242"/>
              <a:ext cx="3371353" cy="523220"/>
            </a:xfrm>
            <a:prstGeom prst="rect">
              <a:avLst/>
            </a:prstGeom>
            <a:noFill/>
            <a:ln w="3175">
              <a:noFill/>
            </a:ln>
          </p:spPr>
          <p:txBody>
            <a:bodyPr wrap="square" rtlCol="0">
              <a:spAutoFit/>
            </a:bodyPr>
            <a:lstStyle/>
            <a:p>
              <a:r>
                <a:rPr lang="ja-JP" altLang="en-US" sz="2800" dirty="0" smtClean="0"/>
                <a:t>未実装</a:t>
              </a:r>
              <a:r>
                <a:rPr lang="en-US" altLang="ja-JP" sz="2800" dirty="0" smtClean="0"/>
                <a:t>(</a:t>
              </a:r>
              <a:r>
                <a:rPr lang="ja-JP" altLang="en-US" sz="2800" dirty="0" smtClean="0"/>
                <a:t>導入検討中</a:t>
              </a:r>
              <a:r>
                <a:rPr lang="en-US" altLang="ja-JP" sz="2800" dirty="0" smtClean="0"/>
                <a:t>)</a:t>
              </a:r>
              <a:endParaRPr kumimoji="1" lang="ja-JP" altLang="en-US" sz="2800" dirty="0"/>
            </a:p>
          </p:txBody>
        </p:sp>
      </p:grpSp>
      <p:grpSp>
        <p:nvGrpSpPr>
          <p:cNvPr id="35" name="グループ化 34"/>
          <p:cNvGrpSpPr/>
          <p:nvPr/>
        </p:nvGrpSpPr>
        <p:grpSpPr>
          <a:xfrm>
            <a:off x="5275270" y="1156488"/>
            <a:ext cx="6475585" cy="2715178"/>
            <a:chOff x="5291173" y="1432459"/>
            <a:chExt cx="6475585" cy="2715178"/>
          </a:xfrm>
        </p:grpSpPr>
        <p:pic>
          <p:nvPicPr>
            <p:cNvPr id="6" name="図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87580" y="1607067"/>
              <a:ext cx="1379294" cy="1726989"/>
            </a:xfrm>
            <a:prstGeom prst="rect">
              <a:avLst/>
            </a:prstGeom>
          </p:spPr>
        </p:pic>
        <p:pic>
          <p:nvPicPr>
            <p:cNvPr id="12" name="図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6251" y="1693646"/>
              <a:ext cx="1523855" cy="1478839"/>
            </a:xfrm>
            <a:prstGeom prst="rect">
              <a:avLst/>
            </a:prstGeom>
          </p:spPr>
        </p:pic>
        <p:sp>
          <p:nvSpPr>
            <p:cNvPr id="15" name="フレーム 14"/>
            <p:cNvSpPr/>
            <p:nvPr/>
          </p:nvSpPr>
          <p:spPr>
            <a:xfrm>
              <a:off x="5291173" y="1432459"/>
              <a:ext cx="6475585" cy="2439017"/>
            </a:xfrm>
            <a:prstGeom prst="frame">
              <a:avLst>
                <a:gd name="adj1" fmla="val 266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102712" y="1697078"/>
              <a:ext cx="651012" cy="369332"/>
            </a:xfrm>
            <a:prstGeom prst="rect">
              <a:avLst/>
            </a:prstGeom>
            <a:solidFill>
              <a:schemeClr val="bg1"/>
            </a:solidFill>
            <a:ln>
              <a:solidFill>
                <a:schemeClr val="tx1"/>
              </a:solidFill>
            </a:ln>
          </p:spPr>
          <p:txBody>
            <a:bodyPr wrap="square" rtlCol="0">
              <a:spAutoFit/>
            </a:bodyPr>
            <a:lstStyle/>
            <a:p>
              <a:r>
                <a:rPr kumimoji="1" lang="en-US" altLang="ja-JP" dirty="0" smtClean="0"/>
                <a:t>Web</a:t>
              </a:r>
              <a:endParaRPr kumimoji="1" lang="ja-JP" altLang="en-US" dirty="0"/>
            </a:p>
          </p:txBody>
        </p:sp>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26795" y="1751276"/>
              <a:ext cx="2680041" cy="1581699"/>
            </a:xfrm>
            <a:prstGeom prst="rect">
              <a:avLst/>
            </a:prstGeom>
          </p:spPr>
        </p:pic>
        <p:sp>
          <p:nvSpPr>
            <p:cNvPr id="32" name="テキスト ボックス 31"/>
            <p:cNvSpPr txBox="1"/>
            <p:nvPr/>
          </p:nvSpPr>
          <p:spPr>
            <a:xfrm>
              <a:off x="9605843" y="1850923"/>
              <a:ext cx="1262431" cy="369332"/>
            </a:xfrm>
            <a:prstGeom prst="rect">
              <a:avLst/>
            </a:prstGeom>
            <a:solidFill>
              <a:schemeClr val="bg1"/>
            </a:solidFill>
            <a:ln>
              <a:solidFill>
                <a:schemeClr val="tx1"/>
              </a:solidFill>
            </a:ln>
          </p:spPr>
          <p:txBody>
            <a:bodyPr wrap="square" rtlCol="0">
              <a:spAutoFit/>
            </a:bodyPr>
            <a:lstStyle/>
            <a:p>
              <a:r>
                <a:rPr kumimoji="1" lang="ja-JP" altLang="en-US" dirty="0" smtClean="0"/>
                <a:t>データ分析</a:t>
              </a:r>
              <a:endParaRPr kumimoji="1" lang="ja-JP" altLang="en-US" dirty="0"/>
            </a:p>
          </p:txBody>
        </p:sp>
        <p:sp>
          <p:nvSpPr>
            <p:cNvPr id="18" name="テキスト ボックス 17"/>
            <p:cNvSpPr txBox="1"/>
            <p:nvPr/>
          </p:nvSpPr>
          <p:spPr>
            <a:xfrm>
              <a:off x="7160466" y="3562862"/>
              <a:ext cx="2897934" cy="584775"/>
            </a:xfrm>
            <a:prstGeom prst="rect">
              <a:avLst/>
            </a:prstGeom>
            <a:solidFill>
              <a:schemeClr val="bg1"/>
            </a:solidFill>
            <a:ln w="57150">
              <a:solidFill>
                <a:schemeClr val="accent1">
                  <a:lumMod val="75000"/>
                </a:schemeClr>
              </a:solidFill>
            </a:ln>
          </p:spPr>
          <p:txBody>
            <a:bodyPr wrap="square" rtlCol="0">
              <a:spAutoFit/>
            </a:bodyPr>
            <a:lstStyle/>
            <a:p>
              <a:pPr algn="ctr"/>
              <a:r>
                <a:rPr kumimoji="1" lang="ja-JP" altLang="en-US" sz="3200" dirty="0" smtClean="0"/>
                <a:t>サーバーサイド</a:t>
              </a:r>
              <a:endParaRPr kumimoji="1" lang="ja-JP" altLang="en-US" sz="3200" dirty="0"/>
            </a:p>
          </p:txBody>
        </p:sp>
      </p:grpSp>
    </p:spTree>
    <p:extLst>
      <p:ext uri="{BB962C8B-B14F-4D97-AF65-F5344CB8AC3E}">
        <p14:creationId xmlns:p14="http://schemas.microsoft.com/office/powerpoint/2010/main" val="1752083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Python</a:t>
            </a:r>
            <a:r>
              <a:rPr lang="ja-JP" altLang="en-US" dirty="0">
                <a:latin typeface="+mj-ea"/>
              </a:rPr>
              <a:t>の</a:t>
            </a:r>
            <a:r>
              <a:rPr lang="en-US" altLang="ja-JP" dirty="0">
                <a:latin typeface="+mj-ea"/>
              </a:rPr>
              <a:t>Web</a:t>
            </a:r>
            <a:r>
              <a:rPr lang="ja-JP" altLang="en-US" dirty="0">
                <a:latin typeface="+mj-ea"/>
              </a:rPr>
              <a:t>フレームワーク</a:t>
            </a:r>
            <a:r>
              <a:rPr lang="en-US" altLang="ja-JP" dirty="0">
                <a:latin typeface="+mj-ea"/>
              </a:rPr>
              <a:t>flask</a:t>
            </a:r>
            <a:endParaRPr lang="en-US" altLang="ja-JP" sz="4800" dirty="0">
              <a:latin typeface="+mj-ea"/>
            </a:endParaRPr>
          </a:p>
        </p:txBody>
      </p:sp>
      <p:sp>
        <p:nvSpPr>
          <p:cNvPr id="3" name="コンテンツ プレースホルダー 2"/>
          <p:cNvSpPr>
            <a:spLocks noGrp="1"/>
          </p:cNvSpPr>
          <p:nvPr>
            <p:ph idx="1"/>
          </p:nvPr>
        </p:nvSpPr>
        <p:spPr>
          <a:xfrm>
            <a:off x="485030" y="1825625"/>
            <a:ext cx="11529391" cy="2436274"/>
          </a:xfrm>
        </p:spPr>
        <p:txBody>
          <a:bodyPr>
            <a:normAutofit/>
          </a:bodyPr>
          <a:lstStyle/>
          <a:p>
            <a:r>
              <a:rPr lang="en-US" altLang="ja-JP" sz="4400" dirty="0" smtClean="0">
                <a:latin typeface="+mj-ea"/>
              </a:rPr>
              <a:t>Flask</a:t>
            </a:r>
            <a:r>
              <a:rPr lang="ja-JP" altLang="en-US" sz="4400" dirty="0" smtClean="0">
                <a:latin typeface="+mj-ea"/>
              </a:rPr>
              <a:t>とは</a:t>
            </a:r>
            <a:r>
              <a:rPr lang="en-US" altLang="ja-JP" sz="4400" dirty="0" smtClean="0">
                <a:latin typeface="+mj-ea"/>
              </a:rPr>
              <a:t>…</a:t>
            </a:r>
          </a:p>
          <a:p>
            <a:pPr lvl="1"/>
            <a:r>
              <a:rPr lang="en-US" altLang="ja-JP" sz="3600" dirty="0" smtClean="0">
                <a:latin typeface="+mj-ea"/>
              </a:rPr>
              <a:t>Web</a:t>
            </a:r>
            <a:r>
              <a:rPr lang="ja-JP" altLang="en-US" sz="3600" dirty="0" smtClean="0">
                <a:latin typeface="+mj-ea"/>
              </a:rPr>
              <a:t>フレームワーク</a:t>
            </a:r>
            <a:r>
              <a:rPr lang="en-US" altLang="ja-JP" sz="3600" dirty="0" smtClean="0">
                <a:latin typeface="+mj-ea"/>
              </a:rPr>
              <a:t>(</a:t>
            </a:r>
            <a:r>
              <a:rPr lang="ja-JP" altLang="en-US" sz="3600" dirty="0" smtClean="0">
                <a:latin typeface="+mj-ea"/>
              </a:rPr>
              <a:t>マイクロフレームワーク</a:t>
            </a:r>
            <a:r>
              <a:rPr lang="en-US" altLang="ja-JP" sz="3600" dirty="0" smtClean="0">
                <a:latin typeface="+mj-ea"/>
              </a:rPr>
              <a:t>)</a:t>
            </a:r>
          </a:p>
          <a:p>
            <a:pPr lvl="1"/>
            <a:r>
              <a:rPr lang="ja-JP" altLang="en-US" sz="3600" dirty="0" smtClean="0">
                <a:latin typeface="+mj-ea"/>
              </a:rPr>
              <a:t>ログイン認証とかまでは考えてなかったので、必要最小限の機能で実行できるこれを採用</a:t>
            </a:r>
            <a:endParaRPr lang="en-US" altLang="ja-JP" sz="3600" dirty="0" smtClean="0">
              <a:latin typeface="+mj-ea"/>
            </a:endParaRPr>
          </a:p>
          <a:p>
            <a:pPr marL="0" indent="0">
              <a:buNone/>
            </a:pPr>
            <a:endParaRPr lang="en-US" altLang="ja-JP" sz="4400" dirty="0" smtClean="0">
              <a:latin typeface="+mj-ea"/>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802" y="4197514"/>
            <a:ext cx="1907922" cy="2388875"/>
          </a:xfrm>
          <a:prstGeom prst="rect">
            <a:avLst/>
          </a:prstGeom>
        </p:spPr>
      </p:pic>
    </p:spTree>
    <p:extLst>
      <p:ext uri="{BB962C8B-B14F-4D97-AF65-F5344CB8AC3E}">
        <p14:creationId xmlns:p14="http://schemas.microsoft.com/office/powerpoint/2010/main" val="2811619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92000" cy="1325563"/>
          </a:xfrm>
        </p:spPr>
        <p:txBody>
          <a:bodyPr>
            <a:normAutofit fontScale="90000"/>
          </a:bodyPr>
          <a:lstStyle/>
          <a:p>
            <a:pPr algn="ctr"/>
            <a:r>
              <a:rPr lang="en-US" altLang="ja-JP" dirty="0" smtClean="0">
                <a:latin typeface="+mj-ea"/>
              </a:rPr>
              <a:t>Pandas</a:t>
            </a:r>
            <a:r>
              <a:rPr lang="ja-JP" altLang="en-US" dirty="0" smtClean="0"/>
              <a:t>を</a:t>
            </a:r>
            <a:r>
              <a:rPr lang="ja-JP" altLang="en-US" dirty="0"/>
              <a:t>使ってデータ解析から可視化まで</a:t>
            </a:r>
            <a:endParaRPr lang="en-US" altLang="ja-JP" dirty="0"/>
          </a:p>
        </p:txBody>
      </p:sp>
      <p:sp>
        <p:nvSpPr>
          <p:cNvPr id="3" name="コンテンツ プレースホルダー 2"/>
          <p:cNvSpPr>
            <a:spLocks noGrp="1"/>
          </p:cNvSpPr>
          <p:nvPr>
            <p:ph idx="1"/>
          </p:nvPr>
        </p:nvSpPr>
        <p:spPr>
          <a:xfrm>
            <a:off x="838200" y="1825625"/>
            <a:ext cx="10515600" cy="4495662"/>
          </a:xfrm>
        </p:spPr>
        <p:txBody>
          <a:bodyPr>
            <a:normAutofit/>
          </a:bodyPr>
          <a:lstStyle/>
          <a:p>
            <a:pPr marL="0" indent="0">
              <a:buNone/>
            </a:pPr>
            <a:r>
              <a:rPr lang="ja-JP" altLang="en-US" sz="4400" dirty="0" smtClean="0">
                <a:latin typeface="+mj-ea"/>
                <a:ea typeface="+mj-ea"/>
              </a:rPr>
              <a:t>・</a:t>
            </a:r>
            <a:r>
              <a:rPr lang="ja-JP" altLang="en-US" sz="4400" dirty="0">
                <a:latin typeface="+mj-ea"/>
                <a:ea typeface="+mj-ea"/>
              </a:rPr>
              <a:t>・・する予定</a:t>
            </a:r>
            <a:r>
              <a:rPr lang="ja-JP" altLang="en-US" sz="4400" dirty="0" smtClean="0">
                <a:latin typeface="+mj-ea"/>
                <a:ea typeface="+mj-ea"/>
              </a:rPr>
              <a:t>でした</a:t>
            </a:r>
            <a:endParaRPr lang="en-US" altLang="ja-JP" sz="2800" dirty="0" smtClean="0">
              <a:latin typeface="+mj-ea"/>
              <a:ea typeface="+mj-ea"/>
            </a:endParaRPr>
          </a:p>
          <a:p>
            <a:r>
              <a:rPr lang="ja-JP" altLang="en-US" sz="4000" dirty="0"/>
              <a:t>グラフ</a:t>
            </a:r>
            <a:r>
              <a:rPr kumimoji="1" lang="ja-JP" altLang="en-US" sz="4000" dirty="0" smtClean="0"/>
              <a:t>は</a:t>
            </a:r>
            <a:r>
              <a:rPr kumimoji="1" lang="en-US" altLang="ja-JP" sz="4000" dirty="0" err="1" smtClean="0"/>
              <a:t>matplotlib</a:t>
            </a:r>
            <a:r>
              <a:rPr lang="ja-JP" altLang="en-US" sz="4000" dirty="0" smtClean="0"/>
              <a:t>のグラフを</a:t>
            </a:r>
            <a:r>
              <a:rPr lang="en-US" altLang="ja-JP" sz="4000" dirty="0" smtClean="0"/>
              <a:t>HTML</a:t>
            </a:r>
            <a:r>
              <a:rPr lang="ja-JP" altLang="en-US" sz="4000" dirty="0" smtClean="0"/>
              <a:t>に埋め込む段階で挫折</a:t>
            </a:r>
            <a:r>
              <a:rPr lang="en-US" altLang="ja-JP" sz="4000" dirty="0" smtClean="0"/>
              <a:t>…</a:t>
            </a:r>
            <a:endParaRPr lang="en-US" altLang="ja-JP" sz="4000" dirty="0"/>
          </a:p>
          <a:p>
            <a:r>
              <a:rPr lang="en-US" altLang="ja-JP" sz="4000" dirty="0" err="1" smtClean="0"/>
              <a:t>Json</a:t>
            </a:r>
            <a:r>
              <a:rPr lang="ja-JP" altLang="en-US" sz="4000" dirty="0" smtClean="0"/>
              <a:t>渡して</a:t>
            </a:r>
            <a:r>
              <a:rPr lang="en-US" altLang="ja-JP" sz="4000" dirty="0" smtClean="0"/>
              <a:t>D3.js</a:t>
            </a:r>
            <a:r>
              <a:rPr lang="ja-JP" altLang="en-US" sz="4000" dirty="0" smtClean="0"/>
              <a:t>使ったほうが早いのではないか</a:t>
            </a:r>
            <a:r>
              <a:rPr lang="en-US" altLang="ja-JP" sz="4000" dirty="0" smtClean="0"/>
              <a:t>?</a:t>
            </a:r>
            <a:r>
              <a:rPr lang="ja-JP" altLang="en-US" sz="4000" dirty="0" smtClean="0"/>
              <a:t>と再検討中</a:t>
            </a:r>
            <a:endParaRPr lang="en-US" altLang="ja-JP" sz="4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1799" y="4902828"/>
            <a:ext cx="1776202" cy="1609290"/>
          </a:xfrm>
          <a:prstGeom prst="rect">
            <a:avLst/>
          </a:prstGeom>
        </p:spPr>
      </p:pic>
      <p:sp>
        <p:nvSpPr>
          <p:cNvPr id="6" name="右矢印 5"/>
          <p:cNvSpPr/>
          <p:nvPr/>
        </p:nvSpPr>
        <p:spPr>
          <a:xfrm>
            <a:off x="6585079" y="5565913"/>
            <a:ext cx="1208706" cy="4929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85" y="5170600"/>
            <a:ext cx="5589658" cy="1341518"/>
          </a:xfrm>
          <a:prstGeom prst="rect">
            <a:avLst/>
          </a:prstGeom>
        </p:spPr>
      </p:pic>
    </p:spTree>
    <p:extLst>
      <p:ext uri="{BB962C8B-B14F-4D97-AF65-F5344CB8AC3E}">
        <p14:creationId xmlns:p14="http://schemas.microsoft.com/office/powerpoint/2010/main" val="2786986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吹き出し 5"/>
          <p:cNvSpPr/>
          <p:nvPr/>
        </p:nvSpPr>
        <p:spPr>
          <a:xfrm>
            <a:off x="4762831" y="2592123"/>
            <a:ext cx="6965343" cy="4102873"/>
          </a:xfrm>
          <a:prstGeom prst="wedgeRoundRectCallout">
            <a:avLst>
              <a:gd name="adj1" fmla="val -20947"/>
              <a:gd name="adj2" fmla="val 49949"/>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他には</a:t>
            </a:r>
            <a:endParaRPr kumimoji="1" lang="ja-JP" altLang="en-US" dirty="0"/>
          </a:p>
        </p:txBody>
      </p:sp>
      <p:sp>
        <p:nvSpPr>
          <p:cNvPr id="3" name="コンテンツ プレースホルダー 2"/>
          <p:cNvSpPr>
            <a:spLocks noGrp="1"/>
          </p:cNvSpPr>
          <p:nvPr>
            <p:ph idx="1"/>
          </p:nvPr>
        </p:nvSpPr>
        <p:spPr>
          <a:xfrm>
            <a:off x="302150" y="1439186"/>
            <a:ext cx="11680466" cy="4737777"/>
          </a:xfrm>
        </p:spPr>
        <p:txBody>
          <a:bodyPr>
            <a:normAutofit/>
          </a:bodyPr>
          <a:lstStyle/>
          <a:p>
            <a:r>
              <a:rPr kumimoji="1" lang="en-US" altLang="ja-JP" sz="4000" dirty="0" err="1" smtClean="0"/>
              <a:t>Biopython</a:t>
            </a:r>
            <a:r>
              <a:rPr kumimoji="1" lang="ja-JP" altLang="en-US" sz="4000" dirty="0" smtClean="0"/>
              <a:t>というバイオインフォマティクス特化のライブラリを使ってみたい</a:t>
            </a:r>
            <a:endParaRPr kumimoji="1" lang="ja-JP" altLang="en-US" sz="4000" dirty="0"/>
          </a:p>
        </p:txBody>
      </p:sp>
      <p:pic>
        <p:nvPicPr>
          <p:cNvPr id="4" name="コンテンツ プレースホルダー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738" y="3404254"/>
            <a:ext cx="3816626" cy="2428650"/>
          </a:xfrm>
          <a:prstGeom prst="rect">
            <a:avLst/>
          </a:prstGeom>
        </p:spPr>
      </p:pic>
      <p:grpSp>
        <p:nvGrpSpPr>
          <p:cNvPr id="9" name="グループ化 8"/>
          <p:cNvGrpSpPr/>
          <p:nvPr/>
        </p:nvGrpSpPr>
        <p:grpSpPr>
          <a:xfrm>
            <a:off x="6550474" y="3149318"/>
            <a:ext cx="3643550" cy="1256196"/>
            <a:chOff x="5206316" y="2558515"/>
            <a:chExt cx="4247721" cy="1530262"/>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621281">
              <a:off x="5206316" y="2558515"/>
              <a:ext cx="1530262" cy="1530262"/>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8196" y="2600066"/>
              <a:ext cx="1445841" cy="1283184"/>
            </a:xfrm>
            <a:prstGeom prst="rect">
              <a:avLst/>
            </a:prstGeom>
          </p:spPr>
        </p:pic>
        <p:sp>
          <p:nvSpPr>
            <p:cNvPr id="8" name="右矢印 7"/>
            <p:cNvSpPr/>
            <p:nvPr/>
          </p:nvSpPr>
          <p:spPr>
            <a:xfrm>
              <a:off x="7014882" y="3061254"/>
              <a:ext cx="906448" cy="524786"/>
            </a:xfrm>
            <a:prstGeom prst="rightArrow">
              <a:avLst>
                <a:gd name="adj1" fmla="val 3484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5338078" y="2639466"/>
            <a:ext cx="5814847" cy="584775"/>
          </a:xfrm>
          <a:prstGeom prst="rect">
            <a:avLst/>
          </a:prstGeom>
          <a:noFill/>
        </p:spPr>
        <p:txBody>
          <a:bodyPr wrap="square" rtlCol="0">
            <a:spAutoFit/>
          </a:bodyPr>
          <a:lstStyle/>
          <a:p>
            <a:r>
              <a:rPr kumimoji="1" lang="ja-JP" altLang="en-US" sz="3200" dirty="0" smtClean="0"/>
              <a:t>遺伝情報を扱うデータ型がある</a:t>
            </a:r>
            <a:endParaRPr kumimoji="1" lang="ja-JP" altLang="en-US" sz="3200" dirty="0"/>
          </a:p>
        </p:txBody>
      </p:sp>
      <p:sp>
        <p:nvSpPr>
          <p:cNvPr id="11" name="テキスト ボックス 10"/>
          <p:cNvSpPr txBox="1"/>
          <p:nvPr/>
        </p:nvSpPr>
        <p:spPr>
          <a:xfrm>
            <a:off x="4784086" y="4400928"/>
            <a:ext cx="6922830" cy="584775"/>
          </a:xfrm>
          <a:prstGeom prst="rect">
            <a:avLst/>
          </a:prstGeom>
          <a:noFill/>
        </p:spPr>
        <p:txBody>
          <a:bodyPr wrap="square" rtlCol="0">
            <a:spAutoFit/>
          </a:bodyPr>
          <a:lstStyle/>
          <a:p>
            <a:r>
              <a:rPr lang="ja-JP" altLang="en-US" sz="3200" dirty="0" smtClean="0"/>
              <a:t>外部サービス</a:t>
            </a:r>
            <a:r>
              <a:rPr lang="en-US" altLang="ja-JP" sz="3200" dirty="0"/>
              <a:t>(NCBI, </a:t>
            </a:r>
            <a:r>
              <a:rPr lang="en-US" altLang="ja-JP" sz="3200" dirty="0" err="1" smtClean="0"/>
              <a:t>BLAST,etc</a:t>
            </a:r>
            <a:r>
              <a:rPr lang="en-US" altLang="ja-JP" sz="3200" dirty="0" smtClean="0"/>
              <a:t>)</a:t>
            </a:r>
            <a:r>
              <a:rPr lang="ja-JP" altLang="en-US" sz="3200" dirty="0" smtClean="0"/>
              <a:t>との</a:t>
            </a:r>
            <a:r>
              <a:rPr lang="ja-JP" altLang="en-US" sz="3200" dirty="0"/>
              <a:t>連携</a:t>
            </a:r>
            <a:endParaRPr kumimoji="1" lang="ja-JP" altLang="en-US" sz="3200" dirty="0"/>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3061" y="5036644"/>
            <a:ext cx="1480136" cy="1644595"/>
          </a:xfrm>
          <a:prstGeom prst="rect">
            <a:avLst/>
          </a:prstGeom>
        </p:spPr>
      </p:pic>
    </p:spTree>
    <p:extLst>
      <p:ext uri="{BB962C8B-B14F-4D97-AF65-F5344CB8AC3E}">
        <p14:creationId xmlns:p14="http://schemas.microsoft.com/office/powerpoint/2010/main" val="220692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悩みどころ：</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4400" dirty="0" smtClean="0"/>
              <a:t>機械学習</a:t>
            </a:r>
            <a:endParaRPr lang="en-US" altLang="ja-JP" sz="4400" dirty="0" smtClean="0"/>
          </a:p>
          <a:p>
            <a:pPr lvl="1"/>
            <a:r>
              <a:rPr lang="ja-JP" altLang="en-US" sz="3200" dirty="0"/>
              <a:t>現状</a:t>
            </a:r>
            <a:r>
              <a:rPr lang="ja-JP" altLang="en-US" sz="3200" dirty="0" smtClean="0"/>
              <a:t>では、まだ統計計算だけでできるので</a:t>
            </a:r>
            <a:r>
              <a:rPr lang="en-US" altLang="ja-JP" sz="3200" dirty="0" smtClean="0"/>
              <a:t>AI</a:t>
            </a:r>
            <a:r>
              <a:rPr lang="ja-JP" altLang="en-US" sz="3200" dirty="0" smtClean="0"/>
              <a:t>・機械学習の導入はしていない</a:t>
            </a:r>
            <a:endParaRPr lang="en-US" altLang="ja-JP" sz="3200" dirty="0" smtClean="0"/>
          </a:p>
          <a:p>
            <a:pPr lvl="1"/>
            <a:r>
              <a:rPr lang="ja-JP" altLang="en-US" sz="3200" dirty="0"/>
              <a:t>将来的</a:t>
            </a:r>
            <a:r>
              <a:rPr lang="ja-JP" altLang="en-US" sz="3200" dirty="0" smtClean="0"/>
              <a:t>に必要かどうか</a:t>
            </a:r>
            <a:endParaRPr lang="en-US" altLang="ja-JP" sz="3200" dirty="0" smtClean="0"/>
          </a:p>
          <a:p>
            <a:pPr lvl="1"/>
            <a:r>
              <a:rPr lang="ja-JP" altLang="en-US" sz="3200" dirty="0" smtClean="0"/>
              <a:t>もし使うとしたらどうするか</a:t>
            </a:r>
            <a:endParaRPr lang="en-US" altLang="ja-JP" sz="3200" dirty="0" smtClean="0"/>
          </a:p>
          <a:p>
            <a:pPr lvl="1"/>
            <a:endParaRPr lang="en-US" altLang="ja-JP" sz="3200" dirty="0" smtClean="0"/>
          </a:p>
          <a:p>
            <a:endParaRPr kumimoji="1" lang="en-US" altLang="ja-JP" sz="4000" dirty="0" smtClean="0"/>
          </a:p>
        </p:txBody>
      </p:sp>
      <p:grpSp>
        <p:nvGrpSpPr>
          <p:cNvPr id="9" name="グループ化 8"/>
          <p:cNvGrpSpPr/>
          <p:nvPr/>
        </p:nvGrpSpPr>
        <p:grpSpPr>
          <a:xfrm>
            <a:off x="6726802" y="3315597"/>
            <a:ext cx="3196426" cy="2940644"/>
            <a:chOff x="4420925" y="3725649"/>
            <a:chExt cx="3267986" cy="3022887"/>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925" y="3725649"/>
              <a:ext cx="3267986" cy="3022887"/>
            </a:xfrm>
            <a:prstGeom prst="rect">
              <a:avLst/>
            </a:prstGeom>
          </p:spPr>
        </p:pic>
        <p:sp>
          <p:nvSpPr>
            <p:cNvPr id="8" name="円/楕円 7"/>
            <p:cNvSpPr/>
            <p:nvPr/>
          </p:nvSpPr>
          <p:spPr>
            <a:xfrm>
              <a:off x="4548146" y="3891714"/>
              <a:ext cx="1192695" cy="13720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3226">
              <a:off x="4575201" y="3950770"/>
              <a:ext cx="1123172" cy="1247967"/>
            </a:xfrm>
            <a:prstGeom prst="rect">
              <a:avLst/>
            </a:prstGeom>
          </p:spPr>
        </p:pic>
      </p:grpSp>
    </p:spTree>
    <p:extLst>
      <p:ext uri="{BB962C8B-B14F-4D97-AF65-F5344CB8AC3E}">
        <p14:creationId xmlns:p14="http://schemas.microsoft.com/office/powerpoint/2010/main" val="1670698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391</Words>
  <Application>Microsoft Office PowerPoint</Application>
  <PresentationFormat>ワイド画面</PresentationFormat>
  <Paragraphs>59</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HGPｺﾞｼｯｸE</vt:lpstr>
      <vt:lpstr>ＭＳ Ｐゴシック</vt:lpstr>
      <vt:lpstr>Arial</vt:lpstr>
      <vt:lpstr>Calibri</vt:lpstr>
      <vt:lpstr>Calibri Light</vt:lpstr>
      <vt:lpstr>Wingdings</vt:lpstr>
      <vt:lpstr>Office テーマ</vt:lpstr>
      <vt:lpstr>企画メンタリングLTフィードバック</vt:lpstr>
      <vt:lpstr>はじめに</vt:lpstr>
      <vt:lpstr>総括：前回発表したAppについて</vt:lpstr>
      <vt:lpstr>卒研で何やってたか簡単に言うと・・・</vt:lpstr>
      <vt:lpstr>使用した技術</vt:lpstr>
      <vt:lpstr>PythonのWebフレームワークflask</vt:lpstr>
      <vt:lpstr>Pandasを使ってデータ解析から可視化まで</vt:lpstr>
      <vt:lpstr>他には</vt:lpstr>
      <vt:lpstr>悩みどころ：</vt:lpstr>
      <vt:lpstr>生命科学最近の動向</vt:lpstr>
      <vt:lpstr>課題</vt:lpstr>
      <vt:lpstr>Why me(生命科学編)</vt:lpstr>
      <vt:lpstr>生命は神様の領域？</vt:lpstr>
      <vt:lpstr>大学時代(生命科学の講義にて)</vt:lpstr>
      <vt:lpstr>その気になったら作れるんじゃね？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企画メンタリングLTフィードバック</dc:title>
  <dc:creator>naitou yukiko</dc:creator>
  <cp:lastModifiedBy>naitou yukiko</cp:lastModifiedBy>
  <cp:revision>40</cp:revision>
  <dcterms:created xsi:type="dcterms:W3CDTF">2020-01-23T12:13:54Z</dcterms:created>
  <dcterms:modified xsi:type="dcterms:W3CDTF">2020-01-24T02:56:10Z</dcterms:modified>
</cp:coreProperties>
</file>