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260" r:id="rId3"/>
    <p:sldId id="261" r:id="rId4"/>
    <p:sldId id="263" r:id="rId5"/>
    <p:sldId id="264" r:id="rId6"/>
    <p:sldId id="265" r:id="rId7"/>
    <p:sldId id="349" r:id="rId8"/>
    <p:sldId id="300" r:id="rId9"/>
    <p:sldId id="302" r:id="rId10"/>
    <p:sldId id="303" r:id="rId11"/>
    <p:sldId id="266" r:id="rId12"/>
    <p:sldId id="267" r:id="rId13"/>
    <p:sldId id="304" r:id="rId14"/>
    <p:sldId id="298" r:id="rId15"/>
    <p:sldId id="301" r:id="rId16"/>
    <p:sldId id="299" r:id="rId17"/>
    <p:sldId id="305" r:id="rId18"/>
    <p:sldId id="268" r:id="rId19"/>
    <p:sldId id="269" r:id="rId20"/>
    <p:sldId id="306" r:id="rId21"/>
    <p:sldId id="270" r:id="rId22"/>
    <p:sldId id="271" r:id="rId23"/>
    <p:sldId id="308" r:id="rId24"/>
    <p:sldId id="272" r:id="rId25"/>
    <p:sldId id="311" r:id="rId26"/>
    <p:sldId id="273" r:id="rId27"/>
    <p:sldId id="274" r:id="rId28"/>
    <p:sldId id="310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312" r:id="rId37"/>
    <p:sldId id="282" r:id="rId38"/>
    <p:sldId id="314" r:id="rId39"/>
    <p:sldId id="317" r:id="rId40"/>
    <p:sldId id="352" r:id="rId41"/>
    <p:sldId id="353" r:id="rId42"/>
    <p:sldId id="313" r:id="rId43"/>
    <p:sldId id="283" r:id="rId44"/>
    <p:sldId id="316" r:id="rId45"/>
    <p:sldId id="318" r:id="rId46"/>
    <p:sldId id="284" r:id="rId47"/>
    <p:sldId id="285" r:id="rId48"/>
    <p:sldId id="286" r:id="rId49"/>
    <p:sldId id="287" r:id="rId50"/>
    <p:sldId id="351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319" r:id="rId62"/>
    <p:sldId id="320" r:id="rId63"/>
    <p:sldId id="321" r:id="rId64"/>
    <p:sldId id="322" r:id="rId65"/>
    <p:sldId id="325" r:id="rId66"/>
    <p:sldId id="323" r:id="rId67"/>
    <p:sldId id="324" r:id="rId68"/>
    <p:sldId id="326" r:id="rId69"/>
    <p:sldId id="327" r:id="rId70"/>
    <p:sldId id="336" r:id="rId71"/>
    <p:sldId id="328" r:id="rId72"/>
    <p:sldId id="329" r:id="rId73"/>
    <p:sldId id="333" r:id="rId74"/>
    <p:sldId id="330" r:id="rId75"/>
    <p:sldId id="331" r:id="rId76"/>
    <p:sldId id="332" r:id="rId77"/>
    <p:sldId id="338" r:id="rId78"/>
    <p:sldId id="337" r:id="rId79"/>
    <p:sldId id="339" r:id="rId80"/>
    <p:sldId id="340" r:id="rId81"/>
    <p:sldId id="334" r:id="rId82"/>
    <p:sldId id="346" r:id="rId83"/>
    <p:sldId id="341" r:id="rId84"/>
    <p:sldId id="348" r:id="rId85"/>
    <p:sldId id="344" r:id="rId86"/>
    <p:sldId id="345" r:id="rId87"/>
    <p:sldId id="347" r:id="rId88"/>
    <p:sldId id="342" r:id="rId89"/>
    <p:sldId id="343" r:id="rId9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66"/>
    <a:srgbClr val="993300"/>
    <a:srgbClr val="CC00CC"/>
    <a:srgbClr val="99CCFF"/>
    <a:srgbClr val="33CC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0935" autoAdjust="0"/>
  </p:normalViewPr>
  <p:slideViewPr>
    <p:cSldViewPr showGuides="1">
      <p:cViewPr varScale="1">
        <p:scale>
          <a:sx n="101" d="100"/>
          <a:sy n="101" d="100"/>
        </p:scale>
        <p:origin x="138" y="132"/>
      </p:cViewPr>
      <p:guideLst>
        <p:guide orient="horz" pos="1253"/>
        <p:guide pos="3840"/>
      </p:guideLst>
    </p:cSldViewPr>
  </p:slideViewPr>
  <p:outlineViewPr>
    <p:cViewPr>
      <p:scale>
        <a:sx n="33" d="100"/>
        <a:sy n="33" d="100"/>
      </p:scale>
      <p:origin x="0" y="22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393D6E9F-8C90-444B-9C7C-647C21AE42BE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52484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06D7CA-A203-475D-B642-0B0E985F647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54940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6B20C-5467-4E61-ABCA-DAD1773D93F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1719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DCCD1-92E9-4D7A-89C5-346E224494D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5770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52601-F572-4037-B472-22337A578FA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0908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23ADB-2AE3-4D2B-99A6-8A795311F04A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90736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91E87-A302-490C-87BE-B522555FECC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982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468E-B545-469B-A666-015CC51D688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3019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D3002-8ECE-480D-B984-E26F220649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9165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E2FD-83A1-46E1-83E0-F98CD6C597D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91766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AC1E9-DC8E-44CF-8683-6CA1A78EB4C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8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814D-7DFC-407B-B49D-27BA9F9B120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84742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788DB-86E2-4676-808C-B6290341614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07015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A25C14B-996F-4432-9BFB-68E758522B8A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lab.stanford.edu/~ullman/fcdb/aut07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cs.sfu.ca/~ggbaker/reference/characters/" TargetMode="Externa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19A077-29DC-4733-83C5-BF4852197AE7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de-DE" smtClean="0"/>
              <a:t>Relational Algebra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smtClean="0"/>
              <a:t>Basic Operations</a:t>
            </a:r>
          </a:p>
          <a:p>
            <a:r>
              <a:rPr lang="en-US" altLang="de-DE" smtClean="0"/>
              <a:t>Algebra of Bags</a:t>
            </a:r>
          </a:p>
        </p:txBody>
      </p:sp>
      <p:sp>
        <p:nvSpPr>
          <p:cNvPr id="4101" name="Rechteck 4"/>
          <p:cNvSpPr>
            <a:spLocks noChangeArrowheads="1"/>
          </p:cNvSpPr>
          <p:nvPr/>
        </p:nvSpPr>
        <p:spPr bwMode="auto">
          <a:xfrm>
            <a:off x="1952625" y="1395413"/>
            <a:ext cx="8286750" cy="461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de-DE" altLang="de-DE" sz="2400" dirty="0">
                <a:hlinkClick r:id="rId2"/>
              </a:rPr>
              <a:t>http://infolab.stanford.edu/~ullman/fcdb/aut07/index.html</a:t>
            </a:r>
            <a:r>
              <a:rPr lang="de-DE" altLang="de-DE" sz="2400" dirty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09875" y="533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None/>
              <a:defRPr/>
            </a:pPr>
            <a:r>
              <a:rPr lang="en-US" sz="3200" kern="0" dirty="0">
                <a:latin typeface="+mn-lt"/>
              </a:rPr>
              <a:t>Ullman &amp; al. @ Stanford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D94A90-D06A-4572-9B10-CC6F21F62926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>
                <a:solidFill>
                  <a:schemeClr val="tx1"/>
                </a:solidFill>
              </a:rPr>
              <a:t>: Selection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727326" y="2014538"/>
            <a:ext cx="54569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Relation Sells: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</a:t>
            </a:r>
            <a:r>
              <a:rPr lang="en-US" altLang="de-DE" sz="2400">
                <a:solidFill>
                  <a:srgbClr val="CC00CC"/>
                </a:solidFill>
              </a:rPr>
              <a:t>bar		beer		price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Miller		2.75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Miller		3.00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657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3657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5029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6781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3321" name="Group 8"/>
          <p:cNvGrpSpPr>
            <a:grpSpLocks/>
          </p:cNvGrpSpPr>
          <p:nvPr/>
        </p:nvGrpSpPr>
        <p:grpSpPr bwMode="auto">
          <a:xfrm>
            <a:off x="2743200" y="4449762"/>
            <a:ext cx="5456238" cy="1692274"/>
            <a:chOff x="768" y="2803"/>
            <a:chExt cx="3437" cy="1066"/>
          </a:xfrm>
        </p:grpSpPr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768" y="2803"/>
              <a:ext cx="3437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JoeMenu := </a:t>
              </a:r>
              <a:r>
                <a:rPr lang="en-US" altLang="de-DE">
                  <a:latin typeface="Lucida Sans Unicode" panose="020B0602030504020204" pitchFamily="34" charset="0"/>
                </a:rPr>
                <a:t>σ</a:t>
              </a:r>
              <a:r>
                <a:rPr lang="en-US" altLang="de-DE" sz="2400" baseline="-25000"/>
                <a:t>bar=“Joe’s”</a:t>
              </a:r>
              <a:r>
                <a:rPr lang="en-US" altLang="de-DE" sz="2400"/>
                <a:t>(Sells):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</a:t>
              </a:r>
              <a:r>
                <a:rPr lang="en-US" altLang="de-DE" sz="2400">
                  <a:solidFill>
                    <a:srgbClr val="CC00CC"/>
                  </a:solidFill>
                </a:rPr>
                <a:t>bar		beer		price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Bud		2.50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Miller		2.75</a:t>
              </a:r>
            </a:p>
          </p:txBody>
        </p:sp>
        <p:sp>
          <p:nvSpPr>
            <p:cNvPr id="13329" name="Rectangle 10"/>
            <p:cNvSpPr>
              <a:spLocks noChangeArrowheads="1"/>
            </p:cNvSpPr>
            <p:nvPr/>
          </p:nvSpPr>
          <p:spPr bwMode="auto">
            <a:xfrm>
              <a:off x="1344" y="3120"/>
              <a:ext cx="28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13330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3331" name="Line 12"/>
            <p:cNvSpPr>
              <a:spLocks noChangeShapeType="1"/>
            </p:cNvSpPr>
            <p:nvPr/>
          </p:nvSpPr>
          <p:spPr bwMode="auto">
            <a:xfrm>
              <a:off x="2208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3332" name="Line 13"/>
            <p:cNvSpPr>
              <a:spLocks noChangeShapeType="1"/>
            </p:cNvSpPr>
            <p:nvPr/>
          </p:nvSpPr>
          <p:spPr bwMode="auto">
            <a:xfrm>
              <a:off x="3312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3322" name="Rechteck 15"/>
          <p:cNvSpPr>
            <a:spLocks noChangeArrowheads="1"/>
          </p:cNvSpPr>
          <p:nvPr/>
        </p:nvSpPr>
        <p:spPr bwMode="auto">
          <a:xfrm>
            <a:off x="2238375" y="1833564"/>
            <a:ext cx="7215188" cy="523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* from "Sells" where "bar" = 'Joe’s' ;</a:t>
            </a:r>
            <a:endParaRPr lang="de-DE" altLang="de-DE" sz="2800"/>
          </a:p>
        </p:txBody>
      </p:sp>
      <p:sp>
        <p:nvSpPr>
          <p:cNvPr id="13323" name="Rechteck 16"/>
          <p:cNvSpPr>
            <a:spLocks noChangeArrowheads="1"/>
          </p:cNvSpPr>
          <p:nvPr/>
        </p:nvSpPr>
        <p:spPr bwMode="auto">
          <a:xfrm>
            <a:off x="2238375" y="357188"/>
            <a:ext cx="7215188" cy="1384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Column and table names</a:t>
            </a:r>
            <a:br>
              <a:rPr lang="en-US" altLang="de-DE" sz="2800"/>
            </a:br>
            <a:r>
              <a:rPr lang="en-US" altLang="de-DE" sz="2800"/>
              <a:t>with small and capital letters </a:t>
            </a:r>
            <a:br>
              <a:rPr lang="en-US" altLang="de-DE" sz="2800"/>
            </a:br>
            <a:r>
              <a:rPr lang="en-US" altLang="de-DE" sz="2800"/>
              <a:t>and with blanks: double quotation marks</a:t>
            </a:r>
            <a:endParaRPr lang="de-DE" altLang="de-DE" sz="2800"/>
          </a:p>
        </p:txBody>
      </p:sp>
      <p:cxnSp>
        <p:nvCxnSpPr>
          <p:cNvPr id="13324" name="Gerade Verbindung mit Pfeil 18"/>
          <p:cNvCxnSpPr>
            <a:cxnSpLocks noChangeShapeType="1"/>
            <a:stCxn id="13326" idx="0"/>
          </p:cNvCxnSpPr>
          <p:nvPr/>
        </p:nvCxnSpPr>
        <p:spPr bwMode="auto">
          <a:xfrm rot="5400000" flipH="1" flipV="1">
            <a:off x="3595688" y="2357438"/>
            <a:ext cx="1357312" cy="7858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Gerade Verbindung mit Pfeil 21"/>
          <p:cNvCxnSpPr>
            <a:cxnSpLocks noChangeShapeType="1"/>
            <a:stCxn id="13327" idx="0"/>
          </p:cNvCxnSpPr>
          <p:nvPr/>
        </p:nvCxnSpPr>
        <p:spPr bwMode="auto">
          <a:xfrm rot="16200000" flipV="1">
            <a:off x="7757320" y="2482057"/>
            <a:ext cx="1357312" cy="536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Rechteck 24"/>
          <p:cNvSpPr>
            <a:spLocks noChangeArrowheads="1"/>
          </p:cNvSpPr>
          <p:nvPr/>
        </p:nvSpPr>
        <p:spPr bwMode="auto">
          <a:xfrm>
            <a:off x="1738313" y="3429000"/>
            <a:ext cx="4286250" cy="9540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 b="1"/>
              <a:t>double</a:t>
            </a:r>
            <a:r>
              <a:rPr lang="en-US" altLang="de-DE" sz="2800"/>
              <a:t> quotes for </a:t>
            </a:r>
            <a:br>
              <a:rPr lang="en-US" altLang="de-DE" sz="2800"/>
            </a:br>
            <a:r>
              <a:rPr lang="en-US" altLang="de-DE" sz="2800"/>
              <a:t>table and column names</a:t>
            </a:r>
            <a:endParaRPr lang="de-DE" altLang="de-DE" sz="2800"/>
          </a:p>
        </p:txBody>
      </p:sp>
      <p:sp>
        <p:nvSpPr>
          <p:cNvPr id="13327" name="Rechteck 26"/>
          <p:cNvSpPr>
            <a:spLocks noChangeArrowheads="1"/>
          </p:cNvSpPr>
          <p:nvPr/>
        </p:nvSpPr>
        <p:spPr bwMode="auto">
          <a:xfrm>
            <a:off x="7024688" y="3429000"/>
            <a:ext cx="3357562" cy="9540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 b="1"/>
              <a:t>single</a:t>
            </a:r>
            <a:r>
              <a:rPr lang="en-US" altLang="de-DE" sz="2800"/>
              <a:t> quotes for </a:t>
            </a:r>
            <a:br>
              <a:rPr lang="en-US" altLang="de-DE" sz="2800"/>
            </a:br>
            <a:r>
              <a:rPr lang="en-US" altLang="de-DE" sz="2800"/>
              <a:t>string constants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D595EC-9C52-4579-835F-EF2FA46F976A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Projection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R1 := </a:t>
            </a:r>
            <a:r>
              <a:rPr lang="en-US" altLang="de-DE" sz="4000">
                <a:latin typeface="Lucida Sans Unicode" panose="020B0602030504020204" pitchFamily="34" charset="0"/>
              </a:rPr>
              <a:t>π</a:t>
            </a:r>
            <a:r>
              <a:rPr lang="en-US" altLang="de-DE" i="1" baseline="-25000" smtClean="0"/>
              <a:t>L </a:t>
            </a:r>
            <a:r>
              <a:rPr lang="en-US" altLang="de-DE" smtClean="0"/>
              <a:t>(R2)</a:t>
            </a:r>
          </a:p>
          <a:p>
            <a:pPr lvl="1"/>
            <a:r>
              <a:rPr lang="en-US" altLang="de-DE" i="1" smtClean="0"/>
              <a:t>L </a:t>
            </a:r>
            <a:r>
              <a:rPr lang="en-US" altLang="de-DE" smtClean="0"/>
              <a:t> is a </a:t>
            </a:r>
            <a:r>
              <a:rPr lang="en-US" altLang="de-DE" smtClean="0">
                <a:solidFill>
                  <a:srgbClr val="FF0000"/>
                </a:solidFill>
              </a:rPr>
              <a:t>list of attributes </a:t>
            </a:r>
            <a:r>
              <a:rPr lang="en-US" altLang="de-DE" smtClean="0"/>
              <a:t>from the schema of R2.</a:t>
            </a:r>
          </a:p>
          <a:p>
            <a:pPr lvl="1"/>
            <a:r>
              <a:rPr lang="en-US" altLang="de-DE" smtClean="0"/>
              <a:t>R1 is constructed by looking at each tuple of R2, extracting the attributes on list </a:t>
            </a:r>
            <a:r>
              <a:rPr lang="en-US" altLang="de-DE" i="1" smtClean="0"/>
              <a:t>L</a:t>
            </a:r>
            <a:r>
              <a:rPr lang="en-US" altLang="de-DE" smtClean="0"/>
              <a:t>, in the order specified, and creating from those components a tuple for R1.</a:t>
            </a:r>
          </a:p>
          <a:p>
            <a:pPr lvl="1"/>
            <a:r>
              <a:rPr lang="en-US" altLang="de-DE" smtClean="0">
                <a:solidFill>
                  <a:srgbClr val="FF0000"/>
                </a:solidFill>
              </a:rPr>
              <a:t>Eliminate duplicate </a:t>
            </a:r>
            <a:r>
              <a:rPr lang="en-US" altLang="de-DE" smtClean="0"/>
              <a:t>tuples, if 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55F10E-F9A0-4C65-8346-B9E7F1897B2F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Projection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727326" y="2014538"/>
            <a:ext cx="54569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Relation Sells: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</a:t>
            </a:r>
            <a:r>
              <a:rPr lang="en-US" altLang="de-DE" sz="2400">
                <a:solidFill>
                  <a:srgbClr val="CC00CC"/>
                </a:solidFill>
              </a:rPr>
              <a:t>bar		beer		price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Miller		2.75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Miller		3.00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657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3657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5029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5368" name="Group 7"/>
          <p:cNvGrpSpPr>
            <a:grpSpLocks/>
          </p:cNvGrpSpPr>
          <p:nvPr/>
        </p:nvGrpSpPr>
        <p:grpSpPr bwMode="auto">
          <a:xfrm>
            <a:off x="2743200" y="4449763"/>
            <a:ext cx="3657600" cy="2062162"/>
            <a:chOff x="768" y="2803"/>
            <a:chExt cx="2304" cy="1299"/>
          </a:xfrm>
        </p:grpSpPr>
        <p:sp>
          <p:nvSpPr>
            <p:cNvPr id="15370" name="Text Box 8"/>
            <p:cNvSpPr txBox="1">
              <a:spLocks noChangeArrowheads="1"/>
            </p:cNvSpPr>
            <p:nvPr/>
          </p:nvSpPr>
          <p:spPr bwMode="auto">
            <a:xfrm>
              <a:off x="768" y="2803"/>
              <a:ext cx="2304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Prices := </a:t>
              </a:r>
              <a:r>
                <a:rPr lang="en-US" altLang="de-DE">
                  <a:latin typeface="Lucida Sans Unicode" panose="020B0602030504020204" pitchFamily="34" charset="0"/>
                </a:rPr>
                <a:t>π</a:t>
              </a:r>
              <a:r>
                <a:rPr lang="en-US" altLang="de-DE" sz="2400" baseline="-25000"/>
                <a:t>beer,price</a:t>
              </a:r>
              <a:r>
                <a:rPr lang="en-US" altLang="de-DE" sz="2400"/>
                <a:t>(Sells):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</a:t>
              </a:r>
              <a:r>
                <a:rPr lang="en-US" altLang="de-DE" sz="2400">
                  <a:solidFill>
                    <a:srgbClr val="CC00CC"/>
                  </a:solidFill>
                </a:rPr>
                <a:t>beer		price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Bud		2.50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Miller		2.75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Miller		3.00</a:t>
              </a:r>
            </a:p>
          </p:txBody>
        </p:sp>
        <p:sp>
          <p:nvSpPr>
            <p:cNvPr id="15371" name="Rectangle 9"/>
            <p:cNvSpPr>
              <a:spLocks noChangeArrowheads="1"/>
            </p:cNvSpPr>
            <p:nvPr/>
          </p:nvSpPr>
          <p:spPr bwMode="auto">
            <a:xfrm>
              <a:off x="1344" y="3120"/>
              <a:ext cx="17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auto">
            <a:xfrm>
              <a:off x="1344" y="336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>
              <a:off x="2208" y="312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6781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109AE4-5B86-48DD-B0FE-4F5EBF4ED9FC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Projection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727326" y="2014538"/>
            <a:ext cx="54569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Relation Sells: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</a:t>
            </a:r>
            <a:r>
              <a:rPr lang="en-US" altLang="de-DE" sz="2400">
                <a:solidFill>
                  <a:srgbClr val="CC00CC"/>
                </a:solidFill>
              </a:rPr>
              <a:t>bar		beer		price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Miller		2.75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Miller		3.00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657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3657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5029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6392" name="Group 7"/>
          <p:cNvGrpSpPr>
            <a:grpSpLocks/>
          </p:cNvGrpSpPr>
          <p:nvPr/>
        </p:nvGrpSpPr>
        <p:grpSpPr bwMode="auto">
          <a:xfrm>
            <a:off x="2743200" y="4449763"/>
            <a:ext cx="3657600" cy="2062162"/>
            <a:chOff x="768" y="2803"/>
            <a:chExt cx="2304" cy="1299"/>
          </a:xfrm>
        </p:grpSpPr>
        <p:sp>
          <p:nvSpPr>
            <p:cNvPr id="16395" name="Text Box 8"/>
            <p:cNvSpPr txBox="1">
              <a:spLocks noChangeArrowheads="1"/>
            </p:cNvSpPr>
            <p:nvPr/>
          </p:nvSpPr>
          <p:spPr bwMode="auto">
            <a:xfrm>
              <a:off x="768" y="2803"/>
              <a:ext cx="2304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Prices := </a:t>
              </a:r>
              <a:r>
                <a:rPr lang="en-US" altLang="de-DE">
                  <a:latin typeface="Lucida Sans Unicode" panose="020B0602030504020204" pitchFamily="34" charset="0"/>
                </a:rPr>
                <a:t>π</a:t>
              </a:r>
              <a:r>
                <a:rPr lang="en-US" altLang="de-DE" sz="2400" baseline="-25000"/>
                <a:t>beer,price</a:t>
              </a:r>
              <a:r>
                <a:rPr lang="en-US" altLang="de-DE" sz="2400"/>
                <a:t>(Sells):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</a:t>
              </a:r>
              <a:r>
                <a:rPr lang="en-US" altLang="de-DE" sz="2400">
                  <a:solidFill>
                    <a:srgbClr val="CC00CC"/>
                  </a:solidFill>
                </a:rPr>
                <a:t>beer		price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Bud		2.50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Miller		2.75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Miller		3.00</a:t>
              </a:r>
            </a:p>
          </p:txBody>
        </p:sp>
        <p:sp>
          <p:nvSpPr>
            <p:cNvPr id="16396" name="Rectangle 9"/>
            <p:cNvSpPr>
              <a:spLocks noChangeArrowheads="1"/>
            </p:cNvSpPr>
            <p:nvPr/>
          </p:nvSpPr>
          <p:spPr bwMode="auto">
            <a:xfrm>
              <a:off x="1344" y="3120"/>
              <a:ext cx="17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1344" y="336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2208" y="312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6393" name="Line 12"/>
          <p:cNvSpPr>
            <a:spLocks noChangeShapeType="1"/>
          </p:cNvSpPr>
          <p:nvPr/>
        </p:nvSpPr>
        <p:spPr bwMode="auto">
          <a:xfrm>
            <a:off x="6781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6394" name="Rechteck 14"/>
          <p:cNvSpPr>
            <a:spLocks noChangeArrowheads="1"/>
          </p:cNvSpPr>
          <p:nvPr/>
        </p:nvSpPr>
        <p:spPr bwMode="auto">
          <a:xfrm>
            <a:off x="2238375" y="1547814"/>
            <a:ext cx="7215188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</a:t>
            </a:r>
            <a:r>
              <a:rPr lang="en-US" altLang="de-DE" sz="2800" b="1"/>
              <a:t>distinct</a:t>
            </a:r>
            <a:r>
              <a:rPr lang="en-US" altLang="de-DE" sz="2800"/>
              <a:t> "beer" , "price" from "Sells" ;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798227-52CF-439E-AA2C-79976793D2C8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Extended Projection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de-DE" smtClean="0"/>
              <a:t>Using the same </a:t>
            </a:r>
            <a:r>
              <a:rPr lang="en-US" altLang="de-DE" sz="4000">
                <a:latin typeface="Lucida Sans Unicode" panose="020B0602030504020204" pitchFamily="34" charset="0"/>
              </a:rPr>
              <a:t>π</a:t>
            </a:r>
            <a:r>
              <a:rPr lang="en-US" altLang="de-DE" i="1" baseline="-25000" smtClean="0"/>
              <a:t>L</a:t>
            </a:r>
            <a:r>
              <a:rPr lang="en-US" altLang="de-DE" smtClean="0"/>
              <a:t> operator, we allow the list </a:t>
            </a:r>
            <a:r>
              <a:rPr lang="en-US" altLang="de-DE" i="1" smtClean="0"/>
              <a:t>L</a:t>
            </a:r>
            <a:r>
              <a:rPr lang="en-US" altLang="de-DE" smtClean="0"/>
              <a:t>  to contain arbitrary expressions involving attributes: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de-DE" sz="2800">
                <a:solidFill>
                  <a:srgbClr val="FF0000"/>
                </a:solidFill>
              </a:rPr>
              <a:t>Arithmetic</a:t>
            </a:r>
            <a:r>
              <a:rPr lang="en-US" altLang="de-DE" sz="2800"/>
              <a:t> on attributes, e.g., </a:t>
            </a:r>
            <a:r>
              <a:rPr lang="en-US" altLang="de-DE" sz="2800" i="1"/>
              <a:t>A</a:t>
            </a:r>
            <a:r>
              <a:rPr lang="en-US" altLang="de-DE" sz="2800"/>
              <a:t>+</a:t>
            </a:r>
            <a:r>
              <a:rPr lang="en-US" altLang="de-DE" sz="2800" i="1"/>
              <a:t>B-&gt;C</a:t>
            </a:r>
            <a:r>
              <a:rPr lang="en-US" altLang="de-DE" sz="2800"/>
              <a:t>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de-DE" sz="2800">
                <a:solidFill>
                  <a:srgbClr val="FF0000"/>
                </a:solidFill>
              </a:rPr>
              <a:t>Duplicate</a:t>
            </a:r>
            <a:r>
              <a:rPr lang="en-US" altLang="de-DE" sz="2800"/>
              <a:t> occurrences of the same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A61D7F-2FA9-4A1C-9C83-BE6282968BA1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Extended Projection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498725" y="2014539"/>
            <a:ext cx="2427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 =  ( A	B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3	4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429000" y="20574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34290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40386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8440" name="Group 7"/>
          <p:cNvGrpSpPr>
            <a:grpSpLocks/>
          </p:cNvGrpSpPr>
          <p:nvPr/>
        </p:nvGrpSpPr>
        <p:grpSpPr bwMode="auto">
          <a:xfrm>
            <a:off x="2514601" y="3581400"/>
            <a:ext cx="5154613" cy="1239838"/>
            <a:chOff x="624" y="2256"/>
            <a:chExt cx="3247" cy="781"/>
          </a:xfrm>
        </p:grpSpPr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624" y="2281"/>
              <a:ext cx="324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>
                  <a:latin typeface="Lucida Sans Unicode" panose="020B0602030504020204" pitchFamily="34" charset="0"/>
                </a:rPr>
                <a:t>π</a:t>
              </a:r>
              <a:r>
                <a:rPr lang="en-US" altLang="de-DE" sz="2400" i="1" baseline="-25000"/>
                <a:t>A</a:t>
              </a:r>
              <a:r>
                <a:rPr lang="en-US" altLang="de-DE" sz="2400" baseline="-25000"/>
                <a:t>+</a:t>
              </a:r>
              <a:r>
                <a:rPr lang="en-US" altLang="de-DE" sz="2400" i="1" baseline="-25000"/>
                <a:t>B-&gt;C</a:t>
              </a:r>
              <a:r>
                <a:rPr lang="en-US" altLang="de-DE" sz="2400" baseline="-25000"/>
                <a:t>,</a:t>
              </a:r>
              <a:r>
                <a:rPr lang="en-US" altLang="de-DE" sz="2400" i="1" baseline="-25000"/>
                <a:t>A</a:t>
              </a:r>
              <a:r>
                <a:rPr lang="en-US" altLang="de-DE" sz="2400" baseline="-25000"/>
                <a:t>,</a:t>
              </a:r>
              <a:r>
                <a:rPr lang="en-US" altLang="de-DE" sz="2400" i="1" baseline="-25000"/>
                <a:t>A</a:t>
              </a:r>
              <a:r>
                <a:rPr lang="en-US" altLang="de-DE" sz="2400"/>
                <a:t> (R) =	</a:t>
              </a:r>
              <a:r>
                <a:rPr lang="en-US" altLang="de-DE" sz="2400">
                  <a:solidFill>
                    <a:srgbClr val="CC00CC"/>
                  </a:solidFill>
                </a:rPr>
                <a:t>C	A1	A2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3	1	1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7	3	3</a:t>
              </a:r>
            </a:p>
          </p:txBody>
        </p:sp>
        <p:grpSp>
          <p:nvGrpSpPr>
            <p:cNvPr id="18442" name="Group 9"/>
            <p:cNvGrpSpPr>
              <a:grpSpLocks/>
            </p:cNvGrpSpPr>
            <p:nvPr/>
          </p:nvGrpSpPr>
          <p:grpSpPr bwMode="auto">
            <a:xfrm>
              <a:off x="2304" y="2256"/>
              <a:ext cx="1536" cy="720"/>
              <a:chOff x="2890" y="2283"/>
              <a:chExt cx="1536" cy="720"/>
            </a:xfrm>
          </p:grpSpPr>
          <p:sp>
            <p:nvSpPr>
              <p:cNvPr id="18443" name="Rectangle 10"/>
              <p:cNvSpPr>
                <a:spLocks noChangeArrowheads="1"/>
              </p:cNvSpPr>
              <p:nvPr/>
            </p:nvSpPr>
            <p:spPr bwMode="auto">
              <a:xfrm>
                <a:off x="2890" y="2283"/>
                <a:ext cx="153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8444" name="Line 11"/>
              <p:cNvSpPr>
                <a:spLocks noChangeShapeType="1"/>
              </p:cNvSpPr>
              <p:nvPr/>
            </p:nvSpPr>
            <p:spPr bwMode="auto">
              <a:xfrm>
                <a:off x="2890" y="252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8445" name="Line 12"/>
              <p:cNvSpPr>
                <a:spLocks noChangeShapeType="1"/>
              </p:cNvSpPr>
              <p:nvPr/>
            </p:nvSpPr>
            <p:spPr bwMode="auto">
              <a:xfrm>
                <a:off x="346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8446" name="Line 13"/>
              <p:cNvSpPr>
                <a:spLocks noChangeShapeType="1"/>
              </p:cNvSpPr>
              <p:nvPr/>
            </p:nvSpPr>
            <p:spPr bwMode="auto">
              <a:xfrm>
                <a:off x="394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6F40D9-C81A-4D56-9E32-8FA3E8293DCA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Extended Projection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498725" y="2014539"/>
            <a:ext cx="2427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 =  ( A	B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3	4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429000" y="20574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34290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40386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9464" name="Group 7"/>
          <p:cNvGrpSpPr>
            <a:grpSpLocks/>
          </p:cNvGrpSpPr>
          <p:nvPr/>
        </p:nvGrpSpPr>
        <p:grpSpPr bwMode="auto">
          <a:xfrm>
            <a:off x="2514601" y="3581400"/>
            <a:ext cx="5154613" cy="1239838"/>
            <a:chOff x="624" y="2256"/>
            <a:chExt cx="3247" cy="781"/>
          </a:xfrm>
        </p:grpSpPr>
        <p:sp>
          <p:nvSpPr>
            <p:cNvPr id="19466" name="Text Box 8"/>
            <p:cNvSpPr txBox="1">
              <a:spLocks noChangeArrowheads="1"/>
            </p:cNvSpPr>
            <p:nvPr/>
          </p:nvSpPr>
          <p:spPr bwMode="auto">
            <a:xfrm>
              <a:off x="624" y="2281"/>
              <a:ext cx="324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>
                  <a:latin typeface="Lucida Sans Unicode" panose="020B0602030504020204" pitchFamily="34" charset="0"/>
                </a:rPr>
                <a:t>π</a:t>
              </a:r>
              <a:r>
                <a:rPr lang="en-US" altLang="de-DE" sz="2400" i="1" baseline="-25000"/>
                <a:t>A</a:t>
              </a:r>
              <a:r>
                <a:rPr lang="en-US" altLang="de-DE" sz="2400" baseline="-25000"/>
                <a:t>+</a:t>
              </a:r>
              <a:r>
                <a:rPr lang="en-US" altLang="de-DE" sz="2400" i="1" baseline="-25000"/>
                <a:t>B-&gt;C</a:t>
              </a:r>
              <a:r>
                <a:rPr lang="en-US" altLang="de-DE" sz="2400" baseline="-25000"/>
                <a:t>,</a:t>
              </a:r>
              <a:r>
                <a:rPr lang="en-US" altLang="de-DE" sz="2400" i="1" baseline="-25000"/>
                <a:t>A</a:t>
              </a:r>
              <a:r>
                <a:rPr lang="en-US" altLang="de-DE" sz="2400" baseline="-25000"/>
                <a:t>,</a:t>
              </a:r>
              <a:r>
                <a:rPr lang="en-US" altLang="de-DE" sz="2400" i="1" baseline="-25000"/>
                <a:t>A</a:t>
              </a:r>
              <a:r>
                <a:rPr lang="en-US" altLang="de-DE" sz="2400"/>
                <a:t> (R) =	</a:t>
              </a:r>
              <a:r>
                <a:rPr lang="en-US" altLang="de-DE" sz="2400">
                  <a:solidFill>
                    <a:srgbClr val="CC00CC"/>
                  </a:solidFill>
                </a:rPr>
                <a:t>C	A1	A2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3	1	1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7	3	3</a:t>
              </a:r>
            </a:p>
          </p:txBody>
        </p:sp>
        <p:grpSp>
          <p:nvGrpSpPr>
            <p:cNvPr id="19467" name="Group 9"/>
            <p:cNvGrpSpPr>
              <a:grpSpLocks/>
            </p:cNvGrpSpPr>
            <p:nvPr/>
          </p:nvGrpSpPr>
          <p:grpSpPr bwMode="auto">
            <a:xfrm>
              <a:off x="2304" y="2256"/>
              <a:ext cx="1536" cy="720"/>
              <a:chOff x="2890" y="2283"/>
              <a:chExt cx="1536" cy="720"/>
            </a:xfrm>
          </p:grpSpPr>
          <p:sp>
            <p:nvSpPr>
              <p:cNvPr id="19468" name="Rectangle 10"/>
              <p:cNvSpPr>
                <a:spLocks noChangeArrowheads="1"/>
              </p:cNvSpPr>
              <p:nvPr/>
            </p:nvSpPr>
            <p:spPr bwMode="auto">
              <a:xfrm>
                <a:off x="2890" y="2283"/>
                <a:ext cx="153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9469" name="Line 11"/>
              <p:cNvSpPr>
                <a:spLocks noChangeShapeType="1"/>
              </p:cNvSpPr>
              <p:nvPr/>
            </p:nvSpPr>
            <p:spPr bwMode="auto">
              <a:xfrm>
                <a:off x="2890" y="252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9470" name="Line 12"/>
              <p:cNvSpPr>
                <a:spLocks noChangeShapeType="1"/>
              </p:cNvSpPr>
              <p:nvPr/>
            </p:nvSpPr>
            <p:spPr bwMode="auto">
              <a:xfrm>
                <a:off x="346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19471" name="Line 13"/>
              <p:cNvSpPr>
                <a:spLocks noChangeShapeType="1"/>
              </p:cNvSpPr>
              <p:nvPr/>
            </p:nvSpPr>
            <p:spPr bwMode="auto">
              <a:xfrm>
                <a:off x="394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</p:grpSp>
      <p:sp>
        <p:nvSpPr>
          <p:cNvPr id="19465" name="Rechteck 14"/>
          <p:cNvSpPr>
            <a:spLocks noChangeArrowheads="1"/>
          </p:cNvSpPr>
          <p:nvPr/>
        </p:nvSpPr>
        <p:spPr bwMode="auto">
          <a:xfrm>
            <a:off x="2381250" y="1500189"/>
            <a:ext cx="7429500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de-DE" sz="2800"/>
              <a:t>select A + B as C , A as A1 , A as A2 from R ;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5834CB-D76A-4CDA-949C-40C87702B10B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Extended Projection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498725" y="2014539"/>
            <a:ext cx="2427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 =  ( A	B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3	4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429000" y="20574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34290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40386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20488" name="Group 7"/>
          <p:cNvGrpSpPr>
            <a:grpSpLocks/>
          </p:cNvGrpSpPr>
          <p:nvPr/>
        </p:nvGrpSpPr>
        <p:grpSpPr bwMode="auto">
          <a:xfrm>
            <a:off x="2514601" y="3581400"/>
            <a:ext cx="5154613" cy="1239838"/>
            <a:chOff x="624" y="2256"/>
            <a:chExt cx="3247" cy="781"/>
          </a:xfrm>
        </p:grpSpPr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624" y="2281"/>
              <a:ext cx="324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>
                  <a:latin typeface="Lucida Sans Unicode" panose="020B0602030504020204" pitchFamily="34" charset="0"/>
                </a:rPr>
                <a:t>π</a:t>
              </a:r>
              <a:r>
                <a:rPr lang="en-US" altLang="de-DE" sz="2400" i="1" baseline="-25000"/>
                <a:t>A</a:t>
              </a:r>
              <a:r>
                <a:rPr lang="en-US" altLang="de-DE" sz="2400" baseline="-25000"/>
                <a:t>+</a:t>
              </a:r>
              <a:r>
                <a:rPr lang="en-US" altLang="de-DE" sz="2400" i="1" baseline="-25000"/>
                <a:t>B-&gt;C</a:t>
              </a:r>
              <a:r>
                <a:rPr lang="en-US" altLang="de-DE" sz="2400" baseline="-25000"/>
                <a:t>,</a:t>
              </a:r>
              <a:r>
                <a:rPr lang="en-US" altLang="de-DE" sz="2400" i="1" baseline="-25000"/>
                <a:t>A</a:t>
              </a:r>
              <a:r>
                <a:rPr lang="en-US" altLang="de-DE" sz="2400" baseline="-25000"/>
                <a:t>,</a:t>
              </a:r>
              <a:r>
                <a:rPr lang="en-US" altLang="de-DE" sz="2400" i="1" baseline="-25000"/>
                <a:t>A</a:t>
              </a:r>
              <a:r>
                <a:rPr lang="en-US" altLang="de-DE" sz="2400"/>
                <a:t> (R) =	</a:t>
              </a:r>
              <a:r>
                <a:rPr lang="en-US" altLang="de-DE" sz="2400">
                  <a:solidFill>
                    <a:srgbClr val="CC00CC"/>
                  </a:solidFill>
                </a:rPr>
                <a:t>C	A1	A2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3	1	1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7	3	3</a:t>
              </a:r>
            </a:p>
          </p:txBody>
        </p:sp>
        <p:grpSp>
          <p:nvGrpSpPr>
            <p:cNvPr id="20491" name="Group 9"/>
            <p:cNvGrpSpPr>
              <a:grpSpLocks/>
            </p:cNvGrpSpPr>
            <p:nvPr/>
          </p:nvGrpSpPr>
          <p:grpSpPr bwMode="auto">
            <a:xfrm>
              <a:off x="2304" y="2256"/>
              <a:ext cx="1536" cy="720"/>
              <a:chOff x="2890" y="2283"/>
              <a:chExt cx="1536" cy="720"/>
            </a:xfrm>
          </p:grpSpPr>
          <p:sp>
            <p:nvSpPr>
              <p:cNvPr id="20492" name="Rectangle 10"/>
              <p:cNvSpPr>
                <a:spLocks noChangeArrowheads="1"/>
              </p:cNvSpPr>
              <p:nvPr/>
            </p:nvSpPr>
            <p:spPr bwMode="auto">
              <a:xfrm>
                <a:off x="2890" y="2283"/>
                <a:ext cx="153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0493" name="Line 11"/>
              <p:cNvSpPr>
                <a:spLocks noChangeShapeType="1"/>
              </p:cNvSpPr>
              <p:nvPr/>
            </p:nvSpPr>
            <p:spPr bwMode="auto">
              <a:xfrm>
                <a:off x="2890" y="252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494" name="Line 12"/>
              <p:cNvSpPr>
                <a:spLocks noChangeShapeType="1"/>
              </p:cNvSpPr>
              <p:nvPr/>
            </p:nvSpPr>
            <p:spPr bwMode="auto">
              <a:xfrm>
                <a:off x="346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495" name="Line 13"/>
              <p:cNvSpPr>
                <a:spLocks noChangeShapeType="1"/>
              </p:cNvSpPr>
              <p:nvPr/>
            </p:nvSpPr>
            <p:spPr bwMode="auto">
              <a:xfrm>
                <a:off x="394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</p:grpSp>
      <p:sp>
        <p:nvSpPr>
          <p:cNvPr id="20489" name="Rechteck 15"/>
          <p:cNvSpPr>
            <a:spLocks noChangeArrowheads="1"/>
          </p:cNvSpPr>
          <p:nvPr/>
        </p:nvSpPr>
        <p:spPr bwMode="auto">
          <a:xfrm>
            <a:off x="2381250" y="5429251"/>
            <a:ext cx="7215188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"beer" + 3 , "price" + 3 from "Sells" ;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B7186B-DACB-4B83-AB0E-41ADEBDD0E68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Product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153400" cy="4114800"/>
          </a:xfrm>
        </p:spPr>
        <p:txBody>
          <a:bodyPr/>
          <a:lstStyle/>
          <a:p>
            <a:r>
              <a:rPr lang="en-US" altLang="de-DE" smtClean="0"/>
              <a:t>R3 := R1 </a:t>
            </a:r>
            <a:r>
              <a:rPr lang="en-US" altLang="de-DE" smtClean="0">
                <a:latin typeface="Lucida Sans Unicode" panose="020B0602030504020204" pitchFamily="34" charset="0"/>
              </a:rPr>
              <a:t>Χ</a:t>
            </a:r>
            <a:r>
              <a:rPr lang="en-US" altLang="de-DE" smtClean="0"/>
              <a:t> R2</a:t>
            </a:r>
          </a:p>
          <a:p>
            <a:pPr lvl="1"/>
            <a:r>
              <a:rPr lang="en-US" altLang="de-DE" smtClean="0">
                <a:solidFill>
                  <a:srgbClr val="FF0000"/>
                </a:solidFill>
              </a:rPr>
              <a:t>Pair each tuple t1 </a:t>
            </a:r>
            <a:r>
              <a:rPr lang="en-US" altLang="de-DE" smtClean="0"/>
              <a:t>of R1 </a:t>
            </a:r>
            <a:r>
              <a:rPr lang="en-US" altLang="de-DE" smtClean="0">
                <a:solidFill>
                  <a:srgbClr val="FF0000"/>
                </a:solidFill>
              </a:rPr>
              <a:t>with each tuple t2 </a:t>
            </a:r>
            <a:r>
              <a:rPr lang="en-US" altLang="de-DE" smtClean="0"/>
              <a:t>of R2.</a:t>
            </a:r>
          </a:p>
          <a:p>
            <a:pPr lvl="1"/>
            <a:r>
              <a:rPr lang="en-US" altLang="de-DE" smtClean="0"/>
              <a:t>Concatenation t1t2 is a tuple of R3.</a:t>
            </a:r>
          </a:p>
          <a:p>
            <a:pPr lvl="1"/>
            <a:r>
              <a:rPr lang="en-US" altLang="de-DE" smtClean="0"/>
              <a:t>Schema of R3 is the attributes of R1 and then R2, in order.</a:t>
            </a:r>
          </a:p>
          <a:p>
            <a:pPr lvl="1"/>
            <a:r>
              <a:rPr lang="en-US" altLang="de-DE" smtClean="0"/>
              <a:t>But beware attribute </a:t>
            </a:r>
            <a:r>
              <a:rPr lang="en-US" altLang="de-DE" i="1" smtClean="0"/>
              <a:t>A</a:t>
            </a:r>
            <a:r>
              <a:rPr lang="en-US" altLang="de-DE" smtClean="0"/>
              <a:t> of the same name in R1 and R2: use R1.</a:t>
            </a:r>
            <a:r>
              <a:rPr lang="en-US" altLang="de-DE" i="1" smtClean="0"/>
              <a:t>A</a:t>
            </a:r>
            <a:r>
              <a:rPr lang="en-US" altLang="de-DE" smtClean="0"/>
              <a:t>  and R2.</a:t>
            </a:r>
            <a:r>
              <a:rPr lang="en-US" altLang="de-DE" i="1" smtClean="0"/>
              <a:t>A</a:t>
            </a:r>
            <a:r>
              <a:rPr lang="en-US" altLang="de-DE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E733A5-9FF6-4A77-B642-BF81BE9C96EC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R3 := R1 </a:t>
            </a:r>
            <a:r>
              <a:rPr lang="en-US" altLang="de-DE" smtClean="0">
                <a:latin typeface="Lucida Sans Unicode" panose="020B0602030504020204" pitchFamily="34" charset="0"/>
              </a:rPr>
              <a:t>Χ</a:t>
            </a:r>
            <a:r>
              <a:rPr lang="en-US" altLang="de-DE" smtClean="0"/>
              <a:t> R2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346325" y="2014538"/>
            <a:ext cx="243047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R1(	A,	B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3	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4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R2(	B,	C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5	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7	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9      10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200400" y="20574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3200400" y="3505200"/>
            <a:ext cx="1295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3200400" y="243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38862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32004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38862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22539" name="Group 10"/>
          <p:cNvGrpSpPr>
            <a:grpSpLocks/>
          </p:cNvGrpSpPr>
          <p:nvPr/>
        </p:nvGrpSpPr>
        <p:grpSpPr bwMode="auto">
          <a:xfrm>
            <a:off x="5867401" y="1981201"/>
            <a:ext cx="4468813" cy="2678113"/>
            <a:chOff x="2736" y="1248"/>
            <a:chExt cx="2815" cy="1687"/>
          </a:xfrm>
        </p:grpSpPr>
        <p:sp>
          <p:nvSpPr>
            <p:cNvPr id="22540" name="Text Box 11"/>
            <p:cNvSpPr txBox="1">
              <a:spLocks noChangeArrowheads="1"/>
            </p:cNvSpPr>
            <p:nvPr/>
          </p:nvSpPr>
          <p:spPr bwMode="auto">
            <a:xfrm>
              <a:off x="2736" y="1248"/>
              <a:ext cx="2815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>
                  <a:solidFill>
                    <a:srgbClr val="CC00CC"/>
                  </a:solidFill>
                </a:rPr>
                <a:t>R3(	A,	R1.B,	R2.B,	C   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1	2	5	6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1	2	7	8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1	2	9      10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3	4	5	6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3	4	7	8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3	4	9      10</a:t>
              </a:r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3264" y="1248"/>
              <a:ext cx="21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3264" y="153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37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4416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49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5DD53B-A54D-4388-9841-3E723357A21A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What is an “Algebra”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Mathematical system consisting of:</a:t>
            </a:r>
          </a:p>
          <a:p>
            <a:pPr lvl="1"/>
            <a:r>
              <a:rPr lang="en-US" altLang="de-DE" i="1" smtClean="0">
                <a:solidFill>
                  <a:srgbClr val="FF0066"/>
                </a:solidFill>
              </a:rPr>
              <a:t>Operands</a:t>
            </a:r>
            <a:r>
              <a:rPr lang="en-US" altLang="de-DE" smtClean="0"/>
              <a:t> --- variables or values from which new values can be constructed.</a:t>
            </a:r>
          </a:p>
          <a:p>
            <a:pPr lvl="1"/>
            <a:r>
              <a:rPr lang="en-US" altLang="de-DE" i="1" smtClean="0">
                <a:solidFill>
                  <a:srgbClr val="FF0066"/>
                </a:solidFill>
              </a:rPr>
              <a:t>Operators</a:t>
            </a:r>
            <a:r>
              <a:rPr lang="en-US" altLang="de-DE" smtClean="0"/>
              <a:t> --- symbols denoting procedures that construct new values from given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72FD6E-4B6B-4891-A18D-071F3AFE4891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R3 := R1 </a:t>
            </a:r>
            <a:r>
              <a:rPr lang="en-US" altLang="de-DE" smtClean="0">
                <a:latin typeface="Lucida Sans Unicode" panose="020B0602030504020204" pitchFamily="34" charset="0"/>
              </a:rPr>
              <a:t>Χ</a:t>
            </a:r>
            <a:r>
              <a:rPr lang="en-US" altLang="de-DE" smtClean="0"/>
              <a:t> R2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346325" y="2014538"/>
            <a:ext cx="243047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R1(	A,	B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3	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4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R2(	B,	C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5	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7	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9      10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200400" y="20574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200400" y="3505200"/>
            <a:ext cx="1295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3200400" y="243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38862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32004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38862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23563" name="Group 10"/>
          <p:cNvGrpSpPr>
            <a:grpSpLocks/>
          </p:cNvGrpSpPr>
          <p:nvPr/>
        </p:nvGrpSpPr>
        <p:grpSpPr bwMode="auto">
          <a:xfrm>
            <a:off x="5867401" y="1981201"/>
            <a:ext cx="4468813" cy="2678113"/>
            <a:chOff x="2736" y="1248"/>
            <a:chExt cx="2815" cy="1687"/>
          </a:xfrm>
        </p:grpSpPr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2736" y="1248"/>
              <a:ext cx="2815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>
                  <a:solidFill>
                    <a:srgbClr val="CC00CC"/>
                  </a:solidFill>
                </a:rPr>
                <a:t>R3(	A,	R1.B,	R2.B,	C   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1	2	5	6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1	2	7	8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1	2	9      10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3	4	5	6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3	4	7	8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3	4	9      10</a:t>
              </a:r>
            </a:p>
          </p:txBody>
        </p:sp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>
              <a:off x="3264" y="1248"/>
              <a:ext cx="21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3264" y="153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37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>
              <a:off x="4416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570" name="Line 16"/>
            <p:cNvSpPr>
              <a:spLocks noChangeShapeType="1"/>
            </p:cNvSpPr>
            <p:nvPr/>
          </p:nvSpPr>
          <p:spPr bwMode="auto">
            <a:xfrm>
              <a:off x="49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23564" name="Rechteck 17"/>
          <p:cNvSpPr>
            <a:spLocks noChangeArrowheads="1"/>
          </p:cNvSpPr>
          <p:nvPr/>
        </p:nvSpPr>
        <p:spPr bwMode="auto">
          <a:xfrm>
            <a:off x="2381250" y="1428751"/>
            <a:ext cx="7429500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de-DE" sz="2800"/>
              <a:t>select R1.* , R2.* from R1 , R2 ;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A1838C-F6DA-4332-98D1-3CD58919EDA8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Theta-Join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 smtClean="0"/>
              <a:t>R3 := R1 </a:t>
            </a: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  <a:r>
              <a:rPr lang="en-US" altLang="de-DE" i="1" baseline="-25000" smtClean="0"/>
              <a:t>C</a:t>
            </a:r>
            <a:r>
              <a:rPr lang="en-US" altLang="de-DE" smtClean="0"/>
              <a:t> R2</a:t>
            </a:r>
          </a:p>
          <a:p>
            <a:pPr lvl="1">
              <a:lnSpc>
                <a:spcPct val="90000"/>
              </a:lnSpc>
            </a:pPr>
            <a:r>
              <a:rPr lang="en-US" altLang="de-DE" smtClean="0"/>
              <a:t>Take the product R1 </a:t>
            </a:r>
            <a:r>
              <a:rPr lang="en-US" altLang="de-DE" smtClean="0">
                <a:latin typeface="Lucida Sans Unicode" panose="020B0602030504020204" pitchFamily="34" charset="0"/>
              </a:rPr>
              <a:t>Χ</a:t>
            </a:r>
            <a:r>
              <a:rPr lang="en-US" altLang="de-DE" smtClean="0"/>
              <a:t> R2.</a:t>
            </a:r>
          </a:p>
          <a:p>
            <a:pPr lvl="1">
              <a:lnSpc>
                <a:spcPct val="90000"/>
              </a:lnSpc>
            </a:pPr>
            <a:r>
              <a:rPr lang="en-US" altLang="de-DE" smtClean="0"/>
              <a:t>Then apply </a:t>
            </a:r>
            <a:r>
              <a:rPr lang="en-US" altLang="de-DE" sz="3600">
                <a:latin typeface="Lucida Sans Unicode" panose="020B0602030504020204" pitchFamily="34" charset="0"/>
              </a:rPr>
              <a:t>σ</a:t>
            </a:r>
            <a:r>
              <a:rPr lang="en-US" altLang="de-DE" i="1" baseline="-25000" smtClean="0"/>
              <a:t>C</a:t>
            </a:r>
            <a:r>
              <a:rPr lang="en-US" altLang="de-DE" smtClean="0"/>
              <a:t>  to the result.</a:t>
            </a:r>
          </a:p>
          <a:p>
            <a:pPr>
              <a:lnSpc>
                <a:spcPct val="90000"/>
              </a:lnSpc>
            </a:pPr>
            <a:r>
              <a:rPr lang="en-US" altLang="de-DE" smtClean="0"/>
              <a:t>As for </a:t>
            </a: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smtClean="0"/>
              <a:t>, </a:t>
            </a:r>
            <a:r>
              <a:rPr lang="en-US" altLang="de-DE" i="1" smtClean="0"/>
              <a:t>C</a:t>
            </a:r>
            <a:r>
              <a:rPr lang="en-US" altLang="de-DE" smtClean="0"/>
              <a:t>  can be any boolean-valued condition.</a:t>
            </a:r>
          </a:p>
          <a:p>
            <a:pPr lvl="1">
              <a:lnSpc>
                <a:spcPct val="90000"/>
              </a:lnSpc>
            </a:pPr>
            <a:r>
              <a:rPr lang="en-US" altLang="de-DE" smtClean="0"/>
              <a:t>Historic versions of this operator allowed only A </a:t>
            </a:r>
            <a:r>
              <a:rPr lang="en-US" altLang="de-DE" smtClean="0">
                <a:sym typeface="Symbol" panose="05050102010706020507" pitchFamily="18" charset="2"/>
              </a:rPr>
              <a:t></a:t>
            </a:r>
            <a:r>
              <a:rPr lang="en-US" altLang="de-DE" smtClean="0"/>
              <a:t> B, where </a:t>
            </a:r>
            <a:r>
              <a:rPr lang="en-US" altLang="de-DE" smtClean="0">
                <a:sym typeface="Symbol" panose="05050102010706020507" pitchFamily="18" charset="2"/>
              </a:rPr>
              <a:t></a:t>
            </a:r>
            <a:r>
              <a:rPr lang="en-US" altLang="de-DE" smtClean="0"/>
              <a:t> is =, &lt;, etc.; hence the name “theta-join.”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8EB9E8-E2A9-4582-B412-424365CAE2BF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Theta Join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209800" y="1676401"/>
            <a:ext cx="814838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Sells(	bar,	beer,	price  )</a:t>
            </a:r>
            <a:r>
              <a:rPr lang="en-US" altLang="de-DE" sz="2400"/>
              <a:t>	</a:t>
            </a:r>
            <a:r>
              <a:rPr lang="en-US" altLang="de-DE" sz="2400">
                <a:solidFill>
                  <a:srgbClr val="CC00CC"/>
                </a:solidFill>
              </a:rPr>
              <a:t>Bars(	name,	addr      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Bud	2.50			Joe’s	Maple St.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Miller	2.75			Sue’s	River 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Bud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Coors	3.00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4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     BarInfo := Sells </a:t>
            </a:r>
            <a:r>
              <a:rPr lang="en-US" altLang="de-DE">
                <a:latin typeface="Lucida Sans Unicode" panose="020B0602030504020204" pitchFamily="34" charset="0"/>
              </a:rPr>
              <a:t>⋈</a:t>
            </a:r>
            <a:r>
              <a:rPr lang="en-US" altLang="de-DE" sz="2400" baseline="-25000"/>
              <a:t>Sells.bar = Bars.name</a:t>
            </a:r>
            <a:r>
              <a:rPr lang="en-US" altLang="de-DE" sz="2400"/>
              <a:t> Bars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124200" y="175260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124200" y="2133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39624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49530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7696200" y="17526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7696200" y="213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86106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93926" y="4529139"/>
            <a:ext cx="7224713" cy="1938338"/>
            <a:chOff x="422" y="2853"/>
            <a:chExt cx="4551" cy="1221"/>
          </a:xfrm>
        </p:grpSpPr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422" y="2853"/>
              <a:ext cx="4551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     </a:t>
              </a:r>
              <a:r>
                <a:rPr lang="en-US" altLang="de-DE" sz="2400">
                  <a:solidFill>
                    <a:srgbClr val="CC00CC"/>
                  </a:solidFill>
                </a:rPr>
                <a:t>BarInfo(	bar,	beer,	price,	name,	addr        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Joe’s	Bud	2.50	Joe’s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Joe’s	Miller	2.75	Joe’s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Sue’s	Bud	2.50	Sue’s	River Rd.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Sue’s	Coors	3.00	Sue’s	River Rd.</a:t>
              </a:r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1584" y="2880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1584" y="312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112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6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264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8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CE842D-318E-4173-907A-A58645D3B4FC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Theta Join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209800" y="1676401"/>
            <a:ext cx="814838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Sells(	bar,	beer,	price  )</a:t>
            </a:r>
            <a:r>
              <a:rPr lang="en-US" altLang="de-DE" sz="2400"/>
              <a:t>	</a:t>
            </a:r>
            <a:r>
              <a:rPr lang="en-US" altLang="de-DE" sz="2400">
                <a:solidFill>
                  <a:srgbClr val="CC00CC"/>
                </a:solidFill>
              </a:rPr>
              <a:t>Bars(	name,	addr      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Bud	2.50			Joe’s	Maple St.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Miller	2.75			Sue’s	River 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Bud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Coors	3.00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4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     BarInfo := Sells </a:t>
            </a:r>
            <a:r>
              <a:rPr lang="en-US" altLang="de-DE">
                <a:latin typeface="Lucida Sans Unicode" panose="020B0602030504020204" pitchFamily="34" charset="0"/>
              </a:rPr>
              <a:t>⋈</a:t>
            </a:r>
            <a:r>
              <a:rPr lang="en-US" altLang="de-DE" sz="2400" baseline="-25000"/>
              <a:t>Sells.bar = Bars.name</a:t>
            </a:r>
            <a:r>
              <a:rPr lang="en-US" altLang="de-DE" sz="2400"/>
              <a:t> Bars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124200" y="175260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3124200" y="2133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9624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49530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7696200" y="17526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7696200" y="213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86106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93926" y="4529139"/>
            <a:ext cx="7224713" cy="1938338"/>
            <a:chOff x="422" y="2853"/>
            <a:chExt cx="4551" cy="1221"/>
          </a:xfrm>
        </p:grpSpPr>
        <p:sp>
          <p:nvSpPr>
            <p:cNvPr id="26638" name="Text Box 12"/>
            <p:cNvSpPr txBox="1">
              <a:spLocks noChangeArrowheads="1"/>
            </p:cNvSpPr>
            <p:nvPr/>
          </p:nvSpPr>
          <p:spPr bwMode="auto">
            <a:xfrm>
              <a:off x="422" y="2853"/>
              <a:ext cx="4551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     </a:t>
              </a:r>
              <a:r>
                <a:rPr lang="en-US" altLang="de-DE" sz="2400">
                  <a:solidFill>
                    <a:srgbClr val="CC00CC"/>
                  </a:solidFill>
                </a:rPr>
                <a:t>BarInfo(	bar,	beer,	price,	name,	addr        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Joe’s	Bud	2.50	Joe’s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Joe’s	Miller	2.75	Joe’s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Sue’s	Bud	2.50	Sue’s	River Rd.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Sue’s	Coors	3.00	Sue’s	River Rd.</a:t>
              </a:r>
            </a:p>
          </p:txBody>
        </p:sp>
        <p:sp>
          <p:nvSpPr>
            <p:cNvPr id="26639" name="Rectangle 13"/>
            <p:cNvSpPr>
              <a:spLocks noChangeArrowheads="1"/>
            </p:cNvSpPr>
            <p:nvPr/>
          </p:nvSpPr>
          <p:spPr bwMode="auto">
            <a:xfrm>
              <a:off x="1584" y="2880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26640" name="Line 14"/>
            <p:cNvSpPr>
              <a:spLocks noChangeShapeType="1"/>
            </p:cNvSpPr>
            <p:nvPr/>
          </p:nvSpPr>
          <p:spPr bwMode="auto">
            <a:xfrm>
              <a:off x="1584" y="312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>
              <a:off x="2112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642" name="Line 16"/>
            <p:cNvSpPr>
              <a:spLocks noChangeShapeType="1"/>
            </p:cNvSpPr>
            <p:nvPr/>
          </p:nvSpPr>
          <p:spPr bwMode="auto">
            <a:xfrm>
              <a:off x="26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>
              <a:off x="3264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>
              <a:off x="38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26637" name="Rechteck 19"/>
          <p:cNvSpPr>
            <a:spLocks noChangeArrowheads="1"/>
          </p:cNvSpPr>
          <p:nvPr/>
        </p:nvSpPr>
        <p:spPr bwMode="auto">
          <a:xfrm>
            <a:off x="2381250" y="5786439"/>
            <a:ext cx="7429500" cy="9540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"Sells".*, "Bars".* from "Sells", "Bars" where "Sells"."bar" = "Bars"."name"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99A7F4-BFC4-4C24-8513-25A5B3046008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Natural Join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A useful join variant (</a:t>
            </a:r>
            <a:r>
              <a:rPr lang="en-US" altLang="de-DE" i="1" smtClean="0">
                <a:solidFill>
                  <a:srgbClr val="FF0066"/>
                </a:solidFill>
              </a:rPr>
              <a:t>natural</a:t>
            </a:r>
            <a:r>
              <a:rPr lang="en-US" altLang="de-DE" smtClean="0">
                <a:solidFill>
                  <a:srgbClr val="FF0066"/>
                </a:solidFill>
              </a:rPr>
              <a:t> </a:t>
            </a:r>
            <a:r>
              <a:rPr lang="en-US" altLang="de-DE" smtClean="0"/>
              <a:t> join) connects two relations by:</a:t>
            </a:r>
          </a:p>
          <a:p>
            <a:pPr lvl="1"/>
            <a:r>
              <a:rPr lang="en-US" altLang="de-DE" smtClean="0"/>
              <a:t>Equating attributes of the same name, and</a:t>
            </a:r>
          </a:p>
          <a:p>
            <a:pPr lvl="1"/>
            <a:r>
              <a:rPr lang="en-US" altLang="de-DE" smtClean="0"/>
              <a:t>Projecting out one copy of each pair of equated attributes.</a:t>
            </a:r>
          </a:p>
          <a:p>
            <a:r>
              <a:rPr lang="en-US" altLang="de-DE" smtClean="0"/>
              <a:t>Denoted R3 := R1 </a:t>
            </a: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  <a:r>
              <a:rPr lang="en-US" altLang="de-DE" smtClean="0"/>
              <a:t> R2.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B307A0-7CEC-4F34-AE54-7D27AA096932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Natural Join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2286001" y="1371600"/>
            <a:ext cx="818345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Sells(	bar,	beer,	price  )	Bars(	bar,	addr      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Bud	2.50			Joe’s	Maple St.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Miller	2.75			Sue’s	River 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Bud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Coors	3.00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4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     		BarInfo := Sells </a:t>
            </a:r>
            <a:r>
              <a:rPr lang="en-US" altLang="de-DE">
                <a:latin typeface="Lucida Sans Unicode" panose="020B0602030504020204" pitchFamily="34" charset="0"/>
              </a:rPr>
              <a:t>⋈</a:t>
            </a:r>
            <a:r>
              <a:rPr lang="en-US" altLang="de-DE" sz="2400"/>
              <a:t> Bars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3366FF"/>
                </a:solidFill>
              </a:rPr>
              <a:t>Note</a:t>
            </a:r>
            <a:r>
              <a:rPr lang="en-US" altLang="de-DE" sz="2400"/>
              <a:t>: Bars.name has become Bars.bar to make the natural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join “work.”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3200400" y="1447800"/>
            <a:ext cx="2667000" cy="1828800"/>
            <a:chOff x="1008" y="912"/>
            <a:chExt cx="1680" cy="1152"/>
          </a:xfrm>
        </p:grpSpPr>
        <p:sp>
          <p:nvSpPr>
            <p:cNvPr id="28688" name="Rectangle 5"/>
            <p:cNvSpPr>
              <a:spLocks noChangeArrowheads="1"/>
            </p:cNvSpPr>
            <p:nvPr/>
          </p:nvSpPr>
          <p:spPr bwMode="auto">
            <a:xfrm>
              <a:off x="1008" y="912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28689" name="Line 6"/>
            <p:cNvSpPr>
              <a:spLocks noChangeShapeType="1"/>
            </p:cNvSpPr>
            <p:nvPr/>
          </p:nvSpPr>
          <p:spPr bwMode="auto">
            <a:xfrm>
              <a:off x="1008" y="115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690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691" name="Line 8"/>
            <p:cNvSpPr>
              <a:spLocks noChangeShapeType="1"/>
            </p:cNvSpPr>
            <p:nvPr/>
          </p:nvSpPr>
          <p:spPr bwMode="auto">
            <a:xfrm>
              <a:off x="2160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7696200" y="14478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8679" name="Line 10"/>
          <p:cNvSpPr>
            <a:spLocks noChangeShapeType="1"/>
          </p:cNvSpPr>
          <p:nvPr/>
        </p:nvSpPr>
        <p:spPr bwMode="auto">
          <a:xfrm>
            <a:off x="76962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8680" name="Line 11"/>
          <p:cNvSpPr>
            <a:spLocks noChangeShapeType="1"/>
          </p:cNvSpPr>
          <p:nvPr/>
        </p:nvSpPr>
        <p:spPr bwMode="auto">
          <a:xfrm>
            <a:off x="8610600" y="1447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70126" y="4757739"/>
            <a:ext cx="6302375" cy="1938338"/>
            <a:chOff x="470" y="2997"/>
            <a:chExt cx="3970" cy="1221"/>
          </a:xfrm>
        </p:grpSpPr>
        <p:sp>
          <p:nvSpPr>
            <p:cNvPr id="28682" name="Text Box 13"/>
            <p:cNvSpPr txBox="1">
              <a:spLocks noChangeArrowheads="1"/>
            </p:cNvSpPr>
            <p:nvPr/>
          </p:nvSpPr>
          <p:spPr bwMode="auto">
            <a:xfrm>
              <a:off x="470" y="2997"/>
              <a:ext cx="3970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    </a:t>
              </a:r>
              <a:r>
                <a:rPr lang="en-US" altLang="de-DE" sz="2400">
                  <a:solidFill>
                    <a:srgbClr val="CC00CC"/>
                  </a:solidFill>
                </a:rPr>
                <a:t>BarInfo(	bar,	beer,	price,	addr        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Joe’s	Bud	2.50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Joe’s	Milller	2.75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Sue’s	Bud	2.50	River Rd.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Sue’s	Coors	3.00	River Rd.</a:t>
              </a:r>
            </a:p>
          </p:txBody>
        </p:sp>
        <p:sp>
          <p:nvSpPr>
            <p:cNvPr id="28683" name="Rectangle 14"/>
            <p:cNvSpPr>
              <a:spLocks noChangeArrowheads="1"/>
            </p:cNvSpPr>
            <p:nvPr/>
          </p:nvSpPr>
          <p:spPr bwMode="auto">
            <a:xfrm>
              <a:off x="1632" y="3024"/>
              <a:ext cx="259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28684" name="Line 15"/>
            <p:cNvSpPr>
              <a:spLocks noChangeShapeType="1"/>
            </p:cNvSpPr>
            <p:nvPr/>
          </p:nvSpPr>
          <p:spPr bwMode="auto">
            <a:xfrm>
              <a:off x="1632" y="3264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685" name="Line 16"/>
            <p:cNvSpPr>
              <a:spLocks noChangeShapeType="1"/>
            </p:cNvSpPr>
            <p:nvPr/>
          </p:nvSpPr>
          <p:spPr bwMode="auto">
            <a:xfrm>
              <a:off x="21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686" name="Line 17"/>
            <p:cNvSpPr>
              <a:spLocks noChangeShapeType="1"/>
            </p:cNvSpPr>
            <p:nvPr/>
          </p:nvSpPr>
          <p:spPr bwMode="auto">
            <a:xfrm>
              <a:off x="2784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8687" name="Line 18"/>
            <p:cNvSpPr>
              <a:spLocks noChangeShapeType="1"/>
            </p:cNvSpPr>
            <p:nvPr/>
          </p:nvSpPr>
          <p:spPr bwMode="auto">
            <a:xfrm>
              <a:off x="33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7295D1-151C-4986-A42F-91BE7F57E947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Natural Join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2286001" y="1371600"/>
            <a:ext cx="818345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Sells(	bar,	beer,	price  )	Bars(	bar,	addr      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Bud	2.50			Joe’s	Maple St.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Miller	2.75			Sue’s	River Rd.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Bud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Coors	3.00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4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     		BarInfo := Sells </a:t>
            </a:r>
            <a:r>
              <a:rPr lang="en-US" altLang="de-DE">
                <a:latin typeface="Lucida Sans Unicode" panose="020B0602030504020204" pitchFamily="34" charset="0"/>
              </a:rPr>
              <a:t>⋈</a:t>
            </a:r>
            <a:r>
              <a:rPr lang="en-US" altLang="de-DE" sz="2400"/>
              <a:t> Bars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3366FF"/>
                </a:solidFill>
              </a:rPr>
              <a:t>Note</a:t>
            </a:r>
            <a:r>
              <a:rPr lang="en-US" altLang="de-DE" sz="2400"/>
              <a:t>: Bars.name has become Bars.bar to make the natural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join “work.”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3200400" y="1447800"/>
            <a:ext cx="2667000" cy="1828800"/>
            <a:chOff x="1008" y="912"/>
            <a:chExt cx="1680" cy="1152"/>
          </a:xfrm>
        </p:grpSpPr>
        <p:sp>
          <p:nvSpPr>
            <p:cNvPr id="29714" name="Rectangle 5"/>
            <p:cNvSpPr>
              <a:spLocks noChangeArrowheads="1"/>
            </p:cNvSpPr>
            <p:nvPr/>
          </p:nvSpPr>
          <p:spPr bwMode="auto">
            <a:xfrm>
              <a:off x="1008" y="912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29715" name="Line 6"/>
            <p:cNvSpPr>
              <a:spLocks noChangeShapeType="1"/>
            </p:cNvSpPr>
            <p:nvPr/>
          </p:nvSpPr>
          <p:spPr bwMode="auto">
            <a:xfrm>
              <a:off x="1008" y="115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716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717" name="Line 8"/>
            <p:cNvSpPr>
              <a:spLocks noChangeShapeType="1"/>
            </p:cNvSpPr>
            <p:nvPr/>
          </p:nvSpPr>
          <p:spPr bwMode="auto">
            <a:xfrm>
              <a:off x="2160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7696200" y="14478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29703" name="Line 10"/>
          <p:cNvSpPr>
            <a:spLocks noChangeShapeType="1"/>
          </p:cNvSpPr>
          <p:nvPr/>
        </p:nvSpPr>
        <p:spPr bwMode="auto">
          <a:xfrm>
            <a:off x="76962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9704" name="Line 11"/>
          <p:cNvSpPr>
            <a:spLocks noChangeShapeType="1"/>
          </p:cNvSpPr>
          <p:nvPr/>
        </p:nvSpPr>
        <p:spPr bwMode="auto">
          <a:xfrm>
            <a:off x="8610600" y="1447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70126" y="4757739"/>
            <a:ext cx="6302375" cy="1938338"/>
            <a:chOff x="470" y="2997"/>
            <a:chExt cx="3970" cy="1221"/>
          </a:xfrm>
        </p:grpSpPr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470" y="2997"/>
              <a:ext cx="3970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    </a:t>
              </a:r>
              <a:r>
                <a:rPr lang="en-US" altLang="de-DE" sz="2400">
                  <a:solidFill>
                    <a:srgbClr val="CC00CC"/>
                  </a:solidFill>
                </a:rPr>
                <a:t>BarInfo(	bar,	beer,	price,	addr        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Joe’s	Bud	2.50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Joe’s	Milller	2.75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Sue’s	Bud	2.50	River Rd.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Sue’s	Coors	3.00	River Rd.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1632" y="3024"/>
              <a:ext cx="259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29710" name="Line 15"/>
            <p:cNvSpPr>
              <a:spLocks noChangeShapeType="1"/>
            </p:cNvSpPr>
            <p:nvPr/>
          </p:nvSpPr>
          <p:spPr bwMode="auto">
            <a:xfrm>
              <a:off x="1632" y="3264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711" name="Line 16"/>
            <p:cNvSpPr>
              <a:spLocks noChangeShapeType="1"/>
            </p:cNvSpPr>
            <p:nvPr/>
          </p:nvSpPr>
          <p:spPr bwMode="auto">
            <a:xfrm>
              <a:off x="21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712" name="Line 17"/>
            <p:cNvSpPr>
              <a:spLocks noChangeShapeType="1"/>
            </p:cNvSpPr>
            <p:nvPr/>
          </p:nvSpPr>
          <p:spPr bwMode="auto">
            <a:xfrm>
              <a:off x="2784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9713" name="Line 18"/>
            <p:cNvSpPr>
              <a:spLocks noChangeShapeType="1"/>
            </p:cNvSpPr>
            <p:nvPr/>
          </p:nvSpPr>
          <p:spPr bwMode="auto">
            <a:xfrm>
              <a:off x="33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29706" name="Rechteck 20"/>
          <p:cNvSpPr>
            <a:spLocks noChangeArrowheads="1"/>
          </p:cNvSpPr>
          <p:nvPr/>
        </p:nvSpPr>
        <p:spPr bwMode="auto">
          <a:xfrm>
            <a:off x="2024063" y="4071938"/>
            <a:ext cx="7715250" cy="584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BarInfo := </a:t>
            </a:r>
            <a:r>
              <a:rPr lang="en-US" altLang="de-DE">
                <a:latin typeface="Lucida Sans Unicode" panose="020B0602030504020204" pitchFamily="34" charset="0"/>
              </a:rPr>
              <a:t>π</a:t>
            </a:r>
            <a:r>
              <a:rPr lang="en-US" altLang="de-DE" sz="2400" baseline="-25000"/>
              <a:t>bar,beer,price,addr</a:t>
            </a:r>
            <a:r>
              <a:rPr lang="en-US" altLang="de-DE" sz="2400"/>
              <a:t>(Sells </a:t>
            </a:r>
            <a:r>
              <a:rPr lang="en-US" altLang="de-DE">
                <a:latin typeface="Lucida Sans Unicode" panose="020B0602030504020204" pitchFamily="34" charset="0"/>
              </a:rPr>
              <a:t>⋈</a:t>
            </a:r>
            <a:r>
              <a:rPr lang="en-US" altLang="de-DE" sz="2400" baseline="-25000"/>
              <a:t>Sells.bar = Bars.bar</a:t>
            </a:r>
            <a:r>
              <a:rPr lang="en-US" altLang="de-DE" sz="2400"/>
              <a:t> Bars)</a:t>
            </a:r>
            <a:endParaRPr lang="de-DE" altLang="de-DE" sz="2400"/>
          </a:p>
        </p:txBody>
      </p:sp>
      <p:sp>
        <p:nvSpPr>
          <p:cNvPr id="29707" name="Rechteck 21"/>
          <p:cNvSpPr>
            <a:spLocks noChangeArrowheads="1"/>
          </p:cNvSpPr>
          <p:nvPr/>
        </p:nvSpPr>
        <p:spPr bwMode="auto">
          <a:xfrm>
            <a:off x="2024063" y="4845051"/>
            <a:ext cx="7715250" cy="8302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select "bar", "beer", "price", "addr" from "Sells", "Bars" where "Sells"."bar" = "Bars".</a:t>
            </a:r>
            <a:r>
              <a:rPr lang="en-US" altLang="de-DE" sz="2400">
                <a:solidFill>
                  <a:srgbClr val="3366FF"/>
                </a:solidFill>
              </a:rPr>
              <a:t>"bar"</a:t>
            </a:r>
            <a:endParaRPr lang="de-DE" altLang="de-DE" sz="240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6F5980-AD7A-43D7-99AB-FE1B68AB1D76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Renaming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01000" cy="4114800"/>
          </a:xfrm>
        </p:spPr>
        <p:txBody>
          <a:bodyPr/>
          <a:lstStyle/>
          <a:p>
            <a:r>
              <a:rPr lang="en-US" altLang="de-DE" smtClean="0"/>
              <a:t>The </a:t>
            </a:r>
            <a:r>
              <a:rPr lang="en-US" altLang="de-DE" sz="4000">
                <a:latin typeface="Lucida Sans Unicode" panose="020B0602030504020204" pitchFamily="34" charset="0"/>
              </a:rPr>
              <a:t>ρ</a:t>
            </a:r>
            <a:r>
              <a:rPr lang="en-US" altLang="de-DE" smtClean="0"/>
              <a:t> operator gives a new schema to a relation.</a:t>
            </a:r>
          </a:p>
          <a:p>
            <a:r>
              <a:rPr lang="en-US" altLang="de-DE" smtClean="0"/>
              <a:t>R1 := </a:t>
            </a:r>
            <a:r>
              <a:rPr lang="en-US" altLang="de-DE" sz="4000">
                <a:latin typeface="Lucida Sans Unicode" panose="020B0602030504020204" pitchFamily="34" charset="0"/>
              </a:rPr>
              <a:t>ρ</a:t>
            </a:r>
            <a:r>
              <a:rPr lang="en-US" altLang="de-DE" baseline="-25000" smtClean="0">
                <a:solidFill>
                  <a:srgbClr val="CC00CC"/>
                </a:solidFill>
              </a:rPr>
              <a:t>R1(A1,…,A</a:t>
            </a:r>
            <a:r>
              <a:rPr lang="en-US" altLang="de-DE" i="1" baseline="-25000" smtClean="0">
                <a:solidFill>
                  <a:srgbClr val="CC00CC"/>
                </a:solidFill>
              </a:rPr>
              <a:t>n</a:t>
            </a:r>
            <a:r>
              <a:rPr lang="en-US" altLang="de-DE" baseline="-25000" smtClean="0">
                <a:solidFill>
                  <a:srgbClr val="CC00CC"/>
                </a:solidFill>
              </a:rPr>
              <a:t>)</a:t>
            </a:r>
            <a:r>
              <a:rPr lang="en-US" altLang="de-DE" smtClean="0"/>
              <a:t>(R2) makes R1 be a relation with attributes A1,…,A</a:t>
            </a:r>
            <a:r>
              <a:rPr lang="en-US" altLang="de-DE" i="1" smtClean="0"/>
              <a:t>n</a:t>
            </a:r>
            <a:r>
              <a:rPr lang="en-US" altLang="de-DE" smtClean="0"/>
              <a:t>  and the same tuples as R2.</a:t>
            </a:r>
          </a:p>
          <a:p>
            <a:r>
              <a:rPr lang="en-US" altLang="de-DE" smtClean="0"/>
              <a:t>Simplified notation: </a:t>
            </a:r>
            <a:r>
              <a:rPr lang="en-US" altLang="de-DE" smtClean="0">
                <a:solidFill>
                  <a:srgbClr val="CC00CC"/>
                </a:solidFill>
              </a:rPr>
              <a:t>R1(A1,…,A</a:t>
            </a:r>
            <a:r>
              <a:rPr lang="en-US" altLang="de-DE" i="1" smtClean="0">
                <a:solidFill>
                  <a:srgbClr val="CC00CC"/>
                </a:solidFill>
              </a:rPr>
              <a:t>n</a:t>
            </a:r>
            <a:r>
              <a:rPr lang="en-US" altLang="de-DE" smtClean="0">
                <a:solidFill>
                  <a:srgbClr val="CC00CC"/>
                </a:solidFill>
              </a:rPr>
              <a:t>)</a:t>
            </a:r>
            <a:r>
              <a:rPr lang="en-US" altLang="de-DE" smtClean="0"/>
              <a:t> := R2.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F701E3-C513-45EB-9AC0-E42CD9BAF495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Renaming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2117725" y="2014539"/>
            <a:ext cx="35509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Bars(	name, addr      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Maple St.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River Rd.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2193925" y="4308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grpSp>
        <p:nvGrpSpPr>
          <p:cNvPr id="31750" name="Group 5"/>
          <p:cNvGrpSpPr>
            <a:grpSpLocks/>
          </p:cNvGrpSpPr>
          <p:nvPr/>
        </p:nvGrpSpPr>
        <p:grpSpPr bwMode="auto">
          <a:xfrm>
            <a:off x="3048000" y="2057400"/>
            <a:ext cx="2286000" cy="1143000"/>
            <a:chOff x="960" y="1296"/>
            <a:chExt cx="1440" cy="720"/>
          </a:xfrm>
        </p:grpSpPr>
        <p:sp>
          <p:nvSpPr>
            <p:cNvPr id="31758" name="Rectangle 6"/>
            <p:cNvSpPr>
              <a:spLocks noChangeArrowheads="1"/>
            </p:cNvSpPr>
            <p:nvPr/>
          </p:nvSpPr>
          <p:spPr bwMode="auto">
            <a:xfrm>
              <a:off x="960" y="1296"/>
              <a:ext cx="144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31759" name="Line 7"/>
            <p:cNvSpPr>
              <a:spLocks noChangeShapeType="1"/>
            </p:cNvSpPr>
            <p:nvPr/>
          </p:nvSpPr>
          <p:spPr bwMode="auto">
            <a:xfrm>
              <a:off x="96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1760" name="Line 8"/>
            <p:cNvSpPr>
              <a:spLocks noChangeShapeType="1"/>
            </p:cNvSpPr>
            <p:nvPr/>
          </p:nvSpPr>
          <p:spPr bwMode="auto">
            <a:xfrm>
              <a:off x="1536" y="129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31751" name="Group 9"/>
          <p:cNvGrpSpPr>
            <a:grpSpLocks/>
          </p:cNvGrpSpPr>
          <p:nvPr/>
        </p:nvGrpSpPr>
        <p:grpSpPr bwMode="auto">
          <a:xfrm>
            <a:off x="2286000" y="4343400"/>
            <a:ext cx="3532188" cy="1219200"/>
            <a:chOff x="480" y="2736"/>
            <a:chExt cx="2225" cy="768"/>
          </a:xfrm>
        </p:grpSpPr>
        <p:sp>
          <p:nvSpPr>
            <p:cNvPr id="31753" name="Text Box 10"/>
            <p:cNvSpPr txBox="1">
              <a:spLocks noChangeArrowheads="1"/>
            </p:cNvSpPr>
            <p:nvPr/>
          </p:nvSpPr>
          <p:spPr bwMode="auto">
            <a:xfrm>
              <a:off x="480" y="2736"/>
              <a:ext cx="22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   </a:t>
              </a:r>
              <a:r>
                <a:rPr lang="en-US" altLang="de-DE" sz="2400">
                  <a:solidFill>
                    <a:srgbClr val="CC00CC"/>
                  </a:solidFill>
                </a:rPr>
                <a:t>R(	bar, 	addr        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Sue’s	River Rd.</a:t>
              </a:r>
            </a:p>
          </p:txBody>
        </p:sp>
        <p:grpSp>
          <p:nvGrpSpPr>
            <p:cNvPr id="31754" name="Group 11"/>
            <p:cNvGrpSpPr>
              <a:grpSpLocks/>
            </p:cNvGrpSpPr>
            <p:nvPr/>
          </p:nvGrpSpPr>
          <p:grpSpPr bwMode="auto">
            <a:xfrm>
              <a:off x="1056" y="2784"/>
              <a:ext cx="1440" cy="720"/>
              <a:chOff x="960" y="1296"/>
              <a:chExt cx="1440" cy="720"/>
            </a:xfrm>
          </p:grpSpPr>
          <p:sp>
            <p:nvSpPr>
              <p:cNvPr id="31755" name="Rectangle 1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44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31756" name="Line 13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31757" name="Line 14"/>
              <p:cNvSpPr>
                <a:spLocks noChangeShapeType="1"/>
              </p:cNvSpPr>
              <p:nvPr/>
            </p:nvSpPr>
            <p:spPr bwMode="auto">
              <a:xfrm>
                <a:off x="1536" y="129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</p:grp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4419600" y="34290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R(bar, addr)</a:t>
            </a:r>
            <a:r>
              <a:rPr lang="en-US" altLang="de-DE" sz="2400"/>
              <a:t> := Bars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DC580F-1DF4-410D-B71F-D81FDE21AF6D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Renaming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117725" y="2014539"/>
            <a:ext cx="35509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Bars(	name, addr      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Maple St.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River Rd.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2193925" y="4308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grpSp>
        <p:nvGrpSpPr>
          <p:cNvPr id="32774" name="Group 5"/>
          <p:cNvGrpSpPr>
            <a:grpSpLocks/>
          </p:cNvGrpSpPr>
          <p:nvPr/>
        </p:nvGrpSpPr>
        <p:grpSpPr bwMode="auto">
          <a:xfrm>
            <a:off x="3048000" y="2057400"/>
            <a:ext cx="2286000" cy="1143000"/>
            <a:chOff x="960" y="1296"/>
            <a:chExt cx="1440" cy="720"/>
          </a:xfrm>
        </p:grpSpPr>
        <p:sp>
          <p:nvSpPr>
            <p:cNvPr id="32783" name="Rectangle 6"/>
            <p:cNvSpPr>
              <a:spLocks noChangeArrowheads="1"/>
            </p:cNvSpPr>
            <p:nvPr/>
          </p:nvSpPr>
          <p:spPr bwMode="auto">
            <a:xfrm>
              <a:off x="960" y="1296"/>
              <a:ext cx="144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32784" name="Line 7"/>
            <p:cNvSpPr>
              <a:spLocks noChangeShapeType="1"/>
            </p:cNvSpPr>
            <p:nvPr/>
          </p:nvSpPr>
          <p:spPr bwMode="auto">
            <a:xfrm>
              <a:off x="96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2785" name="Line 8"/>
            <p:cNvSpPr>
              <a:spLocks noChangeShapeType="1"/>
            </p:cNvSpPr>
            <p:nvPr/>
          </p:nvSpPr>
          <p:spPr bwMode="auto">
            <a:xfrm>
              <a:off x="1536" y="129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32775" name="Group 9"/>
          <p:cNvGrpSpPr>
            <a:grpSpLocks/>
          </p:cNvGrpSpPr>
          <p:nvPr/>
        </p:nvGrpSpPr>
        <p:grpSpPr bwMode="auto">
          <a:xfrm>
            <a:off x="2286000" y="4343400"/>
            <a:ext cx="3532188" cy="1219200"/>
            <a:chOff x="480" y="2736"/>
            <a:chExt cx="2225" cy="768"/>
          </a:xfrm>
        </p:grpSpPr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480" y="2736"/>
              <a:ext cx="22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   </a:t>
              </a:r>
              <a:r>
                <a:rPr lang="en-US" altLang="de-DE" sz="2400">
                  <a:solidFill>
                    <a:srgbClr val="CC00CC"/>
                  </a:solidFill>
                </a:rPr>
                <a:t>R(	bar, 	addr        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Maple St.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Sue’s	River Rd.</a:t>
              </a:r>
            </a:p>
          </p:txBody>
        </p: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056" y="2784"/>
              <a:ext cx="1440" cy="720"/>
              <a:chOff x="960" y="1296"/>
              <a:chExt cx="1440" cy="720"/>
            </a:xfrm>
          </p:grpSpPr>
          <p:sp>
            <p:nvSpPr>
              <p:cNvPr id="32780" name="Rectangle 1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44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32781" name="Line 13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32782" name="Line 14"/>
              <p:cNvSpPr>
                <a:spLocks noChangeShapeType="1"/>
              </p:cNvSpPr>
              <p:nvPr/>
            </p:nvSpPr>
            <p:spPr bwMode="auto">
              <a:xfrm>
                <a:off x="1536" y="129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</p:grpSp>
      <p:sp>
        <p:nvSpPr>
          <p:cNvPr id="32776" name="Text Box 15"/>
          <p:cNvSpPr txBox="1">
            <a:spLocks noChangeArrowheads="1"/>
          </p:cNvSpPr>
          <p:nvPr/>
        </p:nvSpPr>
        <p:spPr bwMode="auto">
          <a:xfrm>
            <a:off x="4419600" y="34290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R(bar, addr)</a:t>
            </a:r>
            <a:r>
              <a:rPr lang="en-US" altLang="de-DE" sz="2400"/>
              <a:t> := Bars</a:t>
            </a:r>
          </a:p>
        </p:txBody>
      </p:sp>
      <p:sp>
        <p:nvSpPr>
          <p:cNvPr id="32777" name="Rechteck 19"/>
          <p:cNvSpPr>
            <a:spLocks noChangeArrowheads="1"/>
          </p:cNvSpPr>
          <p:nvPr/>
        </p:nvSpPr>
        <p:spPr bwMode="auto">
          <a:xfrm>
            <a:off x="2381250" y="5715001"/>
            <a:ext cx="7429500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"name" as "bar" , "addr" from "Bars" ;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8FAF5B-9D06-4F91-AF16-E224EAF43447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What is Relational Algebra?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An algebra whose </a:t>
            </a:r>
            <a:r>
              <a:rPr lang="en-US" altLang="de-DE" smtClean="0">
                <a:solidFill>
                  <a:srgbClr val="FF0000"/>
                </a:solidFill>
              </a:rPr>
              <a:t>operands</a:t>
            </a:r>
            <a:r>
              <a:rPr lang="en-US" altLang="de-DE" smtClean="0"/>
              <a:t> are </a:t>
            </a:r>
            <a:r>
              <a:rPr lang="en-US" altLang="de-DE" smtClean="0">
                <a:solidFill>
                  <a:srgbClr val="FF0000"/>
                </a:solidFill>
              </a:rPr>
              <a:t>relations</a:t>
            </a:r>
            <a:r>
              <a:rPr lang="en-US" altLang="de-DE" smtClean="0"/>
              <a:t> or variables that represent relations.</a:t>
            </a:r>
          </a:p>
          <a:p>
            <a:r>
              <a:rPr lang="en-US" altLang="de-DE" smtClean="0"/>
              <a:t>Operators are designed to do the most common things that we need to do with relations in a database.</a:t>
            </a:r>
          </a:p>
          <a:p>
            <a:pPr lvl="1"/>
            <a:r>
              <a:rPr lang="en-US" altLang="de-DE" smtClean="0"/>
              <a:t>The result is an algebra that can be used as a </a:t>
            </a:r>
            <a:r>
              <a:rPr lang="en-US" altLang="de-DE" i="1" smtClean="0">
                <a:solidFill>
                  <a:srgbClr val="FF0066"/>
                </a:solidFill>
              </a:rPr>
              <a:t>query language</a:t>
            </a:r>
            <a:r>
              <a:rPr lang="en-US" altLang="de-DE" smtClean="0"/>
              <a:t>  for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5CB4C7-C6EC-43DD-BE3B-BB2742FA7AE3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Building Complex Expressions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7772400" cy="4572000"/>
          </a:xfrm>
        </p:spPr>
        <p:txBody>
          <a:bodyPr/>
          <a:lstStyle/>
          <a:p>
            <a:pPr marL="609600" indent="-609600"/>
            <a:r>
              <a:rPr lang="en-US" altLang="de-DE" smtClean="0"/>
              <a:t>Combine operators with parentheses and precedence rules.</a:t>
            </a:r>
          </a:p>
          <a:p>
            <a:pPr marL="609600" indent="-609600"/>
            <a:r>
              <a:rPr lang="en-US" altLang="de-DE" smtClean="0"/>
              <a:t>Three notations, just as in arithmetic: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de-DE" sz="2800"/>
              <a:t>Sequences of assignment statements.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de-DE" sz="2800"/>
              <a:t>Expressions with several operators.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de-DE" sz="2800"/>
              <a:t>Expression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AC40AF-0325-4F44-ADE1-ED00E4625AC0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Sequences of Assignments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Create temporary relation names.</a:t>
            </a:r>
          </a:p>
          <a:p>
            <a:r>
              <a:rPr lang="en-US" altLang="de-DE" smtClean="0"/>
              <a:t>Renaming can be implied by giving relations a list of attributes.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R3 := R1 </a:t>
            </a: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  <a:r>
              <a:rPr lang="en-US" altLang="de-DE" i="1" baseline="-25000" smtClean="0"/>
              <a:t>C</a:t>
            </a:r>
            <a:r>
              <a:rPr lang="en-US" altLang="de-DE" smtClean="0"/>
              <a:t> R2 can be written:</a:t>
            </a:r>
          </a:p>
          <a:p>
            <a:pPr lvl="1">
              <a:buFont typeface="Monotype Sorts" pitchFamily="2" charset="2"/>
              <a:buNone/>
            </a:pPr>
            <a:r>
              <a:rPr lang="en-US" altLang="de-DE" smtClean="0"/>
              <a:t>R4 := R1 </a:t>
            </a:r>
            <a:r>
              <a:rPr lang="en-US" altLang="de-DE" smtClean="0">
                <a:latin typeface="Lucida Sans Unicode" panose="020B0602030504020204" pitchFamily="34" charset="0"/>
              </a:rPr>
              <a:t>Χ</a:t>
            </a:r>
            <a:r>
              <a:rPr lang="en-US" altLang="de-DE" smtClean="0"/>
              <a:t> R2</a:t>
            </a:r>
          </a:p>
          <a:p>
            <a:pPr lvl="1">
              <a:buFont typeface="Monotype Sorts" pitchFamily="2" charset="2"/>
              <a:buNone/>
            </a:pPr>
            <a:r>
              <a:rPr lang="en-US" altLang="de-DE" smtClean="0"/>
              <a:t>R3 := </a:t>
            </a:r>
            <a:r>
              <a:rPr lang="en-US" altLang="de-DE" sz="3600">
                <a:latin typeface="Lucida Sans Unicode" panose="020B0602030504020204" pitchFamily="34" charset="0"/>
              </a:rPr>
              <a:t>σ</a:t>
            </a:r>
            <a:r>
              <a:rPr lang="en-US" altLang="de-DE" i="1" baseline="-25000" smtClean="0"/>
              <a:t>C </a:t>
            </a:r>
            <a:r>
              <a:rPr lang="en-US" altLang="de-DE" smtClean="0"/>
              <a:t>(R4)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C106F0-C692-4914-B0CA-FDD0E909C79D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/>
          <a:lstStyle/>
          <a:p>
            <a:r>
              <a:rPr lang="en-US" altLang="de-DE" smtClean="0"/>
              <a:t>Expressions in a Single Assignment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610600" cy="4419600"/>
          </a:xfrm>
        </p:spPr>
        <p:txBody>
          <a:bodyPr/>
          <a:lstStyle/>
          <a:p>
            <a:pPr marL="609600" indent="-609600"/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the theta-join R3 := R1 </a:t>
            </a: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  <a:r>
              <a:rPr lang="en-US" altLang="de-DE" i="1" baseline="-25000" smtClean="0"/>
              <a:t>C</a:t>
            </a:r>
            <a:r>
              <a:rPr lang="en-US" altLang="de-DE" smtClean="0"/>
              <a:t> R2 can be written: R3 := </a:t>
            </a: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i="1" baseline="-25000" smtClean="0"/>
              <a:t>C</a:t>
            </a:r>
            <a:r>
              <a:rPr lang="en-US" altLang="de-DE" smtClean="0"/>
              <a:t> (R1 </a:t>
            </a:r>
            <a:r>
              <a:rPr lang="en-US" altLang="de-DE" smtClean="0">
                <a:latin typeface="Lucida Sans Unicode" panose="020B0602030504020204" pitchFamily="34" charset="0"/>
              </a:rPr>
              <a:t>Χ</a:t>
            </a:r>
            <a:r>
              <a:rPr lang="en-US" altLang="de-DE" smtClean="0"/>
              <a:t> R2)</a:t>
            </a:r>
          </a:p>
          <a:p>
            <a:pPr marL="609600" indent="-609600"/>
            <a:r>
              <a:rPr lang="en-US" altLang="de-DE" smtClean="0"/>
              <a:t>Precedence of relational operators: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de-DE" sz="2800"/>
              <a:t>[</a:t>
            </a:r>
            <a:r>
              <a:rPr lang="en-US" altLang="de-DE" sz="3200">
                <a:latin typeface="Lucida Sans Unicode" panose="020B0602030504020204" pitchFamily="34" charset="0"/>
              </a:rPr>
              <a:t>σ</a:t>
            </a:r>
            <a:r>
              <a:rPr lang="en-US" altLang="de-DE" sz="2800"/>
              <a:t>, </a:t>
            </a:r>
            <a:r>
              <a:rPr lang="en-US" altLang="de-DE" sz="3200">
                <a:latin typeface="Lucida Sans Unicode" panose="020B0602030504020204" pitchFamily="34" charset="0"/>
              </a:rPr>
              <a:t>π</a:t>
            </a:r>
            <a:r>
              <a:rPr lang="en-US" altLang="de-DE" sz="2800"/>
              <a:t>, </a:t>
            </a:r>
            <a:r>
              <a:rPr lang="en-US" altLang="de-DE" sz="3200">
                <a:latin typeface="Lucida Sans Unicode" panose="020B0602030504020204" pitchFamily="34" charset="0"/>
              </a:rPr>
              <a:t>ρ</a:t>
            </a:r>
            <a:r>
              <a:rPr lang="en-US" altLang="de-DE" sz="2800"/>
              <a:t>] (highest).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de-DE" sz="2800"/>
              <a:t>[</a:t>
            </a:r>
            <a:r>
              <a:rPr lang="en-US" altLang="de-DE" smtClean="0">
                <a:latin typeface="Lucida Sans Unicode" panose="020B0602030504020204" pitchFamily="34" charset="0"/>
              </a:rPr>
              <a:t>Χ</a:t>
            </a:r>
            <a:r>
              <a:rPr lang="en-US" altLang="de-DE" sz="2800"/>
              <a:t>, </a:t>
            </a:r>
            <a:r>
              <a:rPr lang="en-US" altLang="de-DE" sz="3200">
                <a:latin typeface="Lucida Sans Unicode" panose="020B0602030504020204" pitchFamily="34" charset="0"/>
              </a:rPr>
              <a:t>⋈</a:t>
            </a:r>
            <a:r>
              <a:rPr lang="en-US" altLang="de-DE" sz="2800"/>
              <a:t>].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de-DE" sz="2800">
                <a:latin typeface="Lucida Sans Unicode" panose="020B0602030504020204" pitchFamily="34" charset="0"/>
              </a:rPr>
              <a:t>∩</a:t>
            </a:r>
            <a:r>
              <a:rPr lang="en-US" altLang="de-DE" sz="2800"/>
              <a:t>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de-DE" sz="2800"/>
              <a:t>[</a:t>
            </a:r>
            <a:r>
              <a:rPr lang="en-US" altLang="de-DE" sz="2800">
                <a:latin typeface="Lucida Sans Unicode" panose="020B0602030504020204" pitchFamily="34" charset="0"/>
              </a:rPr>
              <a:t>∪</a:t>
            </a:r>
            <a:r>
              <a:rPr lang="en-US" altLang="de-DE" sz="2800"/>
              <a:t>, </a:t>
            </a:r>
            <a:r>
              <a:rPr lang="en-US" altLang="de-DE" sz="2800">
                <a:latin typeface="Lucida Sans Unicode" panose="020B0602030504020204" pitchFamily="34" charset="0"/>
              </a:rPr>
              <a:t>—</a:t>
            </a:r>
            <a:r>
              <a:rPr lang="en-US" altLang="de-DE" sz="28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9A9EC7-18FA-4E43-B708-5E479A2CD469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Expression Trees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Leaves are operands --- either variables standing for relations or particular, constant relations.</a:t>
            </a:r>
          </a:p>
          <a:p>
            <a:r>
              <a:rPr lang="en-US" altLang="de-DE" smtClean="0"/>
              <a:t>Interior nodes are operators, applied to their child or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2E1BD7-1670-4E07-9EFD-061946C86E7D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Tree for a Query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Using the relations </a:t>
            </a:r>
            <a:r>
              <a:rPr lang="en-US" altLang="de-DE" smtClean="0">
                <a:solidFill>
                  <a:srgbClr val="CC00CC"/>
                </a:solidFill>
              </a:rPr>
              <a:t>Bars(name, addr)</a:t>
            </a:r>
            <a:r>
              <a:rPr lang="en-US" altLang="de-DE" smtClean="0"/>
              <a:t> and </a:t>
            </a:r>
            <a:r>
              <a:rPr lang="en-US" altLang="de-DE" smtClean="0">
                <a:solidFill>
                  <a:srgbClr val="CC00CC"/>
                </a:solidFill>
              </a:rPr>
              <a:t>Sells(bar, beer, price)</a:t>
            </a:r>
            <a:r>
              <a:rPr lang="en-US" altLang="de-DE" smtClean="0"/>
              <a:t>, find the names of all the bars that are either on Maple St. or sell Bud for less than $3.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7BEC15-98F1-41AD-B0B7-724A2B82001D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As a Tree: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124201" y="5867401"/>
            <a:ext cx="77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Bars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7239000" y="58674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743201" y="4648201"/>
            <a:ext cx="2201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sz="2400" baseline="-25000"/>
              <a:t>addr = “Maple St.”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35052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6629401" y="4648201"/>
            <a:ext cx="2790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sz="2400" baseline="-25000"/>
              <a:t>price&lt;3 AND beer=“Bud”</a:t>
            </a: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>
            <a:off x="7620000" y="53149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3048001" y="3581401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π</a:t>
            </a:r>
            <a:r>
              <a:rPr lang="en-US" altLang="de-DE" sz="2400" baseline="-25000"/>
              <a:t>name</a:t>
            </a: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3505200" y="4248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24" name="Text Box 15"/>
          <p:cNvSpPr txBox="1">
            <a:spLocks noChangeArrowheads="1"/>
          </p:cNvSpPr>
          <p:nvPr/>
        </p:nvSpPr>
        <p:spPr bwMode="auto">
          <a:xfrm>
            <a:off x="6934200" y="2514601"/>
            <a:ext cx="1277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ρ</a:t>
            </a:r>
            <a:r>
              <a:rPr lang="en-US" altLang="de-DE" sz="2400" baseline="-25000">
                <a:solidFill>
                  <a:srgbClr val="CC00CC"/>
                </a:solidFill>
              </a:rPr>
              <a:t>R(name)</a:t>
            </a:r>
          </a:p>
        </p:txBody>
      </p:sp>
      <p:sp>
        <p:nvSpPr>
          <p:cNvPr id="38925" name="Line 16"/>
          <p:cNvSpPr>
            <a:spLocks noChangeShapeType="1"/>
          </p:cNvSpPr>
          <p:nvPr/>
        </p:nvSpPr>
        <p:spPr bwMode="auto">
          <a:xfrm>
            <a:off x="7620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26" name="Text Box 18"/>
          <p:cNvSpPr txBox="1">
            <a:spLocks noChangeArrowheads="1"/>
          </p:cNvSpPr>
          <p:nvPr/>
        </p:nvSpPr>
        <p:spPr bwMode="auto">
          <a:xfrm>
            <a:off x="7086601" y="3581401"/>
            <a:ext cx="873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π</a:t>
            </a:r>
            <a:r>
              <a:rPr lang="en-US" altLang="de-DE" sz="2400" baseline="-25000"/>
              <a:t>bar</a:t>
            </a:r>
          </a:p>
        </p:txBody>
      </p:sp>
      <p:sp>
        <p:nvSpPr>
          <p:cNvPr id="38927" name="Line 19"/>
          <p:cNvSpPr>
            <a:spLocks noChangeShapeType="1"/>
          </p:cNvSpPr>
          <p:nvPr/>
        </p:nvSpPr>
        <p:spPr bwMode="auto">
          <a:xfrm>
            <a:off x="76200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28" name="Text Box 21"/>
          <p:cNvSpPr txBox="1">
            <a:spLocks noChangeArrowheads="1"/>
          </p:cNvSpPr>
          <p:nvPr/>
        </p:nvSpPr>
        <p:spPr bwMode="auto">
          <a:xfrm>
            <a:off x="5562601" y="1600200"/>
            <a:ext cx="587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∪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400"/>
          </a:p>
        </p:txBody>
      </p:sp>
      <p:sp>
        <p:nvSpPr>
          <p:cNvPr id="38929" name="Line 22"/>
          <p:cNvSpPr>
            <a:spLocks noChangeShapeType="1"/>
          </p:cNvSpPr>
          <p:nvPr/>
        </p:nvSpPr>
        <p:spPr bwMode="auto">
          <a:xfrm flipH="1">
            <a:off x="3505200" y="22098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>
            <a:off x="6019800" y="22098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UNION</a:t>
            </a:r>
          </a:p>
        </p:txBody>
      </p:sp>
      <p:sp>
        <p:nvSpPr>
          <p:cNvPr id="39939" name="Foliennummernplatzhalt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98FC11-8EAC-4DAB-B907-42046A07B771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39940" name="Rechteck 3"/>
          <p:cNvSpPr>
            <a:spLocks noChangeArrowheads="1"/>
          </p:cNvSpPr>
          <p:nvPr/>
        </p:nvSpPr>
        <p:spPr bwMode="auto">
          <a:xfrm>
            <a:off x="2095501" y="1714500"/>
            <a:ext cx="792956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(select * from "Sells" where "beer" = 'Bud') </a:t>
            </a:r>
            <a:br>
              <a:rPr lang="en-US" altLang="de-DE" sz="2400"/>
            </a:br>
            <a:r>
              <a:rPr lang="en-US" altLang="de-DE" sz="2400" b="1"/>
              <a:t>union</a:t>
            </a:r>
            <a:r>
              <a:rPr lang="en-US" altLang="de-DE" sz="2400"/>
              <a:t> </a:t>
            </a:r>
            <a:br>
              <a:rPr lang="en-US" altLang="de-DE" sz="2400"/>
            </a:br>
            <a:r>
              <a:rPr lang="en-US" altLang="de-DE" sz="2400"/>
              <a:t>(select * from "Sells" where "price" &lt; 3)</a:t>
            </a:r>
            <a:endParaRPr lang="de-DE" altLang="de-DE" sz="2400"/>
          </a:p>
        </p:txBody>
      </p:sp>
      <p:sp>
        <p:nvSpPr>
          <p:cNvPr id="39941" name="Rechteck 5"/>
          <p:cNvSpPr>
            <a:spLocks noChangeArrowheads="1"/>
          </p:cNvSpPr>
          <p:nvPr/>
        </p:nvSpPr>
        <p:spPr bwMode="auto">
          <a:xfrm>
            <a:off x="2095501" y="3143251"/>
            <a:ext cx="7929563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select * from "Sells" where "beer" = 'Bud' or "price" &lt; 3</a:t>
            </a:r>
            <a:endParaRPr lang="de-DE" altLang="de-DE" sz="2400"/>
          </a:p>
        </p:txBody>
      </p:sp>
      <p:sp>
        <p:nvSpPr>
          <p:cNvPr id="39942" name="Rechteck 6"/>
          <p:cNvSpPr>
            <a:spLocks noChangeArrowheads="1"/>
          </p:cNvSpPr>
          <p:nvPr/>
        </p:nvSpPr>
        <p:spPr bwMode="auto">
          <a:xfrm>
            <a:off x="2095501" y="3857625"/>
            <a:ext cx="792956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(select * from "Sells" where "beer" = 'Bud') </a:t>
            </a:r>
            <a:br>
              <a:rPr lang="en-US" altLang="de-DE" sz="2400"/>
            </a:br>
            <a:r>
              <a:rPr lang="en-US" altLang="de-DE" sz="2400" b="1"/>
              <a:t>union all</a:t>
            </a:r>
            <a:r>
              <a:rPr lang="en-US" altLang="de-DE" sz="2400"/>
              <a:t/>
            </a:r>
            <a:br>
              <a:rPr lang="en-US" altLang="de-DE" sz="2400"/>
            </a:br>
            <a:r>
              <a:rPr lang="en-US" altLang="de-DE" sz="2400"/>
              <a:t>(select * from "Sells" where "price" &lt; 3)</a:t>
            </a:r>
            <a:endParaRPr lang="de-DE" altLang="de-DE" sz="2400"/>
          </a:p>
        </p:txBody>
      </p:sp>
      <p:sp>
        <p:nvSpPr>
          <p:cNvPr id="39943" name="Rechteck 7"/>
          <p:cNvSpPr>
            <a:spLocks noChangeArrowheads="1"/>
          </p:cNvSpPr>
          <p:nvPr/>
        </p:nvSpPr>
        <p:spPr bwMode="auto">
          <a:xfrm>
            <a:off x="2095501" y="5300663"/>
            <a:ext cx="792956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select "name" as </a:t>
            </a:r>
            <a:r>
              <a:rPr lang="en-US" altLang="de-DE" sz="2400" b="1"/>
              <a:t>"bar" from "Bars"</a:t>
            </a:r>
            <a:r>
              <a:rPr lang="en-US" altLang="de-DE" sz="2400"/>
              <a:t> </a:t>
            </a:r>
            <a:br>
              <a:rPr lang="en-US" altLang="de-DE" sz="2400"/>
            </a:br>
            <a:r>
              <a:rPr lang="en-US" altLang="de-DE" sz="2400"/>
              <a:t>union all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select </a:t>
            </a:r>
            <a:r>
              <a:rPr lang="en-US" altLang="de-DE" sz="2400" b="1"/>
              <a:t>"bar" from "Sells"</a:t>
            </a:r>
            <a:endParaRPr lang="de-DE" altLang="de-DE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5DBC5A-0ADD-48AE-801B-8EC6024A2546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Self-Join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077200" cy="4114800"/>
          </a:xfrm>
        </p:spPr>
        <p:txBody>
          <a:bodyPr/>
          <a:lstStyle/>
          <a:p>
            <a:r>
              <a:rPr lang="en-US" altLang="de-DE" dirty="0" smtClean="0"/>
              <a:t>Using </a:t>
            </a:r>
            <a:r>
              <a:rPr lang="en-US" altLang="de-DE" dirty="0" smtClean="0">
                <a:solidFill>
                  <a:srgbClr val="CC00CC"/>
                </a:solidFill>
              </a:rPr>
              <a:t>Sells(bar, beer, price)</a:t>
            </a:r>
            <a:r>
              <a:rPr lang="en-US" altLang="de-DE" dirty="0" smtClean="0"/>
              <a:t>, find the bars that sell two different beers at the same price.</a:t>
            </a:r>
          </a:p>
          <a:p>
            <a:r>
              <a:rPr lang="en-US" altLang="de-DE" dirty="0" smtClean="0">
                <a:solidFill>
                  <a:srgbClr val="993300"/>
                </a:solidFill>
              </a:rPr>
              <a:t>Strategy</a:t>
            </a:r>
            <a:r>
              <a:rPr lang="en-US" altLang="de-DE" dirty="0" smtClean="0"/>
              <a:t>: by renaming, define a copy of Sells, called </a:t>
            </a:r>
            <a:r>
              <a:rPr lang="en-US" altLang="de-DE" dirty="0" smtClean="0">
                <a:solidFill>
                  <a:srgbClr val="CC00CC"/>
                </a:solidFill>
              </a:rPr>
              <a:t>S(bar1, </a:t>
            </a:r>
            <a:r>
              <a:rPr lang="en-US" altLang="de-DE" dirty="0" smtClean="0">
                <a:solidFill>
                  <a:srgbClr val="CC00CC"/>
                </a:solidFill>
              </a:rPr>
              <a:t>beer1, </a:t>
            </a:r>
            <a:r>
              <a:rPr lang="en-US" altLang="de-DE" dirty="0" smtClean="0">
                <a:solidFill>
                  <a:srgbClr val="CC00CC"/>
                </a:solidFill>
              </a:rPr>
              <a:t>price1)</a:t>
            </a:r>
            <a:r>
              <a:rPr lang="en-US" altLang="de-DE" dirty="0" smtClean="0"/>
              <a:t>.  </a:t>
            </a:r>
            <a:r>
              <a:rPr lang="en-US" altLang="de-DE" dirty="0" smtClean="0"/>
              <a:t>The natural join of Sells and S consists of quadruples (bar, beer, beer1, price) such that the bar sells both beers at this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AE798E-0B23-4E6E-8CE6-CEA951179DB2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The Tree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581401" y="5791201"/>
            <a:ext cx="312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 (bar, beer, price)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7315201" y="5791201"/>
            <a:ext cx="312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 (bar, beer, price)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971801" y="4572001"/>
            <a:ext cx="2497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 dirty="0" err="1">
                <a:latin typeface="Lucida Sans Unicode" panose="020B0602030504020204" pitchFamily="34" charset="0"/>
              </a:rPr>
              <a:t>ρ</a:t>
            </a:r>
            <a:r>
              <a:rPr lang="en-US" altLang="de-DE" sz="2400" baseline="-25000" dirty="0" err="1">
                <a:solidFill>
                  <a:srgbClr val="CC00CC"/>
                </a:solidFill>
              </a:rPr>
              <a:t>S</a:t>
            </a:r>
            <a:r>
              <a:rPr lang="en-US" altLang="de-DE" sz="2400" baseline="-25000" dirty="0">
                <a:solidFill>
                  <a:srgbClr val="CC00CC"/>
                </a:solidFill>
              </a:rPr>
              <a:t>(bar1, beer1, </a:t>
            </a:r>
            <a:r>
              <a:rPr lang="en-US" altLang="de-DE" sz="2400" baseline="-25000" dirty="0" smtClean="0">
                <a:solidFill>
                  <a:srgbClr val="CC00CC"/>
                </a:solidFill>
              </a:rPr>
              <a:t>price1)</a:t>
            </a:r>
            <a:endParaRPr lang="en-US" altLang="de-DE" sz="2400" baseline="-25000" dirty="0">
              <a:solidFill>
                <a:srgbClr val="CC00CC"/>
              </a:solidFill>
            </a:endParaRP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886200" y="52387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5453063" y="3571876"/>
            <a:ext cx="690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 flipH="1">
            <a:off x="3886200" y="4191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>
            <a:off x="5943600" y="4191000"/>
            <a:ext cx="175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5410201" y="1600201"/>
            <a:ext cx="873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π</a:t>
            </a:r>
            <a:r>
              <a:rPr lang="en-US" altLang="de-DE" sz="2400" baseline="-25000"/>
              <a:t>bar</a:t>
            </a:r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>
            <a:off x="5791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997" name="Text Box 16"/>
          <p:cNvSpPr txBox="1">
            <a:spLocks noChangeArrowheads="1"/>
          </p:cNvSpPr>
          <p:nvPr/>
        </p:nvSpPr>
        <p:spPr bwMode="auto">
          <a:xfrm>
            <a:off x="5453063" y="2590801"/>
            <a:ext cx="1776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sz="2400" baseline="-25000"/>
              <a:t>beer != beer1</a:t>
            </a:r>
          </a:p>
        </p:txBody>
      </p:sp>
      <p:sp>
        <p:nvSpPr>
          <p:cNvPr id="41998" name="Line 17"/>
          <p:cNvSpPr>
            <a:spLocks noChangeShapeType="1"/>
          </p:cNvSpPr>
          <p:nvPr/>
        </p:nvSpPr>
        <p:spPr bwMode="auto">
          <a:xfrm>
            <a:off x="5791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FFB810-77CB-4035-8486-723435AEC193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The Tree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5814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73152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971800" y="4572001"/>
            <a:ext cx="2497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ρ</a:t>
            </a:r>
            <a:r>
              <a:rPr lang="en-US" altLang="de-DE" sz="2400" baseline="-25000">
                <a:solidFill>
                  <a:srgbClr val="CC00CC"/>
                </a:solidFill>
              </a:rPr>
              <a:t>S(bar1, beer1, price1)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886200" y="52387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 flipH="1">
            <a:off x="3886200" y="4191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5943600" y="4191000"/>
            <a:ext cx="175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5410201" y="1600200"/>
            <a:ext cx="880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π</a:t>
            </a:r>
            <a:r>
              <a:rPr lang="en-US" altLang="de-DE" sz="2400" baseline="-25000"/>
              <a:t>bar</a:t>
            </a:r>
          </a:p>
        </p:txBody>
      </p:sp>
      <p:sp>
        <p:nvSpPr>
          <p:cNvPr id="43019" name="Line 14"/>
          <p:cNvSpPr>
            <a:spLocks noChangeShapeType="1"/>
          </p:cNvSpPr>
          <p:nvPr/>
        </p:nvSpPr>
        <p:spPr bwMode="auto">
          <a:xfrm>
            <a:off x="5791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20" name="Text Box 16"/>
          <p:cNvSpPr txBox="1">
            <a:spLocks noChangeArrowheads="1"/>
          </p:cNvSpPr>
          <p:nvPr/>
        </p:nvSpPr>
        <p:spPr bwMode="auto">
          <a:xfrm>
            <a:off x="5453064" y="2590801"/>
            <a:ext cx="1792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sz="2400" baseline="-25000"/>
              <a:t>beer != beer1</a:t>
            </a:r>
          </a:p>
        </p:txBody>
      </p:sp>
      <p:sp>
        <p:nvSpPr>
          <p:cNvPr id="43021" name="Line 17"/>
          <p:cNvSpPr>
            <a:spLocks noChangeShapeType="1"/>
          </p:cNvSpPr>
          <p:nvPr/>
        </p:nvSpPr>
        <p:spPr bwMode="auto">
          <a:xfrm>
            <a:off x="5791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22" name="Text Box 16"/>
          <p:cNvSpPr txBox="1">
            <a:spLocks noChangeArrowheads="1"/>
          </p:cNvSpPr>
          <p:nvPr/>
        </p:nvSpPr>
        <p:spPr bwMode="auto">
          <a:xfrm>
            <a:off x="5435600" y="3571876"/>
            <a:ext cx="1957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  <a:r>
              <a:rPr lang="en-US" altLang="de-DE" sz="2400" baseline="-25000"/>
              <a:t>price = price1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85C947-8AE5-41BA-83D8-2A357AEB173A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Core Relational Algebra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Union, intersection, and difference</a:t>
            </a:r>
            <a:r>
              <a:rPr lang="en-US" altLang="de-DE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de-DE" smtClean="0"/>
              <a:t>Usual set operations, but </a:t>
            </a:r>
            <a:r>
              <a:rPr lang="en-US" altLang="de-DE" i="1" smtClean="0">
                <a:solidFill>
                  <a:srgbClr val="993300"/>
                </a:solidFill>
              </a:rPr>
              <a:t>both operands must have the same relation schema</a:t>
            </a:r>
            <a:r>
              <a:rPr lang="en-US" altLang="de-DE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Selection</a:t>
            </a:r>
            <a:r>
              <a:rPr lang="en-US" altLang="de-DE" smtClean="0"/>
              <a:t>: picking certain rows.</a:t>
            </a:r>
          </a:p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Projection</a:t>
            </a:r>
            <a:r>
              <a:rPr lang="en-US" altLang="de-DE" smtClean="0"/>
              <a:t>: picking certain columns.</a:t>
            </a:r>
          </a:p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Products</a:t>
            </a:r>
            <a:r>
              <a:rPr lang="en-US" altLang="de-DE" smtClean="0"/>
              <a:t> and </a:t>
            </a:r>
            <a:r>
              <a:rPr lang="en-US" altLang="de-DE" smtClean="0">
                <a:solidFill>
                  <a:srgbClr val="33CC33"/>
                </a:solidFill>
              </a:rPr>
              <a:t>joins</a:t>
            </a:r>
            <a:r>
              <a:rPr lang="en-US" altLang="de-DE" smtClean="0"/>
              <a:t>: compositions of relations.</a:t>
            </a:r>
          </a:p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Renaming</a:t>
            </a:r>
            <a:r>
              <a:rPr lang="en-US" altLang="de-DE" smtClean="0"/>
              <a:t> of relations and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FFB810-77CB-4035-8486-723435AEC193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The Tree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5814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73152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971800" y="4572001"/>
            <a:ext cx="2497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ρ</a:t>
            </a:r>
            <a:r>
              <a:rPr lang="en-US" altLang="de-DE" sz="2400" baseline="-25000">
                <a:solidFill>
                  <a:srgbClr val="CC00CC"/>
                </a:solidFill>
              </a:rPr>
              <a:t>S(bar1, beer1, price1)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886200" y="52387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 flipH="1">
            <a:off x="3886200" y="4191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5943600" y="4191000"/>
            <a:ext cx="175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5410201" y="1600200"/>
            <a:ext cx="880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π</a:t>
            </a:r>
            <a:r>
              <a:rPr lang="en-US" altLang="de-DE" sz="2400" baseline="-25000"/>
              <a:t>bar</a:t>
            </a:r>
          </a:p>
        </p:txBody>
      </p:sp>
      <p:sp>
        <p:nvSpPr>
          <p:cNvPr id="43019" name="Line 14"/>
          <p:cNvSpPr>
            <a:spLocks noChangeShapeType="1"/>
          </p:cNvSpPr>
          <p:nvPr/>
        </p:nvSpPr>
        <p:spPr bwMode="auto">
          <a:xfrm>
            <a:off x="5791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20" name="Text Box 16"/>
          <p:cNvSpPr txBox="1">
            <a:spLocks noChangeArrowheads="1"/>
          </p:cNvSpPr>
          <p:nvPr/>
        </p:nvSpPr>
        <p:spPr bwMode="auto">
          <a:xfrm>
            <a:off x="5453064" y="2590801"/>
            <a:ext cx="1792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sz="2400" baseline="-25000"/>
              <a:t>beer != beer1</a:t>
            </a:r>
          </a:p>
        </p:txBody>
      </p:sp>
      <p:sp>
        <p:nvSpPr>
          <p:cNvPr id="43021" name="Line 17"/>
          <p:cNvSpPr>
            <a:spLocks noChangeShapeType="1"/>
          </p:cNvSpPr>
          <p:nvPr/>
        </p:nvSpPr>
        <p:spPr bwMode="auto">
          <a:xfrm>
            <a:off x="5791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22" name="Text Box 16"/>
          <p:cNvSpPr txBox="1">
            <a:spLocks noChangeArrowheads="1"/>
          </p:cNvSpPr>
          <p:nvPr/>
        </p:nvSpPr>
        <p:spPr bwMode="auto">
          <a:xfrm>
            <a:off x="5435600" y="3571876"/>
            <a:ext cx="1957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  <a:r>
              <a:rPr lang="en-US" altLang="de-DE" sz="2400" baseline="-25000"/>
              <a:t>price = price1</a:t>
            </a:r>
          </a:p>
        </p:txBody>
      </p:sp>
      <p:sp>
        <p:nvSpPr>
          <p:cNvPr id="15" name="Rechteck 19"/>
          <p:cNvSpPr>
            <a:spLocks noChangeArrowheads="1"/>
          </p:cNvSpPr>
          <p:nvPr/>
        </p:nvSpPr>
        <p:spPr bwMode="auto">
          <a:xfrm>
            <a:off x="2349947" y="5354638"/>
            <a:ext cx="7000875" cy="13843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 dirty="0"/>
              <a:t>select </a:t>
            </a:r>
            <a:r>
              <a:rPr lang="en-US" altLang="de-DE" sz="2800" dirty="0" smtClean="0"/>
              <a:t>t1.*, </a:t>
            </a:r>
            <a:r>
              <a:rPr lang="en-US" altLang="de-DE" sz="2800" dirty="0"/>
              <a:t>t2.* from "Sells" t1, "Sells" t2</a:t>
            </a:r>
            <a:br>
              <a:rPr lang="en-US" altLang="de-DE" sz="2800" dirty="0"/>
            </a:br>
            <a:r>
              <a:rPr lang="en-US" altLang="de-DE" sz="2800" dirty="0"/>
              <a:t>where t1."price" = t2."price" </a:t>
            </a:r>
            <a:br>
              <a:rPr lang="en-US" altLang="de-DE" sz="2800" dirty="0"/>
            </a:br>
            <a:r>
              <a:rPr lang="en-US" altLang="de-DE" sz="2800" dirty="0"/>
              <a:t>and t1."</a:t>
            </a:r>
            <a:r>
              <a:rPr lang="en-US" altLang="de-DE" sz="2800" dirty="0" smtClean="0"/>
              <a:t>beer" </a:t>
            </a:r>
            <a:r>
              <a:rPr lang="en-US" altLang="de-DE" sz="2800" dirty="0"/>
              <a:t>!= t2."</a:t>
            </a:r>
            <a:r>
              <a:rPr lang="en-US" altLang="de-DE" sz="2800" dirty="0" smtClean="0"/>
              <a:t>beer"</a:t>
            </a:r>
            <a:endParaRPr lang="de-DE" altLang="de-DE" sz="2800" dirty="0"/>
          </a:p>
        </p:txBody>
      </p:sp>
    </p:spTree>
    <p:extLst>
      <p:ext uri="{BB962C8B-B14F-4D97-AF65-F5344CB8AC3E}">
        <p14:creationId xmlns:p14="http://schemas.microsoft.com/office/powerpoint/2010/main" val="32004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FFB810-77CB-4035-8486-723435AEC193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The Tree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5814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73152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971800" y="4572001"/>
            <a:ext cx="2497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ρ</a:t>
            </a:r>
            <a:r>
              <a:rPr lang="en-US" altLang="de-DE" sz="2400" baseline="-25000">
                <a:solidFill>
                  <a:srgbClr val="CC00CC"/>
                </a:solidFill>
              </a:rPr>
              <a:t>S(bar1, beer1, price1)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886200" y="52387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 flipH="1">
            <a:off x="3886200" y="4191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>
            <a:off x="5943600" y="4191000"/>
            <a:ext cx="175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5410201" y="1600200"/>
            <a:ext cx="3446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 dirty="0" smtClean="0">
                <a:latin typeface="Lucida Sans Unicode" panose="020B0602030504020204" pitchFamily="34" charset="0"/>
              </a:rPr>
              <a:t>π</a:t>
            </a:r>
            <a:r>
              <a:rPr lang="en-US" altLang="de-DE" sz="2400" baseline="-25000" dirty="0" smtClean="0"/>
              <a:t>bar1,beer1,price1,bar,beer,price</a:t>
            </a:r>
            <a:endParaRPr lang="en-US" altLang="de-DE" sz="2400" baseline="-25000" dirty="0"/>
          </a:p>
        </p:txBody>
      </p:sp>
      <p:sp>
        <p:nvSpPr>
          <p:cNvPr id="43019" name="Line 14"/>
          <p:cNvSpPr>
            <a:spLocks noChangeShapeType="1"/>
          </p:cNvSpPr>
          <p:nvPr/>
        </p:nvSpPr>
        <p:spPr bwMode="auto">
          <a:xfrm>
            <a:off x="5791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20" name="Text Box 16"/>
          <p:cNvSpPr txBox="1">
            <a:spLocks noChangeArrowheads="1"/>
          </p:cNvSpPr>
          <p:nvPr/>
        </p:nvSpPr>
        <p:spPr bwMode="auto">
          <a:xfrm>
            <a:off x="5453064" y="2590801"/>
            <a:ext cx="1792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sz="2400" baseline="-25000"/>
              <a:t>beer != beer1</a:t>
            </a:r>
          </a:p>
        </p:txBody>
      </p:sp>
      <p:sp>
        <p:nvSpPr>
          <p:cNvPr id="43021" name="Line 17"/>
          <p:cNvSpPr>
            <a:spLocks noChangeShapeType="1"/>
          </p:cNvSpPr>
          <p:nvPr/>
        </p:nvSpPr>
        <p:spPr bwMode="auto">
          <a:xfrm>
            <a:off x="5791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022" name="Text Box 16"/>
          <p:cNvSpPr txBox="1">
            <a:spLocks noChangeArrowheads="1"/>
          </p:cNvSpPr>
          <p:nvPr/>
        </p:nvSpPr>
        <p:spPr bwMode="auto">
          <a:xfrm>
            <a:off x="5435600" y="3571876"/>
            <a:ext cx="1957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  <a:r>
              <a:rPr lang="en-US" altLang="de-DE" sz="2400" baseline="-25000"/>
              <a:t>price = price1</a:t>
            </a:r>
          </a:p>
        </p:txBody>
      </p:sp>
      <p:sp>
        <p:nvSpPr>
          <p:cNvPr id="15" name="Rechteck 19"/>
          <p:cNvSpPr>
            <a:spLocks noChangeArrowheads="1"/>
          </p:cNvSpPr>
          <p:nvPr/>
        </p:nvSpPr>
        <p:spPr bwMode="auto">
          <a:xfrm>
            <a:off x="110952" y="5302251"/>
            <a:ext cx="11665295" cy="138499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 dirty="0"/>
              <a:t>select </a:t>
            </a:r>
            <a:r>
              <a:rPr lang="en-US" altLang="de-DE" sz="2800" dirty="0" smtClean="0"/>
              <a:t>t1.”bar” as “bar1”, t1.”beer” as “beer1”, t1.”price” as “price1”, </a:t>
            </a:r>
            <a:br>
              <a:rPr lang="en-US" altLang="de-DE" sz="2800" dirty="0" smtClean="0"/>
            </a:br>
            <a:r>
              <a:rPr lang="en-US" altLang="de-DE" sz="2800" dirty="0" smtClean="0"/>
              <a:t>t2</a:t>
            </a:r>
            <a:r>
              <a:rPr lang="en-US" altLang="de-DE" sz="2800" dirty="0"/>
              <a:t>.* from "Sells" t1, "Sells" </a:t>
            </a:r>
            <a:r>
              <a:rPr lang="en-US" altLang="de-DE" sz="2800" dirty="0" smtClean="0"/>
              <a:t>t2 where "price</a:t>
            </a:r>
            <a:r>
              <a:rPr lang="en-US" altLang="de-DE" sz="2800" dirty="0"/>
              <a:t>" </a:t>
            </a:r>
            <a:r>
              <a:rPr lang="en-US" altLang="de-DE" sz="2800" dirty="0" smtClean="0"/>
              <a:t>= "price1" </a:t>
            </a:r>
            <a:br>
              <a:rPr lang="en-US" altLang="de-DE" sz="2800" dirty="0" smtClean="0"/>
            </a:br>
            <a:r>
              <a:rPr lang="en-US" altLang="de-DE" sz="2800" dirty="0" smtClean="0"/>
              <a:t>and "beer" </a:t>
            </a:r>
            <a:r>
              <a:rPr lang="en-US" altLang="de-DE" sz="2800" dirty="0"/>
              <a:t>!= </a:t>
            </a:r>
            <a:r>
              <a:rPr lang="en-US" altLang="de-DE" sz="2800" dirty="0" smtClean="0"/>
              <a:t>"beer1"</a:t>
            </a:r>
            <a:endParaRPr lang="de-DE" altLang="de-DE" sz="2800" dirty="0"/>
          </a:p>
        </p:txBody>
      </p:sp>
    </p:spTree>
    <p:extLst>
      <p:ext uri="{BB962C8B-B14F-4D97-AF65-F5344CB8AC3E}">
        <p14:creationId xmlns:p14="http://schemas.microsoft.com/office/powerpoint/2010/main" val="21189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F1B1E4-BF42-41B5-8FA1-B4481B8C24E7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Self-Join 2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077200" cy="4114800"/>
          </a:xfrm>
        </p:spPr>
        <p:txBody>
          <a:bodyPr/>
          <a:lstStyle/>
          <a:p>
            <a:r>
              <a:rPr lang="en-US" altLang="de-DE" dirty="0" smtClean="0"/>
              <a:t>Using </a:t>
            </a:r>
            <a:r>
              <a:rPr lang="en-US" altLang="de-DE" dirty="0" smtClean="0">
                <a:solidFill>
                  <a:srgbClr val="CC00CC"/>
                </a:solidFill>
              </a:rPr>
              <a:t>Sells(bar, beer, price)</a:t>
            </a:r>
            <a:r>
              <a:rPr lang="en-US" altLang="de-DE" dirty="0" smtClean="0"/>
              <a:t>, find prices at which two different bars offer beer.</a:t>
            </a:r>
          </a:p>
          <a:p>
            <a:r>
              <a:rPr lang="en-US" altLang="de-DE" dirty="0" smtClean="0">
                <a:solidFill>
                  <a:srgbClr val="993300"/>
                </a:solidFill>
              </a:rPr>
              <a:t>Strategy</a:t>
            </a:r>
            <a:r>
              <a:rPr lang="en-US" altLang="de-DE" dirty="0" smtClean="0"/>
              <a:t>: by renaming, define a copy of Sells, called </a:t>
            </a:r>
            <a:r>
              <a:rPr lang="en-US" altLang="de-DE" dirty="0" smtClean="0">
                <a:solidFill>
                  <a:srgbClr val="CC00CC"/>
                </a:solidFill>
              </a:rPr>
              <a:t>S(bar1, beer1, </a:t>
            </a:r>
            <a:r>
              <a:rPr lang="en-US" altLang="de-DE" dirty="0" smtClean="0">
                <a:solidFill>
                  <a:srgbClr val="CC00CC"/>
                </a:solidFill>
              </a:rPr>
              <a:t>price1)</a:t>
            </a:r>
            <a:r>
              <a:rPr lang="en-US" altLang="de-DE" dirty="0" smtClean="0"/>
              <a:t>.  </a:t>
            </a:r>
            <a:r>
              <a:rPr lang="en-US" altLang="de-DE" dirty="0" smtClean="0"/>
              <a:t>The theta join consists of all beers having the same price. Bars must be different, i.e. bar1 ≠ bar.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210EE5-8F4C-4340-82D1-211198C8209B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The Tree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5814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73152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971800" y="4572001"/>
            <a:ext cx="2497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ρ</a:t>
            </a:r>
            <a:r>
              <a:rPr lang="en-US" altLang="de-DE" sz="2400" baseline="-25000">
                <a:solidFill>
                  <a:srgbClr val="CC00CC"/>
                </a:solidFill>
              </a:rPr>
              <a:t>S(bar1, beer1, price1)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3886200" y="52387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5064" name="Line 10"/>
          <p:cNvSpPr>
            <a:spLocks noChangeShapeType="1"/>
          </p:cNvSpPr>
          <p:nvPr/>
        </p:nvSpPr>
        <p:spPr bwMode="auto">
          <a:xfrm flipH="1">
            <a:off x="3886200" y="4191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5065" name="Line 11"/>
          <p:cNvSpPr>
            <a:spLocks noChangeShapeType="1"/>
          </p:cNvSpPr>
          <p:nvPr/>
        </p:nvSpPr>
        <p:spPr bwMode="auto">
          <a:xfrm>
            <a:off x="5943600" y="4191000"/>
            <a:ext cx="175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5066" name="Text Box 13"/>
          <p:cNvSpPr txBox="1">
            <a:spLocks noChangeArrowheads="1"/>
          </p:cNvSpPr>
          <p:nvPr/>
        </p:nvSpPr>
        <p:spPr bwMode="auto">
          <a:xfrm>
            <a:off x="5410201" y="1600201"/>
            <a:ext cx="34464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π</a:t>
            </a:r>
            <a:r>
              <a:rPr lang="en-US" altLang="de-DE" sz="2400" baseline="-25000"/>
              <a:t>bar,beer,price,bar1,beer1,price1</a:t>
            </a:r>
          </a:p>
        </p:txBody>
      </p:sp>
      <p:sp>
        <p:nvSpPr>
          <p:cNvPr id="45067" name="Line 14"/>
          <p:cNvSpPr>
            <a:spLocks noChangeShapeType="1"/>
          </p:cNvSpPr>
          <p:nvPr/>
        </p:nvSpPr>
        <p:spPr bwMode="auto">
          <a:xfrm>
            <a:off x="5791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5068" name="Text Box 16"/>
          <p:cNvSpPr txBox="1">
            <a:spLocks noChangeArrowheads="1"/>
          </p:cNvSpPr>
          <p:nvPr/>
        </p:nvSpPr>
        <p:spPr bwMode="auto">
          <a:xfrm>
            <a:off x="5524501" y="2590801"/>
            <a:ext cx="1577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sz="2400" baseline="-25000"/>
              <a:t>bar != bar1</a:t>
            </a:r>
          </a:p>
        </p:txBody>
      </p:sp>
      <p:sp>
        <p:nvSpPr>
          <p:cNvPr id="45069" name="Line 17"/>
          <p:cNvSpPr>
            <a:spLocks noChangeShapeType="1"/>
          </p:cNvSpPr>
          <p:nvPr/>
        </p:nvSpPr>
        <p:spPr bwMode="auto">
          <a:xfrm>
            <a:off x="5791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5070" name="Text Box 16"/>
          <p:cNvSpPr txBox="1">
            <a:spLocks noChangeArrowheads="1"/>
          </p:cNvSpPr>
          <p:nvPr/>
        </p:nvSpPr>
        <p:spPr bwMode="auto">
          <a:xfrm>
            <a:off x="5435600" y="3649664"/>
            <a:ext cx="1957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  <a:r>
              <a:rPr lang="en-US" altLang="de-DE" sz="2400" baseline="-25000"/>
              <a:t>price = price1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3BB2A4-AEDF-4729-B5A9-726C54062F3A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The Tree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5814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7315200" y="5791201"/>
            <a:ext cx="79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Sells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971800" y="4572001"/>
            <a:ext cx="2497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ρ</a:t>
            </a:r>
            <a:r>
              <a:rPr lang="en-US" altLang="de-DE" sz="2400" baseline="-25000">
                <a:solidFill>
                  <a:srgbClr val="CC00CC"/>
                </a:solidFill>
              </a:rPr>
              <a:t>S(bar1, beer1, price1)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886200" y="52387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 flipH="1">
            <a:off x="3886200" y="4191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5943600" y="4191000"/>
            <a:ext cx="175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6090" name="Text Box 13"/>
          <p:cNvSpPr txBox="1">
            <a:spLocks noChangeArrowheads="1"/>
          </p:cNvSpPr>
          <p:nvPr/>
        </p:nvSpPr>
        <p:spPr bwMode="auto">
          <a:xfrm>
            <a:off x="5410201" y="1600201"/>
            <a:ext cx="34464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π</a:t>
            </a:r>
            <a:r>
              <a:rPr lang="en-US" altLang="de-DE" sz="2400" baseline="-25000"/>
              <a:t>bar,beer,price,bar1,beer1,price1</a:t>
            </a:r>
          </a:p>
        </p:txBody>
      </p:sp>
      <p:sp>
        <p:nvSpPr>
          <p:cNvPr id="46091" name="Line 14"/>
          <p:cNvSpPr>
            <a:spLocks noChangeShapeType="1"/>
          </p:cNvSpPr>
          <p:nvPr/>
        </p:nvSpPr>
        <p:spPr bwMode="auto">
          <a:xfrm>
            <a:off x="5791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6092" name="Text Box 16"/>
          <p:cNvSpPr txBox="1">
            <a:spLocks noChangeArrowheads="1"/>
          </p:cNvSpPr>
          <p:nvPr/>
        </p:nvSpPr>
        <p:spPr bwMode="auto">
          <a:xfrm>
            <a:off x="5524501" y="2590801"/>
            <a:ext cx="1577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sz="2400" baseline="-25000"/>
              <a:t>bar != bar1</a:t>
            </a:r>
          </a:p>
        </p:txBody>
      </p:sp>
      <p:sp>
        <p:nvSpPr>
          <p:cNvPr id="46093" name="Line 17"/>
          <p:cNvSpPr>
            <a:spLocks noChangeShapeType="1"/>
          </p:cNvSpPr>
          <p:nvPr/>
        </p:nvSpPr>
        <p:spPr bwMode="auto">
          <a:xfrm>
            <a:off x="5791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5435600" y="3649664"/>
            <a:ext cx="1957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4000">
                <a:latin typeface="Lucida Sans Unicode" panose="020B0602030504020204" pitchFamily="34" charset="0"/>
              </a:rPr>
              <a:t>⋈</a:t>
            </a:r>
            <a:r>
              <a:rPr lang="en-US" altLang="de-DE" sz="2400" baseline="-25000"/>
              <a:t>price = price1</a:t>
            </a:r>
          </a:p>
        </p:txBody>
      </p:sp>
      <p:sp>
        <p:nvSpPr>
          <p:cNvPr id="46095" name="Rechteck 19"/>
          <p:cNvSpPr>
            <a:spLocks noChangeArrowheads="1"/>
          </p:cNvSpPr>
          <p:nvPr/>
        </p:nvSpPr>
        <p:spPr bwMode="auto">
          <a:xfrm>
            <a:off x="2595564" y="4357688"/>
            <a:ext cx="7000875" cy="13843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t1.*, t2.* from "Sells" t1, "Sells" t2</a:t>
            </a:r>
            <a:br>
              <a:rPr lang="en-US" altLang="de-DE" sz="2800"/>
            </a:br>
            <a:r>
              <a:rPr lang="en-US" altLang="de-DE" sz="2800"/>
              <a:t>where t1."price" = t2."price" </a:t>
            </a:r>
            <a:br>
              <a:rPr lang="en-US" altLang="de-DE" sz="2800"/>
            </a:br>
            <a:r>
              <a:rPr lang="en-US" altLang="de-DE" sz="2800"/>
              <a:t>and t1."bar" != t2."bar"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52625" y="1857376"/>
            <a:ext cx="82867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sz="3200" kern="0" dirty="0">
                <a:latin typeface="+mn-lt"/>
              </a:rPr>
              <a:t>First group data and then aggregate:</a:t>
            </a:r>
            <a:br>
              <a:rPr lang="en-US" sz="3200" kern="0" dirty="0">
                <a:latin typeface="+mn-lt"/>
              </a:rPr>
            </a:br>
            <a:r>
              <a:rPr lang="en-US" sz="3200" kern="0" dirty="0">
                <a:latin typeface="+mn-lt"/>
              </a:rPr>
              <a:t>sum(), count(), </a:t>
            </a:r>
            <a:r>
              <a:rPr lang="en-US" sz="3200" kern="0" dirty="0" err="1">
                <a:latin typeface="+mn-lt"/>
              </a:rPr>
              <a:t>avg</a:t>
            </a:r>
            <a:r>
              <a:rPr lang="en-US" sz="3200" kern="0" dirty="0">
                <a:latin typeface="+mn-lt"/>
              </a:rPr>
              <a:t>() … 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endParaRPr lang="en-US" sz="32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sz="3200" kern="0" dirty="0">
                <a:latin typeface="+mn-lt"/>
              </a:rPr>
              <a:t> Average beer price </a:t>
            </a:r>
            <a:br>
              <a:rPr lang="en-US" sz="3200" kern="0" dirty="0">
                <a:latin typeface="+mn-lt"/>
              </a:rPr>
            </a:br>
            <a:r>
              <a:rPr lang="en-US" sz="3200" kern="0" dirty="0">
                <a:latin typeface="+mn-lt"/>
              </a:rPr>
              <a:t>in the bars:</a:t>
            </a: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endParaRPr lang="en-US" sz="32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sz="3200" kern="0" dirty="0">
                <a:latin typeface="+mn-lt"/>
              </a:rPr>
              <a:t>Average price </a:t>
            </a:r>
            <a:br>
              <a:rPr lang="en-US" sz="3200" kern="0" dirty="0">
                <a:latin typeface="+mn-lt"/>
              </a:rPr>
            </a:br>
            <a:r>
              <a:rPr lang="en-US" sz="3200" kern="0" dirty="0">
                <a:latin typeface="+mn-lt"/>
              </a:rPr>
              <a:t>of beer brands:</a:t>
            </a:r>
          </a:p>
        </p:txBody>
      </p:sp>
      <p:sp>
        <p:nvSpPr>
          <p:cNvPr id="4710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„group by“ Clause</a:t>
            </a:r>
          </a:p>
        </p:txBody>
      </p:sp>
      <p:sp>
        <p:nvSpPr>
          <p:cNvPr id="47108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6AACF5-B707-4070-84BC-2DC7C394C043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7109" name="Rechteck 19"/>
          <p:cNvSpPr>
            <a:spLocks noChangeArrowheads="1"/>
          </p:cNvSpPr>
          <p:nvPr/>
        </p:nvSpPr>
        <p:spPr bwMode="auto">
          <a:xfrm>
            <a:off x="6167438" y="3429000"/>
            <a:ext cx="4286250" cy="13843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"bar", avg("price") from "Sells"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group by "bar"</a:t>
            </a:r>
            <a:endParaRPr lang="de-DE" altLang="de-DE" sz="2800"/>
          </a:p>
        </p:txBody>
      </p:sp>
      <p:sp>
        <p:nvSpPr>
          <p:cNvPr id="47110" name="Rechteck 19"/>
          <p:cNvSpPr>
            <a:spLocks noChangeArrowheads="1"/>
          </p:cNvSpPr>
          <p:nvPr/>
        </p:nvSpPr>
        <p:spPr bwMode="auto">
          <a:xfrm>
            <a:off x="6167438" y="5116513"/>
            <a:ext cx="4286250" cy="13843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"beer", avg("price") from "Sells"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group by "beer"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B0BF42-026A-4F13-BFC5-41277129CC0B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Schemas for Results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Union, intersection, and difference</a:t>
            </a:r>
            <a:r>
              <a:rPr lang="en-US" altLang="de-DE" smtClean="0"/>
              <a:t>: the schemas of the two operands must be the same, so use that schema for the result.</a:t>
            </a:r>
          </a:p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Selection</a:t>
            </a:r>
            <a:r>
              <a:rPr lang="en-US" altLang="de-DE" smtClean="0"/>
              <a:t>: schema of the result is the same as the schema of the operand.</a:t>
            </a:r>
          </a:p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Projection</a:t>
            </a:r>
            <a:r>
              <a:rPr lang="en-US" altLang="de-DE" smtClean="0"/>
              <a:t>: list of attributes tells us the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86F386-711D-4F9A-ACCB-34C3AACEE38D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de-DE" smtClean="0"/>
              <a:t>Schemas for Results --- (2)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77200" cy="4648200"/>
          </a:xfrm>
        </p:spPr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Product</a:t>
            </a:r>
            <a:r>
              <a:rPr lang="en-US" altLang="de-DE" smtClean="0"/>
              <a:t>: schema is the attributes of both relations.</a:t>
            </a:r>
          </a:p>
          <a:p>
            <a:pPr lvl="1"/>
            <a:r>
              <a:rPr lang="en-US" altLang="de-DE" smtClean="0"/>
              <a:t>Use R.</a:t>
            </a:r>
            <a:r>
              <a:rPr lang="en-US" altLang="de-DE" i="1" smtClean="0"/>
              <a:t>A</a:t>
            </a:r>
            <a:r>
              <a:rPr lang="en-US" altLang="de-DE" smtClean="0"/>
              <a:t>, etc., to distinguish two attributes named </a:t>
            </a:r>
            <a:r>
              <a:rPr lang="en-US" altLang="de-DE" i="1" smtClean="0"/>
              <a:t>A</a:t>
            </a:r>
            <a:r>
              <a:rPr lang="en-US" altLang="de-DE" smtClean="0"/>
              <a:t>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Theta-join</a:t>
            </a:r>
            <a:r>
              <a:rPr lang="en-US" altLang="de-DE" smtClean="0"/>
              <a:t>: same as product.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Natural join</a:t>
            </a:r>
            <a:r>
              <a:rPr lang="en-US" altLang="de-DE" smtClean="0"/>
              <a:t>: union of the attributes of the two relations.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Renaming</a:t>
            </a:r>
            <a:r>
              <a:rPr lang="en-US" altLang="de-DE" smtClean="0"/>
              <a:t>: the operator tells the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C1A0C2-2B67-4750-838E-1E9BF6EB9DD6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Relational Algebra on Bags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7772400" cy="4419600"/>
          </a:xfrm>
        </p:spPr>
        <p:txBody>
          <a:bodyPr/>
          <a:lstStyle/>
          <a:p>
            <a:r>
              <a:rPr lang="en-US" altLang="de-DE" smtClean="0"/>
              <a:t>A </a:t>
            </a:r>
            <a:r>
              <a:rPr lang="en-US" altLang="de-DE" i="1" smtClean="0">
                <a:solidFill>
                  <a:srgbClr val="FF0066"/>
                </a:solidFill>
              </a:rPr>
              <a:t>bag</a:t>
            </a:r>
            <a:r>
              <a:rPr lang="en-US" altLang="de-DE" smtClean="0"/>
              <a:t> (or </a:t>
            </a:r>
            <a:r>
              <a:rPr lang="en-US" altLang="de-DE" i="1" smtClean="0">
                <a:solidFill>
                  <a:srgbClr val="FF0066"/>
                </a:solidFill>
              </a:rPr>
              <a:t>multiset</a:t>
            </a:r>
            <a:r>
              <a:rPr lang="en-US" altLang="de-DE" smtClean="0"/>
              <a:t> ) is like a set, but an element may appear more than once.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{1,2,1,3} is a bag.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{1,2,3} is also a bag that happens to be 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6AB040-897A-42F2-945E-A2D13C1007E3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Why Bags?</a:t>
            </a:r>
          </a:p>
        </p:txBody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u="sng" smtClean="0"/>
              <a:t>SQL</a:t>
            </a:r>
            <a:r>
              <a:rPr lang="en-US" altLang="de-DE" smtClean="0"/>
              <a:t>, the most important query language for relational databases, </a:t>
            </a:r>
            <a:r>
              <a:rPr lang="en-US" altLang="de-DE" u="sng" smtClean="0"/>
              <a:t>is actually a bag language</a:t>
            </a:r>
            <a:r>
              <a:rPr lang="en-US" altLang="de-DE" smtClean="0"/>
              <a:t>.</a:t>
            </a:r>
          </a:p>
          <a:p>
            <a:r>
              <a:rPr lang="en-US" altLang="de-DE" smtClean="0"/>
              <a:t>Some operations, like projection, are more efficient on bags than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C11E35-B1CE-4D12-BF0C-0B489A99122C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Selection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R1 := </a:t>
            </a:r>
            <a:r>
              <a:rPr lang="en-US" altLang="de-DE" sz="4000">
                <a:latin typeface="Lucida Sans Unicode" panose="020B0602030504020204" pitchFamily="34" charset="0"/>
              </a:rPr>
              <a:t>σ</a:t>
            </a:r>
            <a:r>
              <a:rPr lang="en-US" altLang="de-DE" i="1" baseline="-25000" smtClean="0"/>
              <a:t>C </a:t>
            </a:r>
            <a:r>
              <a:rPr lang="en-US" altLang="de-DE" smtClean="0"/>
              <a:t>(R2)</a:t>
            </a:r>
          </a:p>
          <a:p>
            <a:pPr lvl="1"/>
            <a:r>
              <a:rPr lang="en-US" altLang="de-DE" i="1" smtClean="0"/>
              <a:t>C</a:t>
            </a:r>
            <a:r>
              <a:rPr lang="en-US" altLang="de-DE" smtClean="0"/>
              <a:t>  is a </a:t>
            </a:r>
            <a:r>
              <a:rPr lang="en-US" altLang="de-DE" smtClean="0">
                <a:solidFill>
                  <a:srgbClr val="FF0000"/>
                </a:solidFill>
              </a:rPr>
              <a:t>condition</a:t>
            </a:r>
            <a:r>
              <a:rPr lang="en-US" altLang="de-DE" smtClean="0"/>
              <a:t> (as in “if” statements) that refers to attributes of R2.</a:t>
            </a:r>
          </a:p>
          <a:p>
            <a:pPr lvl="1"/>
            <a:r>
              <a:rPr lang="en-US" altLang="de-DE" smtClean="0"/>
              <a:t>R1 is all those tuples of R2 that satisfy </a:t>
            </a:r>
            <a:r>
              <a:rPr lang="en-US" altLang="de-DE" i="1" smtClean="0"/>
              <a:t>C</a:t>
            </a:r>
            <a:r>
              <a:rPr lang="en-US" altLang="de-DE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8CBD2A-C2F2-4996-ADE2-BDA7E21F17E2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Why Bags?</a:t>
            </a:r>
          </a:p>
        </p:txBody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u="sng" smtClean="0"/>
              <a:t>SQL</a:t>
            </a:r>
            <a:r>
              <a:rPr lang="en-US" altLang="de-DE" smtClean="0"/>
              <a:t>, the most important query language for relational databases, </a:t>
            </a:r>
            <a:r>
              <a:rPr lang="en-US" altLang="de-DE" u="sng" smtClean="0"/>
              <a:t>is actually a bag language</a:t>
            </a:r>
            <a:r>
              <a:rPr lang="en-US" altLang="de-DE" smtClean="0"/>
              <a:t>.</a:t>
            </a:r>
          </a:p>
          <a:p>
            <a:r>
              <a:rPr lang="en-US" altLang="de-DE" smtClean="0"/>
              <a:t>Some operations, like projection, are more efficient on bags than sets.</a:t>
            </a:r>
          </a:p>
        </p:txBody>
      </p:sp>
      <p:sp>
        <p:nvSpPr>
          <p:cNvPr id="52229" name="Rechteck 19"/>
          <p:cNvSpPr>
            <a:spLocks noChangeArrowheads="1"/>
          </p:cNvSpPr>
          <p:nvPr/>
        </p:nvSpPr>
        <p:spPr bwMode="auto">
          <a:xfrm>
            <a:off x="2135188" y="4710113"/>
            <a:ext cx="7410450" cy="18145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"bar" from "Sells"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yields non-unique tuples or dublicates (bag).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distinct "bar" from "Sells"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yields unique tuples (set).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10D019-8335-468C-A62C-AB63F7D2EEBE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Operations on Bags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Selection</a:t>
            </a:r>
            <a:r>
              <a:rPr lang="en-US" altLang="de-DE" smtClean="0"/>
              <a:t> applies to each tuple, so its effect on bags is like its effect on sets.</a:t>
            </a:r>
          </a:p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Projection</a:t>
            </a:r>
            <a:r>
              <a:rPr lang="en-US" altLang="de-DE" smtClean="0"/>
              <a:t> also applies to each tuple, but as a bag operator, we do not eliminate duplicates.</a:t>
            </a:r>
          </a:p>
          <a:p>
            <a:pPr>
              <a:lnSpc>
                <a:spcPct val="90000"/>
              </a:lnSpc>
            </a:pPr>
            <a:r>
              <a:rPr lang="en-US" altLang="de-DE" smtClean="0">
                <a:solidFill>
                  <a:srgbClr val="33CC33"/>
                </a:solidFill>
              </a:rPr>
              <a:t>Products</a:t>
            </a:r>
            <a:r>
              <a:rPr lang="en-US" altLang="de-DE" smtClean="0"/>
              <a:t> and </a:t>
            </a:r>
            <a:r>
              <a:rPr lang="en-US" altLang="de-DE" smtClean="0">
                <a:solidFill>
                  <a:srgbClr val="33CC33"/>
                </a:solidFill>
              </a:rPr>
              <a:t>joins</a:t>
            </a:r>
            <a:r>
              <a:rPr lang="en-US" altLang="de-DE" smtClean="0"/>
              <a:t> are done on each pair of tuples, so duplicates in bags have no effect on how we operate.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AD653D-45E4-4306-95A4-778D88F6C7F6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Bag Selection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574925" y="2090738"/>
            <a:ext cx="25234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R(	A,	B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5	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429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3429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4114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54280" name="Group 7"/>
          <p:cNvGrpSpPr>
            <a:grpSpLocks/>
          </p:cNvGrpSpPr>
          <p:nvPr/>
        </p:nvGrpSpPr>
        <p:grpSpPr bwMode="auto">
          <a:xfrm>
            <a:off x="2590800" y="4178302"/>
            <a:ext cx="4059238" cy="1323976"/>
            <a:chOff x="662" y="2632"/>
            <a:chExt cx="2557" cy="834"/>
          </a:xfrm>
        </p:grpSpPr>
        <p:sp>
          <p:nvSpPr>
            <p:cNvPr id="54281" name="Text Box 8"/>
            <p:cNvSpPr txBox="1">
              <a:spLocks noChangeArrowheads="1"/>
            </p:cNvSpPr>
            <p:nvPr/>
          </p:nvSpPr>
          <p:spPr bwMode="auto">
            <a:xfrm>
              <a:off x="662" y="2632"/>
              <a:ext cx="255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latin typeface="Lucida Sans Unicode" panose="020B0602030504020204" pitchFamily="34" charset="0"/>
                </a:rPr>
                <a:t>    σ</a:t>
              </a:r>
              <a:r>
                <a:rPr lang="en-US" altLang="de-DE" sz="2400" i="1" baseline="-25000"/>
                <a:t>A</a:t>
              </a:r>
              <a:r>
                <a:rPr lang="en-US" altLang="de-DE" sz="2400" baseline="-25000"/>
                <a:t>+</a:t>
              </a:r>
              <a:r>
                <a:rPr lang="en-US" altLang="de-DE" sz="2400" i="1" baseline="-25000"/>
                <a:t>B </a:t>
              </a:r>
              <a:r>
                <a:rPr lang="en-US" altLang="de-DE" sz="2400" baseline="-25000"/>
                <a:t>&lt; 5</a:t>
              </a:r>
              <a:r>
                <a:rPr lang="en-US" altLang="de-DE" sz="2400" i="1"/>
                <a:t> </a:t>
              </a:r>
              <a:r>
                <a:rPr lang="en-US" altLang="de-DE" sz="2400"/>
                <a:t>(R) =	</a:t>
              </a:r>
              <a:r>
                <a:rPr lang="en-US" altLang="de-DE" sz="2400">
                  <a:solidFill>
                    <a:srgbClr val="CC00CC"/>
                  </a:solidFill>
                </a:rPr>
                <a:t>A	B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1	2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1	2</a:t>
              </a:r>
            </a:p>
          </p:txBody>
        </p:sp>
        <p:sp>
          <p:nvSpPr>
            <p:cNvPr id="54282" name="Rectangle 9"/>
            <p:cNvSpPr>
              <a:spLocks noChangeArrowheads="1"/>
            </p:cNvSpPr>
            <p:nvPr/>
          </p:nvSpPr>
          <p:spPr bwMode="auto">
            <a:xfrm>
              <a:off x="2352" y="2640"/>
              <a:ext cx="86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54283" name="Line 10"/>
            <p:cNvSpPr>
              <a:spLocks noChangeShapeType="1"/>
            </p:cNvSpPr>
            <p:nvPr/>
          </p:nvSpPr>
          <p:spPr bwMode="auto">
            <a:xfrm>
              <a:off x="2352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4284" name="Line 11"/>
            <p:cNvSpPr>
              <a:spLocks noChangeShapeType="1"/>
            </p:cNvSpPr>
            <p:nvPr/>
          </p:nvSpPr>
          <p:spPr bwMode="auto">
            <a:xfrm>
              <a:off x="2784" y="264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7C2296-B280-4986-887F-276C274E19B7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Bag Projection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574925" y="2090738"/>
            <a:ext cx="26196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R(	A,	B  )</a:t>
            </a:r>
            <a:r>
              <a:rPr lang="en-US" altLang="de-DE" sz="2400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5	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3429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3429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4114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55304" name="Group 7"/>
          <p:cNvGrpSpPr>
            <a:grpSpLocks/>
          </p:cNvGrpSpPr>
          <p:nvPr/>
        </p:nvGrpSpPr>
        <p:grpSpPr bwMode="auto">
          <a:xfrm>
            <a:off x="2590800" y="4090988"/>
            <a:ext cx="3138488" cy="1816100"/>
            <a:chOff x="672" y="2577"/>
            <a:chExt cx="1977" cy="1144"/>
          </a:xfrm>
        </p:grpSpPr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672" y="2577"/>
              <a:ext cx="1977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4000">
                  <a:latin typeface="Lucida Sans Unicode" panose="020B0602030504020204" pitchFamily="34" charset="0"/>
                </a:rPr>
                <a:t>      π</a:t>
              </a:r>
              <a:r>
                <a:rPr lang="en-US" altLang="de-DE" sz="2400" i="1" baseline="-25000"/>
                <a:t>A</a:t>
              </a:r>
              <a:r>
                <a:rPr lang="en-US" altLang="de-DE" sz="2400" i="1"/>
                <a:t> </a:t>
              </a:r>
              <a:r>
                <a:rPr lang="en-US" altLang="de-DE" sz="2400"/>
                <a:t>(R) =	</a:t>
              </a:r>
              <a:r>
                <a:rPr lang="en-US" altLang="de-DE" sz="2400">
                  <a:solidFill>
                    <a:srgbClr val="CC00CC"/>
                  </a:solidFill>
                </a:rPr>
                <a:t>A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1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5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1</a:t>
              </a:r>
            </a:p>
          </p:txBody>
        </p:sp>
        <p:sp>
          <p:nvSpPr>
            <p:cNvPr id="55306" name="Rectangle 9"/>
            <p:cNvSpPr>
              <a:spLocks noChangeArrowheads="1"/>
            </p:cNvSpPr>
            <p:nvPr/>
          </p:nvSpPr>
          <p:spPr bwMode="auto">
            <a:xfrm>
              <a:off x="2362" y="2640"/>
              <a:ext cx="27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>
              <a:off x="2362" y="2928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2A483F-212C-4595-99AB-2DA4194D8DB8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Bag Product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2574925" y="2090738"/>
            <a:ext cx="62199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R(	A,	B  )		S(	B,	C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			3	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5	6			7	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3429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7086600" y="2057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>
            <a:off x="3429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6328" name="Line 7"/>
          <p:cNvSpPr>
            <a:spLocks noChangeShapeType="1"/>
          </p:cNvSpPr>
          <p:nvPr/>
        </p:nvSpPr>
        <p:spPr bwMode="auto">
          <a:xfrm>
            <a:off x="4114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7086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7772400" y="2057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2574925" y="3873501"/>
            <a:ext cx="498566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R </a:t>
            </a:r>
            <a:r>
              <a:rPr lang="en-US" altLang="de-DE">
                <a:latin typeface="Lucida Sans Unicode" panose="020B0602030504020204" pitchFamily="34" charset="0"/>
              </a:rPr>
              <a:t>Χ</a:t>
            </a:r>
            <a:r>
              <a:rPr lang="en-US" altLang="de-DE" sz="2400"/>
              <a:t> S =	</a:t>
            </a:r>
            <a:r>
              <a:rPr lang="en-US" altLang="de-DE" sz="2400">
                <a:solidFill>
                  <a:srgbClr val="CC00CC"/>
                </a:solidFill>
              </a:rPr>
              <a:t>A	R.B	S.B	C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	1	2	3	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	1	2	7	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	5	6	3	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	5	6	7	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	1	2	3	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	1	2	7	8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4343400" y="3962400"/>
            <a:ext cx="3200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4343400" y="4343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029200" y="3962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6019800" y="3962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6934200" y="3962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4550D5-BE08-4F91-817A-74856817A980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Bag Theta-Join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574925" y="2090738"/>
            <a:ext cx="62199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>
                <a:solidFill>
                  <a:srgbClr val="CC00CC"/>
                </a:solidFill>
              </a:rPr>
              <a:t>R(	A,	B  )		S(	B,	C 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			3	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5	6			7	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1	2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429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7086600" y="2057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3429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>
            <a:off x="4114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7086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7772400" y="2057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57355" name="Group 10"/>
          <p:cNvGrpSpPr>
            <a:grpSpLocks/>
          </p:cNvGrpSpPr>
          <p:nvPr/>
        </p:nvGrpSpPr>
        <p:grpSpPr bwMode="auto">
          <a:xfrm>
            <a:off x="2651126" y="3786189"/>
            <a:ext cx="5908675" cy="2554288"/>
            <a:chOff x="710" y="2385"/>
            <a:chExt cx="3722" cy="1609"/>
          </a:xfrm>
        </p:grpSpPr>
        <p:sp>
          <p:nvSpPr>
            <p:cNvPr id="57356" name="Text Box 11"/>
            <p:cNvSpPr txBox="1">
              <a:spLocks noChangeArrowheads="1"/>
            </p:cNvSpPr>
            <p:nvPr/>
          </p:nvSpPr>
          <p:spPr bwMode="auto">
            <a:xfrm>
              <a:off x="710" y="2385"/>
              <a:ext cx="3722" cy="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R </a:t>
              </a:r>
              <a:r>
                <a:rPr lang="en-US" altLang="de-DE" sz="4000">
                  <a:latin typeface="Lucida Sans Unicode" panose="020B0602030504020204" pitchFamily="34" charset="0"/>
                </a:rPr>
                <a:t>⋈</a:t>
              </a:r>
              <a:r>
                <a:rPr lang="en-US" altLang="de-DE" sz="2400"/>
                <a:t> </a:t>
              </a:r>
              <a:r>
                <a:rPr lang="en-US" altLang="de-DE" sz="2400" baseline="-25000"/>
                <a:t>R.B&lt;S.B</a:t>
              </a:r>
              <a:r>
                <a:rPr lang="en-US" altLang="de-DE" sz="2400"/>
                <a:t> S =	</a:t>
              </a:r>
              <a:r>
                <a:rPr lang="en-US" altLang="de-DE" sz="2400">
                  <a:solidFill>
                    <a:srgbClr val="CC00CC"/>
                  </a:solidFill>
                </a:rPr>
                <a:t>A	R.B	S.B	C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1	2	3	4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1	2	7	8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5	6	7	8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1	2	3	4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		1	2	7	8</a:t>
              </a:r>
            </a:p>
          </p:txBody>
        </p:sp>
        <p:sp>
          <p:nvSpPr>
            <p:cNvPr id="57357" name="Rectangle 12"/>
            <p:cNvSpPr>
              <a:spLocks noChangeArrowheads="1"/>
            </p:cNvSpPr>
            <p:nvPr/>
          </p:nvSpPr>
          <p:spPr bwMode="auto">
            <a:xfrm>
              <a:off x="2400" y="2496"/>
              <a:ext cx="2016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57358" name="Line 13"/>
            <p:cNvSpPr>
              <a:spLocks noChangeShapeType="1"/>
            </p:cNvSpPr>
            <p:nvPr/>
          </p:nvSpPr>
          <p:spPr bwMode="auto">
            <a:xfrm>
              <a:off x="2400" y="2736"/>
              <a:ext cx="20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7359" name="Line 14"/>
            <p:cNvSpPr>
              <a:spLocks noChangeShapeType="1"/>
            </p:cNvSpPr>
            <p:nvPr/>
          </p:nvSpPr>
          <p:spPr bwMode="auto">
            <a:xfrm>
              <a:off x="3984" y="2496"/>
              <a:ext cx="1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7360" name="Line 15"/>
            <p:cNvSpPr>
              <a:spLocks noChangeShapeType="1"/>
            </p:cNvSpPr>
            <p:nvPr/>
          </p:nvSpPr>
          <p:spPr bwMode="auto">
            <a:xfrm>
              <a:off x="2880" y="249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57361" name="Line 16"/>
            <p:cNvSpPr>
              <a:spLocks noChangeShapeType="1"/>
            </p:cNvSpPr>
            <p:nvPr/>
          </p:nvSpPr>
          <p:spPr bwMode="auto">
            <a:xfrm>
              <a:off x="3456" y="2496"/>
              <a:ext cx="1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5EB250-EA12-4FD6-9D2B-6DD858C965F4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Bag Union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An element appears in the union of two bags the sum of the number of times it appears in each bag.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{1,2,1} </a:t>
            </a:r>
            <a:r>
              <a:rPr lang="en-US" altLang="de-DE" sz="3600">
                <a:latin typeface="Lucida Sans Unicode" panose="020B0602030504020204" pitchFamily="34" charset="0"/>
              </a:rPr>
              <a:t>∪</a:t>
            </a:r>
            <a:r>
              <a:rPr lang="en-US" altLang="de-DE" smtClean="0"/>
              <a:t> {1,1,2,3,1} = {1,1,1,1,1,2,2,3}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2F8A91-226F-454C-866C-EAE20414BE2E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Bag Intersection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An element appears in the intersection of two bags the minimum of the number of times it appears in either.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{1,2,1,1} </a:t>
            </a:r>
            <a:r>
              <a:rPr lang="en-US" altLang="de-DE" sz="3600">
                <a:latin typeface="Lucida Sans Unicode" panose="020B0602030504020204" pitchFamily="34" charset="0"/>
              </a:rPr>
              <a:t>∩</a:t>
            </a:r>
            <a:r>
              <a:rPr lang="en-US" altLang="de-DE" smtClean="0"/>
              <a:t> {1,2,1,3} = {1,1,2}.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E6389B-3A46-4884-8D37-C209C0EDCC3A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Bag Difference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An element appears in the difference   </a:t>
            </a:r>
            <a:r>
              <a:rPr lang="en-US" altLang="de-DE" i="1" smtClean="0"/>
              <a:t>A – B</a:t>
            </a:r>
            <a:r>
              <a:rPr lang="en-US" altLang="de-DE" smtClean="0"/>
              <a:t>  of bags as many times as it appears in </a:t>
            </a:r>
            <a:r>
              <a:rPr lang="en-US" altLang="de-DE" i="1" smtClean="0"/>
              <a:t>A</a:t>
            </a:r>
            <a:r>
              <a:rPr lang="en-US" altLang="de-DE" smtClean="0"/>
              <a:t>, minus the number of times it appears in </a:t>
            </a:r>
            <a:r>
              <a:rPr lang="en-US" altLang="de-DE" i="1" smtClean="0"/>
              <a:t>B</a:t>
            </a:r>
            <a:r>
              <a:rPr lang="en-US" altLang="de-DE" smtClean="0"/>
              <a:t>.</a:t>
            </a:r>
          </a:p>
          <a:p>
            <a:pPr lvl="1"/>
            <a:r>
              <a:rPr lang="en-US" altLang="de-DE" smtClean="0"/>
              <a:t>But never less than 0 times.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{1,2,1,1} – {1,2,3} = {1,1}.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8B3636-4D6D-42F8-A37A-DD0B2EA7710A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1143000"/>
          </a:xfrm>
        </p:spPr>
        <p:txBody>
          <a:bodyPr/>
          <a:lstStyle/>
          <a:p>
            <a:r>
              <a:rPr lang="en-US" altLang="de-DE" smtClean="0"/>
              <a:t>Beware: Bag Laws != Set Laws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Some, but </a:t>
            </a:r>
            <a:r>
              <a:rPr lang="en-US" altLang="de-DE" i="1" smtClean="0"/>
              <a:t>not</a:t>
            </a:r>
            <a:r>
              <a:rPr lang="en-US" altLang="de-DE" smtClean="0"/>
              <a:t> </a:t>
            </a:r>
            <a:r>
              <a:rPr lang="en-US" altLang="de-DE" i="1" smtClean="0"/>
              <a:t>all</a:t>
            </a:r>
            <a:r>
              <a:rPr lang="en-US" altLang="de-DE" smtClean="0"/>
              <a:t>  algebraic laws that hold for sets also hold for bags.</a:t>
            </a:r>
          </a:p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the commutative law for union (</a:t>
            </a:r>
            <a:r>
              <a:rPr lang="en-US" altLang="de-DE" i="1" smtClean="0"/>
              <a:t>R </a:t>
            </a:r>
            <a:r>
              <a:rPr lang="en-US" altLang="de-DE" sz="3600">
                <a:latin typeface="Lucida Sans Unicode" panose="020B0602030504020204" pitchFamily="34" charset="0"/>
              </a:rPr>
              <a:t>∪</a:t>
            </a:r>
            <a:r>
              <a:rPr lang="en-US" altLang="de-DE" i="1" smtClean="0"/>
              <a:t>S</a:t>
            </a:r>
            <a:r>
              <a:rPr lang="en-US" altLang="de-DE" smtClean="0"/>
              <a:t> = </a:t>
            </a:r>
            <a:r>
              <a:rPr lang="en-US" altLang="de-DE" i="1" smtClean="0"/>
              <a:t>S</a:t>
            </a:r>
            <a:r>
              <a:rPr lang="en-US" altLang="de-DE" smtClean="0"/>
              <a:t> </a:t>
            </a:r>
            <a:r>
              <a:rPr lang="en-US" altLang="de-DE" sz="3600">
                <a:latin typeface="Lucida Sans Unicode" panose="020B0602030504020204" pitchFamily="34" charset="0"/>
              </a:rPr>
              <a:t>∪</a:t>
            </a:r>
            <a:r>
              <a:rPr lang="en-US" altLang="de-DE" i="1" smtClean="0"/>
              <a:t>R </a:t>
            </a:r>
            <a:r>
              <a:rPr lang="en-US" altLang="de-DE" smtClean="0"/>
              <a:t>) </a:t>
            </a:r>
            <a:r>
              <a:rPr lang="en-US" altLang="de-DE" i="1" smtClean="0"/>
              <a:t>does</a:t>
            </a:r>
            <a:r>
              <a:rPr lang="en-US" altLang="de-DE" smtClean="0"/>
              <a:t>  hold for bags.</a:t>
            </a:r>
          </a:p>
          <a:p>
            <a:pPr lvl="1"/>
            <a:r>
              <a:rPr lang="en-US" altLang="de-DE" smtClean="0"/>
              <a:t>Since addition is commutative, adding the number of times </a:t>
            </a:r>
            <a:r>
              <a:rPr lang="en-US" altLang="de-DE" i="1" smtClean="0"/>
              <a:t>x</a:t>
            </a:r>
            <a:r>
              <a:rPr lang="en-US" altLang="de-DE" smtClean="0"/>
              <a:t>  appears in </a:t>
            </a:r>
            <a:r>
              <a:rPr lang="en-US" altLang="de-DE" i="1" smtClean="0"/>
              <a:t>R</a:t>
            </a:r>
            <a:r>
              <a:rPr lang="en-US" altLang="de-DE" smtClean="0"/>
              <a:t> and </a:t>
            </a:r>
            <a:r>
              <a:rPr lang="en-US" altLang="de-DE" i="1" smtClean="0"/>
              <a:t>S</a:t>
            </a:r>
            <a:r>
              <a:rPr lang="en-US" altLang="de-DE" smtClean="0"/>
              <a:t> doesn’t depend on the order of </a:t>
            </a:r>
            <a:r>
              <a:rPr lang="en-US" altLang="de-DE" i="1" smtClean="0"/>
              <a:t>R</a:t>
            </a:r>
            <a:r>
              <a:rPr lang="en-US" altLang="de-DE" smtClean="0"/>
              <a:t> and </a:t>
            </a:r>
            <a:r>
              <a:rPr lang="en-US" altLang="de-DE" i="1" smtClean="0"/>
              <a:t>S</a:t>
            </a:r>
            <a:r>
              <a:rPr lang="en-US" altLang="de-DE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51A150-37BF-44F1-A391-A107C6F7DC8D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>
                <a:solidFill>
                  <a:schemeClr val="tx1"/>
                </a:solidFill>
              </a:rPr>
              <a:t>: Selection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727326" y="2014538"/>
            <a:ext cx="54569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Relation Sells: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</a:t>
            </a:r>
            <a:r>
              <a:rPr lang="en-US" altLang="de-DE" sz="2400">
                <a:solidFill>
                  <a:srgbClr val="CC00CC"/>
                </a:solidFill>
              </a:rPr>
              <a:t>bar		beer		price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Miller		2.75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Miller		3.00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657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3657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5029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6781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9225" name="Group 8"/>
          <p:cNvGrpSpPr>
            <a:grpSpLocks/>
          </p:cNvGrpSpPr>
          <p:nvPr/>
        </p:nvGrpSpPr>
        <p:grpSpPr bwMode="auto">
          <a:xfrm>
            <a:off x="2743200" y="4449764"/>
            <a:ext cx="5456238" cy="1692275"/>
            <a:chOff x="768" y="2803"/>
            <a:chExt cx="3437" cy="1066"/>
          </a:xfrm>
        </p:grpSpPr>
        <p:sp>
          <p:nvSpPr>
            <p:cNvPr id="9226" name="Text Box 9"/>
            <p:cNvSpPr txBox="1">
              <a:spLocks noChangeArrowheads="1"/>
            </p:cNvSpPr>
            <p:nvPr/>
          </p:nvSpPr>
          <p:spPr bwMode="auto">
            <a:xfrm>
              <a:off x="768" y="2803"/>
              <a:ext cx="3437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JoeMenu := </a:t>
              </a:r>
              <a:r>
                <a:rPr lang="en-US" altLang="de-DE">
                  <a:latin typeface="Lucida Sans Unicode" panose="020B0602030504020204" pitchFamily="34" charset="0"/>
                </a:rPr>
                <a:t>σ</a:t>
              </a:r>
              <a:r>
                <a:rPr lang="en-US" altLang="de-DE" sz="2400" baseline="-25000"/>
                <a:t>bar=“Joe’s”</a:t>
              </a:r>
              <a:r>
                <a:rPr lang="en-US" altLang="de-DE" sz="2400"/>
                <a:t>(Sells):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</a:t>
              </a:r>
              <a:r>
                <a:rPr lang="en-US" altLang="de-DE" sz="2400">
                  <a:solidFill>
                    <a:srgbClr val="CC00CC"/>
                  </a:solidFill>
                </a:rPr>
                <a:t>bar		beer		price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Bud		2.50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Miller		2.75</a:t>
              </a:r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1344" y="3120"/>
              <a:ext cx="28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>
              <a:off x="2208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>
              <a:off x="3312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F3F719-6AE6-4842-B547-9A1987BC30E7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/>
              <a:t>: A Law That Fails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mtClean="0"/>
              <a:t>Set union is </a:t>
            </a:r>
            <a:r>
              <a:rPr lang="en-US" altLang="de-DE" i="1" smtClean="0">
                <a:solidFill>
                  <a:srgbClr val="FF0066"/>
                </a:solidFill>
              </a:rPr>
              <a:t>idempotent</a:t>
            </a:r>
            <a:r>
              <a:rPr lang="en-US" altLang="de-DE" smtClean="0"/>
              <a:t>, meaning that </a:t>
            </a:r>
            <a:r>
              <a:rPr lang="en-US" altLang="de-DE" i="1" smtClean="0"/>
              <a:t>S</a:t>
            </a:r>
            <a:r>
              <a:rPr lang="en-US" altLang="de-DE" smtClean="0"/>
              <a:t> </a:t>
            </a:r>
            <a:r>
              <a:rPr lang="en-US" altLang="de-DE" sz="3600">
                <a:latin typeface="Lucida Sans Unicode" panose="020B0602030504020204" pitchFamily="34" charset="0"/>
              </a:rPr>
              <a:t>∪</a:t>
            </a:r>
            <a:r>
              <a:rPr lang="en-US" altLang="de-DE" i="1" smtClean="0"/>
              <a:t>S</a:t>
            </a:r>
            <a:r>
              <a:rPr lang="en-US" altLang="de-DE" smtClean="0"/>
              <a:t> = </a:t>
            </a:r>
            <a:r>
              <a:rPr lang="en-US" altLang="de-DE" i="1" smtClean="0"/>
              <a:t>S</a:t>
            </a:r>
            <a:r>
              <a:rPr lang="en-US" altLang="de-DE" smtClean="0"/>
              <a:t>.</a:t>
            </a:r>
          </a:p>
          <a:p>
            <a:r>
              <a:rPr lang="en-US" altLang="de-DE" smtClean="0"/>
              <a:t>However, for bags, if </a:t>
            </a:r>
            <a:r>
              <a:rPr lang="en-US" altLang="de-DE" i="1" smtClean="0"/>
              <a:t>x</a:t>
            </a:r>
            <a:r>
              <a:rPr lang="en-US" altLang="de-DE" smtClean="0"/>
              <a:t> appears </a:t>
            </a:r>
            <a:r>
              <a:rPr lang="en-US" altLang="de-DE" i="1" smtClean="0"/>
              <a:t>n </a:t>
            </a:r>
            <a:r>
              <a:rPr lang="en-US" altLang="de-DE" smtClean="0"/>
              <a:t> times in </a:t>
            </a:r>
            <a:r>
              <a:rPr lang="en-US" altLang="de-DE" i="1" smtClean="0"/>
              <a:t>S</a:t>
            </a:r>
            <a:r>
              <a:rPr lang="en-US" altLang="de-DE" smtClean="0"/>
              <a:t>, then it appears 2</a:t>
            </a:r>
            <a:r>
              <a:rPr lang="en-US" altLang="de-DE" i="1" smtClean="0"/>
              <a:t>n</a:t>
            </a:r>
            <a:r>
              <a:rPr lang="en-US" altLang="de-DE" smtClean="0"/>
              <a:t>  times in          </a:t>
            </a:r>
            <a:r>
              <a:rPr lang="en-US" altLang="de-DE" i="1" smtClean="0"/>
              <a:t>S</a:t>
            </a:r>
            <a:r>
              <a:rPr lang="en-US" altLang="de-DE" smtClean="0"/>
              <a:t> </a:t>
            </a:r>
            <a:r>
              <a:rPr lang="en-US" altLang="de-DE" sz="3600">
                <a:latin typeface="Lucida Sans Unicode" panose="020B0602030504020204" pitchFamily="34" charset="0"/>
              </a:rPr>
              <a:t>∪</a:t>
            </a:r>
            <a:r>
              <a:rPr lang="en-US" altLang="de-DE" i="1" smtClean="0"/>
              <a:t>S</a:t>
            </a:r>
            <a:r>
              <a:rPr lang="en-US" altLang="de-DE" smtClean="0"/>
              <a:t>.</a:t>
            </a:r>
          </a:p>
          <a:p>
            <a:r>
              <a:rPr lang="en-US" altLang="de-DE" smtClean="0"/>
              <a:t>Thus </a:t>
            </a:r>
            <a:r>
              <a:rPr lang="en-US" altLang="de-DE" i="1" smtClean="0"/>
              <a:t>S</a:t>
            </a:r>
            <a:r>
              <a:rPr lang="en-US" altLang="de-DE" smtClean="0"/>
              <a:t> </a:t>
            </a:r>
            <a:r>
              <a:rPr lang="en-US" altLang="de-DE" sz="3600">
                <a:latin typeface="Lucida Sans Unicode" panose="020B0602030504020204" pitchFamily="34" charset="0"/>
              </a:rPr>
              <a:t>∪</a:t>
            </a:r>
            <a:r>
              <a:rPr lang="en-US" altLang="de-DE" i="1" smtClean="0"/>
              <a:t>S</a:t>
            </a:r>
            <a:r>
              <a:rPr lang="en-US" altLang="de-DE" smtClean="0"/>
              <a:t>  != </a:t>
            </a:r>
            <a:r>
              <a:rPr lang="en-US" altLang="de-DE" i="1" smtClean="0"/>
              <a:t>S</a:t>
            </a:r>
            <a:r>
              <a:rPr lang="en-US" altLang="de-DE" smtClean="0"/>
              <a:t>  in general.</a:t>
            </a:r>
          </a:p>
          <a:p>
            <a:pPr lvl="1"/>
            <a:r>
              <a:rPr lang="en-US" altLang="de-DE" smtClean="0"/>
              <a:t>e.g., {1} </a:t>
            </a:r>
            <a:r>
              <a:rPr lang="en-US" altLang="de-DE" sz="3200">
                <a:latin typeface="Lucida Sans Unicode" panose="020B0602030504020204" pitchFamily="34" charset="0"/>
              </a:rPr>
              <a:t>∪</a:t>
            </a:r>
            <a:r>
              <a:rPr lang="en-US" altLang="de-DE" smtClean="0"/>
              <a:t> {1} = {1,1} != {1}.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Simple selection</a:t>
            </a:r>
          </a:p>
        </p:txBody>
      </p:sp>
      <p:sp>
        <p:nvSpPr>
          <p:cNvPr id="634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63492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D178DC-6764-4A61-A2EC-3216AB9B4F5B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989138"/>
            <a:ext cx="46863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Same selection fails in </a:t>
            </a:r>
            <a:r>
              <a:rPr lang="de-DE" altLang="de-DE" sz="3600">
                <a:solidFill>
                  <a:srgbClr val="FF0000"/>
                </a:solidFill>
              </a:rPr>
              <a:t>native SQL mode</a:t>
            </a:r>
            <a:r>
              <a:rPr lang="de-DE" altLang="de-DE" sz="3600"/>
              <a:t>: table name not recognized.</a:t>
            </a:r>
          </a:p>
        </p:txBody>
      </p:sp>
      <p:sp>
        <p:nvSpPr>
          <p:cNvPr id="6451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64516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83F438-6D60-4163-B69F-B46F31A8F8EB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9" y="1989139"/>
            <a:ext cx="46958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Ellipse 6"/>
          <p:cNvSpPr>
            <a:spLocks noChangeArrowheads="1"/>
          </p:cNvSpPr>
          <p:nvPr/>
        </p:nvSpPr>
        <p:spPr bwMode="auto">
          <a:xfrm>
            <a:off x="6738938" y="2428875"/>
            <a:ext cx="785812" cy="642938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Selection with quotation marks </a:t>
            </a:r>
            <a:br>
              <a:rPr lang="de-DE" altLang="de-DE" sz="3600"/>
            </a:br>
            <a:r>
              <a:rPr lang="de-DE" altLang="de-DE" sz="3600"/>
              <a:t>works in native SQL mode.</a:t>
            </a:r>
          </a:p>
        </p:txBody>
      </p:sp>
      <p:sp>
        <p:nvSpPr>
          <p:cNvPr id="6553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65540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46EBBA-9E9B-402E-A383-39BC9DF2CD23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9" y="1989139"/>
            <a:ext cx="46958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Ellipse 5"/>
          <p:cNvSpPr>
            <a:spLocks noChangeArrowheads="1"/>
          </p:cNvSpPr>
          <p:nvPr/>
        </p:nvSpPr>
        <p:spPr bwMode="auto">
          <a:xfrm>
            <a:off x="4810126" y="4572000"/>
            <a:ext cx="785813" cy="642938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65543" name="Ellipse 6"/>
          <p:cNvSpPr>
            <a:spLocks noChangeArrowheads="1"/>
          </p:cNvSpPr>
          <p:nvPr/>
        </p:nvSpPr>
        <p:spPr bwMode="auto">
          <a:xfrm>
            <a:off x="6738938" y="2286000"/>
            <a:ext cx="785812" cy="642938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UNION and UNION ALL </a:t>
            </a:r>
            <a:br>
              <a:rPr lang="de-DE" altLang="de-DE" sz="3600"/>
            </a:br>
            <a:r>
              <a:rPr lang="de-DE" altLang="de-DE" sz="3600"/>
              <a:t>only work in native SQL mode.</a:t>
            </a:r>
          </a:p>
        </p:txBody>
      </p:sp>
      <p:sp>
        <p:nvSpPr>
          <p:cNvPr id="6656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66564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8F3C43-A4CD-4166-B7BE-AD70DAF214C5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989138"/>
            <a:ext cx="46863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Ellipse 6"/>
          <p:cNvSpPr>
            <a:spLocks noChangeArrowheads="1"/>
          </p:cNvSpPr>
          <p:nvPr/>
        </p:nvSpPr>
        <p:spPr bwMode="auto">
          <a:xfrm>
            <a:off x="6738938" y="2286000"/>
            <a:ext cx="785812" cy="642938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66567" name="Ellipse 7"/>
          <p:cNvSpPr>
            <a:spLocks noChangeArrowheads="1"/>
          </p:cNvSpPr>
          <p:nvPr/>
        </p:nvSpPr>
        <p:spPr bwMode="auto">
          <a:xfrm>
            <a:off x="3524251" y="4714875"/>
            <a:ext cx="1419225" cy="642938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UNION and UNION ALL </a:t>
            </a:r>
            <a:br>
              <a:rPr lang="de-DE" altLang="de-DE" sz="3600"/>
            </a:br>
            <a:r>
              <a:rPr lang="de-DE" altLang="de-DE" sz="3600"/>
              <a:t>do not work in design mode.</a:t>
            </a:r>
          </a:p>
        </p:txBody>
      </p:sp>
      <p:sp>
        <p:nvSpPr>
          <p:cNvPr id="6758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67588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53FD4B-52ED-4B8A-B932-56415539647F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989138"/>
            <a:ext cx="46863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Native SQL mode vs. design mode</a:t>
            </a:r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80B0D5-5FC4-401D-9FCB-BCC015F1D372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68612" name="Rechteck 4"/>
          <p:cNvSpPr>
            <a:spLocks noChangeArrowheads="1"/>
          </p:cNvSpPr>
          <p:nvPr/>
        </p:nvSpPr>
        <p:spPr bwMode="auto">
          <a:xfrm>
            <a:off x="2238375" y="1989139"/>
            <a:ext cx="7786688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2400"/>
              <a:t>Sie können Ihre Abfrage direkt im SQL-Code formulieren. Dabei ist jedoch zu beachten, dass die spezielle Syntax von Ihrem verwendeten Datenbank-system abhängt.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2400"/>
              <a:t>Wenn Sie den SQL-Code von Hand eingeben, können Sie </a:t>
            </a:r>
            <a:r>
              <a:rPr lang="de-DE" altLang="de-DE" sz="2400">
                <a:solidFill>
                  <a:srgbClr val="FF0000"/>
                </a:solidFill>
              </a:rPr>
              <a:t>SQL-spezifische Abfragen anlegen, die nicht von der grafischen Oberfläche </a:t>
            </a:r>
            <a:r>
              <a:rPr lang="de-DE" altLang="de-DE" sz="2400"/>
              <a:t>im Abfrageentwurf </a:t>
            </a:r>
            <a:r>
              <a:rPr lang="de-DE" altLang="de-DE" sz="2400">
                <a:solidFill>
                  <a:srgbClr val="FF0000"/>
                </a:solidFill>
              </a:rPr>
              <a:t>unterstützt werden.</a:t>
            </a:r>
            <a:r>
              <a:rPr lang="de-DE" altLang="de-DE" sz="2400"/>
              <a:t> Diese Abfragen müssen im Native-SQL-Modus ausgeführt werden.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2400"/>
              <a:t>(OpenOffice Base help)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Native SQL mode vs. design mode</a:t>
            </a:r>
          </a:p>
        </p:txBody>
      </p:sp>
      <p:sp>
        <p:nvSpPr>
          <p:cNvPr id="69635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8499D2-5891-4E3B-B9E2-052BCBEE3C41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69636" name="Rechteck 4"/>
          <p:cNvSpPr>
            <a:spLocks noChangeArrowheads="1"/>
          </p:cNvSpPr>
          <p:nvPr/>
        </p:nvSpPr>
        <p:spPr bwMode="auto">
          <a:xfrm>
            <a:off x="2238375" y="1989139"/>
            <a:ext cx="8001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2400"/>
              <a:t>Im </a:t>
            </a:r>
            <a:r>
              <a:rPr lang="de-DE" altLang="de-DE" sz="2400">
                <a:solidFill>
                  <a:srgbClr val="FF0000"/>
                </a:solidFill>
              </a:rPr>
              <a:t>Native-SQL-Modus</a:t>
            </a:r>
            <a:r>
              <a:rPr lang="de-DE" altLang="de-DE" sz="2400"/>
              <a:t> haben Sie die Möglichkeit, SQL-Befehle einzugeben, die </a:t>
            </a:r>
            <a:r>
              <a:rPr lang="de-DE" altLang="de-DE" sz="2400">
                <a:solidFill>
                  <a:srgbClr val="FF0000"/>
                </a:solidFill>
              </a:rPr>
              <a:t>nicht von OpenOffice.org interpretiert</a:t>
            </a:r>
            <a:r>
              <a:rPr lang="de-DE" altLang="de-DE" sz="2400"/>
              <a:t>, sondern </a:t>
            </a:r>
            <a:r>
              <a:rPr lang="de-DE" altLang="de-DE" sz="2400">
                <a:solidFill>
                  <a:srgbClr val="FF0000"/>
                </a:solidFill>
              </a:rPr>
              <a:t>direkt an die Datenquelle </a:t>
            </a:r>
            <a:r>
              <a:rPr lang="de-DE" altLang="de-DE" sz="2400"/>
              <a:t>übergeben werden. Wenn Sie diese Änderungen nicht in der Entwurfsansicht anzeigen, kann </a:t>
            </a:r>
            <a:r>
              <a:rPr lang="de-DE" altLang="de-DE" sz="2400">
                <a:solidFill>
                  <a:srgbClr val="FF0000"/>
                </a:solidFill>
              </a:rPr>
              <a:t>nicht mehr in die Entwurfsansicht zurückgeschaltet</a:t>
            </a:r>
            <a:r>
              <a:rPr lang="de-DE" altLang="de-DE" sz="2400"/>
              <a:t> werden.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2400"/>
              <a:t>Bei einem Native SQL wird der SQL-String direkt an das angeschlossene Datenbank-System weitergegeben, ohne vorher vom OpenOffice.org ausgewertet zu werden. Greifen Sie beispielsweise per ODBC-Schnittstelle auf eine Datenbank zu, dann wird der SQL-String an den ODBC-Treiber übergeben und von diesem verarbeitet.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Some SQL commands</a:t>
            </a:r>
          </a:p>
        </p:txBody>
      </p:sp>
      <p:sp>
        <p:nvSpPr>
          <p:cNvPr id="70659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E9F9EB-B3F3-4F4C-9A1A-6909E32F457F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09750" y="1989139"/>
            <a:ext cx="8572500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bar,beer,price,addr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Sells,Bars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where bar=name;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Sells, Bars where bar=name;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Sells.bar, Bars.* from Sells, Bars;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t1.*, t2.* from Sells t1, Bars t2 where t1.bar=t2.name;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Sells where name like 'Jo%';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Sells where name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'Joes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* from Sells where name = 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Joes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';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↓ blank in const.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t1.*,t2.* from Sells t1, Sells t2;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where t1.price = t2.price and t1.bar != t2.bar;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beer,bar,price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Sells where price between 2 and 2.6;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beer,bar,price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Sells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where price &gt;= 2 and price &lt;= 2.6; (same as above)</a:t>
            </a:r>
          </a:p>
          <a:p>
            <a:pPr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Some SQL commands</a:t>
            </a:r>
          </a:p>
        </p:txBody>
      </p:sp>
      <p:sp>
        <p:nvSpPr>
          <p:cNvPr id="71683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C6BD9A-A422-43C5-A80E-E04D7B51E38F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71684" name="Textfeld 5"/>
          <p:cNvSpPr txBox="1">
            <a:spLocks noChangeArrowheads="1"/>
          </p:cNvSpPr>
          <p:nvPr/>
        </p:nvSpPr>
        <p:spPr bwMode="auto">
          <a:xfrm>
            <a:off x="1809750" y="1989138"/>
            <a:ext cx="8572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DRUNKEN PIRATE BREWERY</a:t>
            </a:r>
          </a:p>
          <a:p>
            <a:pPr>
              <a:spcBef>
                <a:spcPct val="0"/>
              </a:spcBef>
              <a:buClrTx/>
              <a:buFont typeface="Tahoma" panose="020B0604030504040204" pitchFamily="34" charset="0"/>
              <a:buAutoNum type="arabicPeriod"/>
            </a:pPr>
            <a:r>
              <a:rPr lang="en-US" alt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SELECT "Salary Type", SUM("Salary Amount") </a:t>
            </a:r>
            <a:br>
              <a:rPr lang="en-US" altLang="de-DE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FROM "Employee" GROUP BY "Salary Type";</a:t>
            </a:r>
          </a:p>
          <a:p>
            <a:pPr>
              <a:spcBef>
                <a:spcPct val="0"/>
              </a:spcBef>
              <a:buClrTx/>
              <a:buFont typeface="Tahoma" panose="020B0604030504040204" pitchFamily="34" charset="0"/>
              <a:buAutoNum type="arabicPeriod"/>
            </a:pPr>
            <a:r>
              <a:rPr lang="en-US" alt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SELECT "Customer State", count("Customer State") </a:t>
            </a:r>
            <a:br>
              <a:rPr lang="en-US" altLang="de-DE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sz="1600">
                <a:latin typeface="Courier New" panose="02070309020205020404" pitchFamily="49" charset="0"/>
                <a:cs typeface="Courier New" panose="02070309020205020404" pitchFamily="49" charset="0"/>
              </a:rPr>
              <a:t>FROM "Customer" group by "Customer State";</a:t>
            </a:r>
          </a:p>
          <a:p>
            <a:pPr>
              <a:spcBef>
                <a:spcPct val="0"/>
              </a:spcBef>
              <a:buClrTx/>
              <a:buFont typeface="Tahoma" panose="020B0604030504040204" pitchFamily="34" charset="0"/>
              <a:buAutoNum type="arabicPeriod"/>
            </a:pPr>
            <a:endParaRPr lang="en-US" altLang="de-DE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F0C8F4-2BB9-4A56-857F-3DFEE0A2C4F4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>
                <a:solidFill>
                  <a:schemeClr val="tx1"/>
                </a:solidFill>
              </a:rPr>
              <a:t>: Selection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727326" y="2014538"/>
            <a:ext cx="54569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Relation Sells: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</a:t>
            </a:r>
            <a:r>
              <a:rPr lang="en-US" altLang="de-DE" sz="2400">
                <a:solidFill>
                  <a:srgbClr val="CC00CC"/>
                </a:solidFill>
              </a:rPr>
              <a:t>bar		beer		price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Miller		2.75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Miller		3.00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7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3657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5029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6781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0249" name="Group 8"/>
          <p:cNvGrpSpPr>
            <a:grpSpLocks/>
          </p:cNvGrpSpPr>
          <p:nvPr/>
        </p:nvGrpSpPr>
        <p:grpSpPr bwMode="auto">
          <a:xfrm>
            <a:off x="2743200" y="4449764"/>
            <a:ext cx="5456238" cy="1692275"/>
            <a:chOff x="768" y="2803"/>
            <a:chExt cx="3437" cy="1066"/>
          </a:xfrm>
        </p:grpSpPr>
        <p:sp>
          <p:nvSpPr>
            <p:cNvPr id="10252" name="Text Box 9"/>
            <p:cNvSpPr txBox="1">
              <a:spLocks noChangeArrowheads="1"/>
            </p:cNvSpPr>
            <p:nvPr/>
          </p:nvSpPr>
          <p:spPr bwMode="auto">
            <a:xfrm>
              <a:off x="768" y="2803"/>
              <a:ext cx="3437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JoeMenu := </a:t>
              </a:r>
              <a:r>
                <a:rPr lang="en-US" altLang="de-DE">
                  <a:latin typeface="Lucida Sans Unicode" panose="020B0602030504020204" pitchFamily="34" charset="0"/>
                </a:rPr>
                <a:t>σ</a:t>
              </a:r>
              <a:r>
                <a:rPr lang="en-US" altLang="de-DE" sz="2400" baseline="-25000"/>
                <a:t>bar=“Joe’s”</a:t>
              </a:r>
              <a:r>
                <a:rPr lang="en-US" altLang="de-DE" sz="2400"/>
                <a:t>(Sells):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</a:t>
              </a:r>
              <a:r>
                <a:rPr lang="en-US" altLang="de-DE" sz="2400">
                  <a:solidFill>
                    <a:srgbClr val="CC00CC"/>
                  </a:solidFill>
                </a:rPr>
                <a:t>bar		beer		price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Bud		2.50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Miller		2.75</a:t>
              </a:r>
            </a:p>
          </p:txBody>
        </p:sp>
        <p:sp>
          <p:nvSpPr>
            <p:cNvPr id="10253" name="Rectangle 10"/>
            <p:cNvSpPr>
              <a:spLocks noChangeArrowheads="1"/>
            </p:cNvSpPr>
            <p:nvPr/>
          </p:nvSpPr>
          <p:spPr bwMode="auto">
            <a:xfrm>
              <a:off x="1344" y="3120"/>
              <a:ext cx="28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2208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>
              <a:off x="3312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0250" name="Rechteck 1"/>
          <p:cNvSpPr>
            <a:spLocks noChangeArrowheads="1"/>
          </p:cNvSpPr>
          <p:nvPr/>
        </p:nvSpPr>
        <p:spPr bwMode="auto">
          <a:xfrm>
            <a:off x="762000" y="5461001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de-CH" altLang="de-DE"/>
          </a:p>
        </p:txBody>
      </p:sp>
      <p:sp>
        <p:nvSpPr>
          <p:cNvPr id="10251" name="Rechteck 15"/>
          <p:cNvSpPr>
            <a:spLocks noChangeArrowheads="1"/>
          </p:cNvSpPr>
          <p:nvPr/>
        </p:nvSpPr>
        <p:spPr bwMode="auto">
          <a:xfrm>
            <a:off x="945555" y="359509"/>
            <a:ext cx="10224690" cy="61247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 dirty="0"/>
              <a:t>Joe’s | Joe´s | Joe‘s | Joe's ???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 dirty="0"/>
              <a:t>REMARK: Unlike in this presentation, </a:t>
            </a:r>
            <a:br>
              <a:rPr lang="en-US" altLang="de-DE" sz="2800" dirty="0"/>
            </a:br>
            <a:r>
              <a:rPr lang="en-US" altLang="de-DE" sz="2800" dirty="0"/>
              <a:t>I do not use punctuation in the database!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 dirty="0"/>
              <a:t>Instead of Joe’s you find Joes in the database.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de-DE" sz="2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 dirty="0"/>
              <a:t>REASON: Apostrophe, accents, single quotation marks (opening, closing), </a:t>
            </a:r>
            <a:r>
              <a:rPr lang="en-US" altLang="de-DE" sz="2800" dirty="0" err="1"/>
              <a:t>backtick</a:t>
            </a:r>
            <a:r>
              <a:rPr lang="en-US" altLang="de-DE" sz="2800" dirty="0"/>
              <a:t>, etc. are often confused and can cause problems because of unclear character encoding and character typeset. If you are interested in the details please see: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de-CH" altLang="de-DE" sz="2800" dirty="0">
                <a:hlinkClick r:id="rId2"/>
              </a:rPr>
              <a:t>https://www2.cs.sfu.ca/~ggbaker/reference/characters/</a:t>
            </a:r>
            <a:r>
              <a:rPr lang="de-CH" altLang="de-DE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Exercises with</a:t>
            </a:r>
            <a:br>
              <a:rPr lang="de-DE" altLang="de-DE" sz="3600"/>
            </a:br>
            <a:r>
              <a:rPr lang="de-DE" altLang="de-DE" sz="3600"/>
              <a:t>For Ladies Database</a:t>
            </a:r>
          </a:p>
        </p:txBody>
      </p:sp>
      <p:sp>
        <p:nvSpPr>
          <p:cNvPr id="72707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33DA70-D31F-445D-876F-5DAD7CB7BF15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7270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Paste table "Customer"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de-DE" sz="2800" dirty="0"/>
              <a:t>Open "For_Ladies_Imported.odb"</a:t>
            </a:r>
            <a:br>
              <a:rPr lang="de-DE" sz="2800" dirty="0"/>
            </a:br>
            <a:r>
              <a:rPr lang="de-DE" sz="2800" dirty="0"/>
              <a:t>in </a:t>
            </a:r>
            <a:r>
              <a:rPr lang="de-DE" sz="2800" dirty="0" err="1"/>
              <a:t>OpenOffice</a:t>
            </a:r>
            <a:r>
              <a:rPr lang="de-DE" sz="2800" dirty="0"/>
              <a:t> Base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de-DE" sz="2800" dirty="0"/>
              <a:t>Open "For_Ladies_Decomposed.ods" </a:t>
            </a:r>
            <a:br>
              <a:rPr lang="de-DE" sz="2800" dirty="0"/>
            </a:br>
            <a:r>
              <a:rPr lang="de-DE" sz="2800" dirty="0"/>
              <a:t>in </a:t>
            </a:r>
            <a:r>
              <a:rPr lang="de-DE" sz="2800" dirty="0" err="1"/>
              <a:t>OpenOffice</a:t>
            </a:r>
            <a:r>
              <a:rPr lang="de-DE" sz="2800" dirty="0"/>
              <a:t> </a:t>
            </a:r>
            <a:r>
              <a:rPr lang="de-DE" sz="2800" dirty="0" err="1"/>
              <a:t>Calc</a:t>
            </a:r>
            <a:endParaRPr lang="de-DE" sz="2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de-DE" sz="2800" dirty="0"/>
              <a:t>Select in </a:t>
            </a:r>
            <a:r>
              <a:rPr lang="de-DE" sz="2800" dirty="0" err="1"/>
              <a:t>OOCalc</a:t>
            </a:r>
            <a:r>
              <a:rPr lang="de-DE" sz="2800" dirty="0"/>
              <a:t> </a:t>
            </a:r>
            <a:r>
              <a:rPr lang="de-DE" sz="2800" dirty="0" err="1"/>
              <a:t>tuples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"Customer" </a:t>
            </a:r>
            <a:r>
              <a:rPr lang="de-DE" sz="2800" dirty="0" err="1"/>
              <a:t>including</a:t>
            </a:r>
            <a:r>
              <a:rPr lang="de-DE" sz="2800" dirty="0"/>
              <a:t> </a:t>
            </a:r>
            <a:r>
              <a:rPr lang="de-DE" sz="2800" dirty="0" err="1"/>
              <a:t>heading</a:t>
            </a:r>
            <a:r>
              <a:rPr lang="de-DE" sz="2800" dirty="0"/>
              <a:t>, </a:t>
            </a:r>
            <a:r>
              <a:rPr lang="de-DE" sz="2800" dirty="0" err="1"/>
              <a:t>copy</a:t>
            </a:r>
            <a:r>
              <a:rPr lang="de-DE" sz="2800" dirty="0"/>
              <a:t> (&lt;</a:t>
            </a:r>
            <a:r>
              <a:rPr lang="de-DE" sz="2800" dirty="0" err="1"/>
              <a:t>Ctrl</a:t>
            </a:r>
            <a:r>
              <a:rPr lang="de-DE" sz="2800" dirty="0"/>
              <a:t>&gt;-C)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de-DE" sz="2800" dirty="0"/>
              <a:t>Change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OOBase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paste</a:t>
            </a:r>
            <a:r>
              <a:rPr lang="de-DE" sz="2800" dirty="0"/>
              <a:t> (&lt;</a:t>
            </a:r>
            <a:r>
              <a:rPr lang="de-DE" sz="2800" dirty="0" err="1"/>
              <a:t>Ctrl</a:t>
            </a:r>
            <a:r>
              <a:rPr lang="de-DE" sz="2800" dirty="0"/>
              <a:t>&gt;-V):</a:t>
            </a:r>
            <a:br>
              <a:rPr lang="de-DE" sz="2800" dirty="0"/>
            </a:br>
            <a:r>
              <a:rPr lang="de-DE" sz="2800" dirty="0"/>
              <a:t>Table </a:t>
            </a:r>
            <a:r>
              <a:rPr lang="de-DE" sz="2800" dirty="0" err="1"/>
              <a:t>name</a:t>
            </a:r>
            <a:r>
              <a:rPr lang="de-DE" sz="2800" dirty="0"/>
              <a:t> "Customer", all </a:t>
            </a:r>
            <a:r>
              <a:rPr lang="de-DE" sz="2800" dirty="0" err="1"/>
              <a:t>columns</a:t>
            </a:r>
            <a:r>
              <a:rPr lang="de-DE" sz="2800" dirty="0"/>
              <a:t>, </a:t>
            </a:r>
            <a:r>
              <a:rPr lang="de-DE" sz="2800" dirty="0" err="1"/>
              <a:t>no</a:t>
            </a:r>
            <a:r>
              <a:rPr lang="de-DE" sz="2800" dirty="0"/>
              <a:t> </a:t>
            </a:r>
            <a:r>
              <a:rPr lang="de-DE" sz="2800" dirty="0" err="1"/>
              <a:t>special</a:t>
            </a:r>
            <a:r>
              <a:rPr lang="de-DE" sz="2800" dirty="0"/>
              <a:t> </a:t>
            </a:r>
            <a:r>
              <a:rPr lang="de-DE" sz="2800" dirty="0" err="1"/>
              <a:t>column</a:t>
            </a:r>
            <a:r>
              <a:rPr lang="de-DE" sz="2800" dirty="0"/>
              <a:t> </a:t>
            </a:r>
            <a:r>
              <a:rPr lang="de-DE" sz="2800" dirty="0" err="1"/>
              <a:t>settings</a:t>
            </a:r>
            <a:r>
              <a:rPr lang="de-DE" sz="2800" dirty="0"/>
              <a:t>, </a:t>
            </a:r>
            <a:r>
              <a:rPr lang="de-DE" sz="2800" dirty="0" err="1"/>
              <a:t>no</a:t>
            </a:r>
            <a:r>
              <a:rPr lang="de-DE" sz="2800" dirty="0"/>
              <a:t> </a:t>
            </a:r>
            <a:r>
              <a:rPr lang="de-DE" sz="2800" dirty="0" err="1"/>
              <a:t>primary</a:t>
            </a:r>
            <a:r>
              <a:rPr lang="de-DE" sz="2800" dirty="0"/>
              <a:t> </a:t>
            </a:r>
            <a:r>
              <a:rPr lang="de-DE" sz="2800" dirty="0" err="1"/>
              <a:t>key</a:t>
            </a:r>
            <a:r>
              <a:rPr lang="de-DE" sz="2800" dirty="0"/>
              <a:t>. </a:t>
            </a:r>
          </a:p>
          <a:p>
            <a:pPr>
              <a:defRPr/>
            </a:pPr>
            <a:endParaRPr lang="de-DE" sz="2800" dirty="0"/>
          </a:p>
        </p:txBody>
      </p:sp>
      <p:sp>
        <p:nvSpPr>
          <p:cNvPr id="73732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34019A-C499-47EE-B8D2-10C9BD4972F3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Paste table "Customer"</a:t>
            </a:r>
          </a:p>
        </p:txBody>
      </p:sp>
      <p:sp>
        <p:nvSpPr>
          <p:cNvPr id="747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 startAt="5"/>
            </a:pPr>
            <a:r>
              <a:rPr lang="de-DE" altLang="de-DE" sz="2800"/>
              <a:t>In OOBase right klick on table "Customer" and select "edit" ("bearbeiten")</a:t>
            </a:r>
          </a:p>
          <a:p>
            <a:pPr marL="514350" indent="-514350">
              <a:buFont typeface="Tahoma" panose="020B0604030504040204" pitchFamily="34" charset="0"/>
              <a:buAutoNum type="arabicPeriod" startAt="5"/>
            </a:pPr>
            <a:r>
              <a:rPr lang="de-DE" altLang="de-DE" sz="2800"/>
              <a:t>Change data type of attribute "Customer_ID" to integer[INTEGER]</a:t>
            </a:r>
          </a:p>
          <a:p>
            <a:pPr marL="514350" indent="-514350">
              <a:buFont typeface="Tahoma" panose="020B0604030504040204" pitchFamily="34" charset="0"/>
              <a:buAutoNum type="arabicPeriod" startAt="5"/>
            </a:pPr>
            <a:r>
              <a:rPr lang="de-DE" altLang="de-DE" sz="2800"/>
              <a:t>Select primary key: Right klick on the </a:t>
            </a:r>
            <a:br>
              <a:rPr lang="de-DE" altLang="de-DE" sz="2800"/>
            </a:br>
            <a:r>
              <a:rPr lang="de-DE" altLang="de-DE" sz="2800"/>
              <a:t>row heading (left most column) of row "Customer_ID" and select "primary key" from context menu.</a:t>
            </a:r>
          </a:p>
          <a:p>
            <a:pPr marL="514350" indent="-514350">
              <a:buFont typeface="Tahoma" panose="020B0604030504040204" pitchFamily="34" charset="0"/>
              <a:buAutoNum type="arabicPeriod" startAt="5"/>
            </a:pPr>
            <a:r>
              <a:rPr lang="de-DE" altLang="de-DE" sz="2800"/>
              <a:t>Save table changes.</a:t>
            </a:r>
          </a:p>
        </p:txBody>
      </p:sp>
      <p:sp>
        <p:nvSpPr>
          <p:cNvPr id="74756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BE9C34-66C2-4DB3-9EAB-A91A767EFA26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Paste table "Employee"</a:t>
            </a:r>
          </a:p>
        </p:txBody>
      </p:sp>
      <p:sp>
        <p:nvSpPr>
          <p:cNvPr id="757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Follow the same procedure as with </a:t>
            </a:r>
            <a:br>
              <a:rPr lang="de-DE" altLang="de-DE" sz="2800"/>
            </a:br>
            <a:r>
              <a:rPr lang="de-DE" altLang="de-DE" sz="2800"/>
              <a:t>table "Customer".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endParaRPr lang="de-DE" altLang="de-DE" sz="2800"/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FA6388-5EC3-47F1-B853-906116719C27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Paste table "Product"</a:t>
            </a:r>
          </a:p>
        </p:txBody>
      </p:sp>
      <p:sp>
        <p:nvSpPr>
          <p:cNvPr id="768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In OOCalc change numeric format of cells </a:t>
            </a:r>
            <a:br>
              <a:rPr lang="de-DE" altLang="de-DE" sz="2800"/>
            </a:br>
            <a:r>
              <a:rPr lang="de-DE" altLang="de-DE" sz="2800"/>
              <a:t>to 'English (USA)' with decimal separator '.'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Copy-Paste to OOBase.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Change attribute types where necessary and select primary key. Use attribute type "float" for floating point numbers and "integer" for integer.</a:t>
            </a:r>
          </a:p>
        </p:txBody>
      </p:sp>
      <p:sp>
        <p:nvSpPr>
          <p:cNvPr id="76804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3D6F75-73EC-417D-B557-D08BF1556A26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Paste table "Order"</a:t>
            </a:r>
          </a:p>
        </p:txBody>
      </p:sp>
      <p:sp>
        <p:nvSpPr>
          <p:cNvPr id="7782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Change date format of cells </a:t>
            </a:r>
            <a:br>
              <a:rPr lang="de-DE" altLang="de-DE" sz="2800"/>
            </a:br>
            <a:r>
              <a:rPr lang="de-DE" altLang="de-DE" sz="2800"/>
              <a:t>to ISO: 'JJJJ-MM-TT'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Copy/paste to OOBase.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Change attribute types where necessary and select primary key.</a:t>
            </a:r>
          </a:p>
        </p:txBody>
      </p:sp>
      <p:sp>
        <p:nvSpPr>
          <p:cNvPr id="77828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A5DAD6-3D23-43D7-A896-8CA406598672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Paste table "Order Detail"</a:t>
            </a:r>
          </a:p>
        </p:txBody>
      </p:sp>
      <p:sp>
        <p:nvSpPr>
          <p:cNvPr id="7885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Copy-Paste to OOBase.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Change attribute types where necessary.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Primary key is composed of two attributes (Order_ID, Product_ID): select both lines (holding &lt;Ctrl&gt;-key down), right klick and choose primary key.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endParaRPr lang="de-DE" altLang="de-DE" sz="2800"/>
          </a:p>
          <a:p>
            <a:pPr marL="514350" indent="-514350">
              <a:buFont typeface="Tahoma" panose="020B0604030504040204" pitchFamily="34" charset="0"/>
              <a:buAutoNum type="arabicPeriod"/>
            </a:pPr>
            <a:endParaRPr lang="de-DE" altLang="de-DE" sz="2800"/>
          </a:p>
        </p:txBody>
      </p:sp>
      <p:sp>
        <p:nvSpPr>
          <p:cNvPr id="78852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4C45D0-8044-4089-8998-CB89623074E0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Create view ("Abfrage") vOrder</a:t>
            </a:r>
            <a:br>
              <a:rPr lang="de-DE" altLang="de-DE" sz="3600"/>
            </a:br>
            <a:r>
              <a:rPr lang="de-DE" altLang="de-DE" sz="3600"/>
              <a:t>in design mode</a:t>
            </a:r>
          </a:p>
        </p:txBody>
      </p:sp>
      <p:sp>
        <p:nvSpPr>
          <p:cNvPr id="79875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996790-7C3B-46CA-874D-2A4F14B23C4C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798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7150" y="2428876"/>
            <a:ext cx="4457700" cy="4181475"/>
          </a:xfrm>
          <a:noFill/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024064" y="1838326"/>
            <a:ext cx="814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CC00CC"/>
              </a:buClr>
              <a:defRPr/>
            </a:pPr>
            <a:r>
              <a:rPr lang="de-DE" kern="0" dirty="0" err="1">
                <a:latin typeface="+mn-lt"/>
              </a:rPr>
              <a:t>vOrder</a:t>
            </a:r>
            <a:r>
              <a:rPr lang="de-DE" kern="0" dirty="0">
                <a:latin typeface="+mn-lt"/>
              </a:rPr>
              <a:t> (</a:t>
            </a:r>
            <a:r>
              <a:rPr lang="de-DE" kern="0" dirty="0" err="1">
                <a:latin typeface="+mn-lt"/>
              </a:rPr>
              <a:t>Order_ID</a:t>
            </a:r>
            <a:r>
              <a:rPr lang="de-DE" kern="0" dirty="0">
                <a:latin typeface="+mn-lt"/>
              </a:rPr>
              <a:t> , Date , </a:t>
            </a:r>
            <a:r>
              <a:rPr lang="de-DE" kern="0" dirty="0" err="1">
                <a:latin typeface="+mn-lt"/>
              </a:rPr>
              <a:t>Customer_ID</a:t>
            </a:r>
            <a:r>
              <a:rPr lang="de-DE" kern="0" dirty="0">
                <a:latin typeface="+mn-lt"/>
              </a:rPr>
              <a:t> , </a:t>
            </a:r>
            <a:r>
              <a:rPr lang="de-DE" kern="0" dirty="0" err="1">
                <a:latin typeface="+mn-lt"/>
              </a:rPr>
              <a:t>Employee_ID</a:t>
            </a:r>
            <a:r>
              <a:rPr lang="de-DE" kern="0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Insert new "Order"</a:t>
            </a:r>
          </a:p>
        </p:txBody>
      </p:sp>
      <p:sp>
        <p:nvSpPr>
          <p:cNvPr id="808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In table Order (or view vOrder) klick on the last empty line and insert the following tuples (press &lt;enter&gt; after each new line):</a:t>
            </a:r>
            <a:br>
              <a:rPr lang="de-DE" altLang="de-DE" sz="2800"/>
            </a:br>
            <a:r>
              <a:rPr lang="de-DE" altLang="de-DE" sz="2800"/>
              <a:t>(9 ,  , 4 , 4)</a:t>
            </a:r>
            <a:br>
              <a:rPr lang="de-DE" altLang="de-DE" sz="2800"/>
            </a:br>
            <a:r>
              <a:rPr lang="de-DE" altLang="de-DE" sz="2800"/>
              <a:t>(10 , , , )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What do you experience? </a:t>
            </a:r>
            <a:br>
              <a:rPr lang="de-DE" altLang="de-DE" sz="2800"/>
            </a:br>
            <a:r>
              <a:rPr lang="de-DE" altLang="de-DE" sz="2800"/>
              <a:t>What do you think?</a:t>
            </a:r>
          </a:p>
        </p:txBody>
      </p:sp>
      <p:sp>
        <p:nvSpPr>
          <p:cNvPr id="80900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802C85-EEA3-4F0B-8420-784FC6971530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Add constraints to table "Order"</a:t>
            </a:r>
            <a:br>
              <a:rPr lang="de-DE" altLang="de-DE" sz="3600"/>
            </a:br>
            <a:r>
              <a:rPr lang="de-DE" altLang="de-DE" sz="3600"/>
              <a:t> for integrity and correctness</a:t>
            </a:r>
          </a:p>
        </p:txBody>
      </p:sp>
      <p:sp>
        <p:nvSpPr>
          <p:cNvPr id="819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endParaRPr lang="de-DE" altLang="de-DE" sz="2800"/>
          </a:p>
        </p:txBody>
      </p:sp>
      <p:sp>
        <p:nvSpPr>
          <p:cNvPr id="81924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DD8719-854D-4E84-B022-5B27A8FAB750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819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6" y="3071813"/>
            <a:ext cx="40481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Rechteck 19"/>
          <p:cNvSpPr>
            <a:spLocks noChangeArrowheads="1"/>
          </p:cNvSpPr>
          <p:nvPr/>
        </p:nvSpPr>
        <p:spPr bwMode="auto">
          <a:xfrm>
            <a:off x="1881189" y="1974850"/>
            <a:ext cx="8429625" cy="9540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HSQLDB, direct SQL:</a:t>
            </a:r>
            <a:br>
              <a:rPr lang="en-US" altLang="de-DE" sz="2800"/>
            </a:br>
            <a:r>
              <a:rPr lang="en-US" altLang="de-DE" sz="2800"/>
              <a:t>alter table "Order" alter column "Date" set not null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5D88E2-18CD-426A-8507-BE6436A86E69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>
                <a:solidFill>
                  <a:schemeClr val="tx1"/>
                </a:solidFill>
              </a:rPr>
              <a:t>: Selection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727326" y="2014538"/>
            <a:ext cx="54569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Relation Sells: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</a:t>
            </a:r>
            <a:r>
              <a:rPr lang="en-US" altLang="de-DE" sz="2400">
                <a:solidFill>
                  <a:srgbClr val="CC00CC"/>
                </a:solidFill>
              </a:rPr>
              <a:t>bar		beer		price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Miller		2.75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Miller		3.00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657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3657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5029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6781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1273" name="Group 8"/>
          <p:cNvGrpSpPr>
            <a:grpSpLocks/>
          </p:cNvGrpSpPr>
          <p:nvPr/>
        </p:nvGrpSpPr>
        <p:grpSpPr bwMode="auto">
          <a:xfrm>
            <a:off x="2743200" y="4449764"/>
            <a:ext cx="5456238" cy="1692275"/>
            <a:chOff x="768" y="2803"/>
            <a:chExt cx="3437" cy="1066"/>
          </a:xfrm>
        </p:grpSpPr>
        <p:sp>
          <p:nvSpPr>
            <p:cNvPr id="11275" name="Text Box 9"/>
            <p:cNvSpPr txBox="1">
              <a:spLocks noChangeArrowheads="1"/>
            </p:cNvSpPr>
            <p:nvPr/>
          </p:nvSpPr>
          <p:spPr bwMode="auto">
            <a:xfrm>
              <a:off x="768" y="2803"/>
              <a:ext cx="3437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JoeMenu := </a:t>
              </a:r>
              <a:r>
                <a:rPr lang="en-US" altLang="de-DE">
                  <a:latin typeface="Lucida Sans Unicode" panose="020B0602030504020204" pitchFamily="34" charset="0"/>
                </a:rPr>
                <a:t>σ</a:t>
              </a:r>
              <a:r>
                <a:rPr lang="en-US" altLang="de-DE" sz="2400" baseline="-25000"/>
                <a:t>bar=“Joe’s”</a:t>
              </a:r>
              <a:r>
                <a:rPr lang="en-US" altLang="de-DE" sz="2400"/>
                <a:t>(Sells):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</a:t>
              </a:r>
              <a:r>
                <a:rPr lang="en-US" altLang="de-DE" sz="2400">
                  <a:solidFill>
                    <a:srgbClr val="CC00CC"/>
                  </a:solidFill>
                </a:rPr>
                <a:t>bar		beer		price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Bud		2.50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Miller		2.75</a:t>
              </a: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1344" y="3120"/>
              <a:ext cx="28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>
              <a:off x="2208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1279" name="Line 13"/>
            <p:cNvSpPr>
              <a:spLocks noChangeShapeType="1"/>
            </p:cNvSpPr>
            <p:nvPr/>
          </p:nvSpPr>
          <p:spPr bwMode="auto">
            <a:xfrm>
              <a:off x="3312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1274" name="Rechteck 15"/>
          <p:cNvSpPr>
            <a:spLocks noChangeArrowheads="1"/>
          </p:cNvSpPr>
          <p:nvPr/>
        </p:nvSpPr>
        <p:spPr bwMode="auto">
          <a:xfrm>
            <a:off x="2193925" y="1547814"/>
            <a:ext cx="7215188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* from SELLS where BAR = 'Joe’s'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Insert new "Order"</a:t>
            </a:r>
          </a:p>
        </p:txBody>
      </p:sp>
      <p:sp>
        <p:nvSpPr>
          <p:cNvPr id="829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Insert the following tuple:</a:t>
            </a:r>
            <a:br>
              <a:rPr lang="de-DE" altLang="de-DE" sz="2800"/>
            </a:br>
            <a:r>
              <a:rPr lang="de-DE" altLang="de-DE" sz="2800"/>
              <a:t>(11 , 1.12.09 , 5 , 5)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endParaRPr lang="de-DE" altLang="de-DE" sz="280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What do you experience? </a:t>
            </a:r>
            <a:br>
              <a:rPr lang="de-DE" altLang="de-DE" sz="2800"/>
            </a:br>
            <a:r>
              <a:rPr lang="de-DE" altLang="de-DE" sz="2800"/>
              <a:t>What do you think?</a:t>
            </a:r>
          </a:p>
        </p:txBody>
      </p:sp>
      <p:sp>
        <p:nvSpPr>
          <p:cNvPr id="82948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9E60B6-1678-403E-8CA5-F0AD073A4705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Referential Integrity:</a:t>
            </a:r>
            <a:br>
              <a:rPr lang="de-DE" altLang="de-DE" sz="3600"/>
            </a:br>
            <a:r>
              <a:rPr lang="de-DE" altLang="de-DE" sz="3600"/>
              <a:t>Relationships (Beziehungen)</a:t>
            </a:r>
          </a:p>
        </p:txBody>
      </p:sp>
      <p:sp>
        <p:nvSpPr>
          <p:cNvPr id="8397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83972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B46566-4109-4356-A3F0-0BF465C3975D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28813"/>
            <a:ext cx="594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Let's start analysis</a:t>
            </a:r>
          </a:p>
        </p:txBody>
      </p:sp>
      <p:sp>
        <p:nvSpPr>
          <p:cNvPr id="8499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84996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24A1A6-8FA1-4EFB-A90B-3E3DD3AE7939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Create view "vOverview"</a:t>
            </a:r>
            <a:br>
              <a:rPr lang="de-DE" altLang="de-DE" sz="3600"/>
            </a:br>
            <a:r>
              <a:rPr lang="de-DE" altLang="de-DE" sz="3600"/>
              <a:t>with all tables and distinct columns</a:t>
            </a:r>
          </a:p>
        </p:txBody>
      </p:sp>
      <p:sp>
        <p:nvSpPr>
          <p:cNvPr id="86019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80B675-0044-47E0-A70F-A8211BEE26B7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2071688"/>
            <a:ext cx="847566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hteck 19"/>
          <p:cNvSpPr>
            <a:spLocks noChangeArrowheads="1"/>
          </p:cNvSpPr>
          <p:nvPr/>
        </p:nvSpPr>
        <p:spPr bwMode="auto">
          <a:xfrm>
            <a:off x="1987550" y="1727201"/>
            <a:ext cx="8216900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2800"/>
              <a:t>Create a "Natural Join", same attributes only once: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vOverview</a:t>
            </a:r>
          </a:p>
        </p:txBody>
      </p:sp>
      <p:sp>
        <p:nvSpPr>
          <p:cNvPr id="8704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vOverview looks like initial spreadsheet.</a:t>
            </a:r>
          </a:p>
          <a:p>
            <a:r>
              <a:rPr lang="de-DE" altLang="de-DE" smtClean="0"/>
              <a:t>What is the difference?</a:t>
            </a:r>
          </a:p>
          <a:p>
            <a:r>
              <a:rPr lang="de-DE" altLang="de-DE" smtClean="0"/>
              <a:t>What have we accomplished?</a:t>
            </a:r>
          </a:p>
          <a:p>
            <a:r>
              <a:rPr lang="de-DE" altLang="de-DE" smtClean="0"/>
              <a:t>Check anomalies ...</a:t>
            </a:r>
          </a:p>
        </p:txBody>
      </p:sp>
      <p:sp>
        <p:nvSpPr>
          <p:cNvPr id="87044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DA77D5-33DE-4C69-9BDF-4729C6F467D4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Create view "vOrderItemSubTotal": extended projection</a:t>
            </a:r>
          </a:p>
        </p:txBody>
      </p:sp>
      <p:sp>
        <p:nvSpPr>
          <p:cNvPr id="88067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71E790-F20C-4DBF-A144-5B57EDE8ED8C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88068" name="Rechteck 19"/>
          <p:cNvSpPr>
            <a:spLocks noChangeArrowheads="1"/>
          </p:cNvSpPr>
          <p:nvPr/>
        </p:nvSpPr>
        <p:spPr bwMode="auto">
          <a:xfrm>
            <a:off x="3327400" y="1928814"/>
            <a:ext cx="5537200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2800"/>
              <a:t>"Quantity" * "Price" as "SubTotal"</a:t>
            </a:r>
          </a:p>
        </p:txBody>
      </p:sp>
      <p:pic>
        <p:nvPicPr>
          <p:cNvPr id="880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52714"/>
            <a:ext cx="50292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Create view "vOrderTotal": </a:t>
            </a:r>
            <a:br>
              <a:rPr lang="de-DE" altLang="de-DE" sz="3600"/>
            </a:br>
            <a:r>
              <a:rPr lang="de-DE" altLang="de-DE" sz="3600"/>
              <a:t>"group by"-clause</a:t>
            </a:r>
          </a:p>
        </p:txBody>
      </p:sp>
      <p:sp>
        <p:nvSpPr>
          <p:cNvPr id="89091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D598EB-A991-47DC-9CF7-9E41A5BD8A0E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pic>
        <p:nvPicPr>
          <p:cNvPr id="890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71688"/>
            <a:ext cx="37528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hteck 19"/>
          <p:cNvSpPr>
            <a:spLocks noChangeArrowheads="1"/>
          </p:cNvSpPr>
          <p:nvPr/>
        </p:nvSpPr>
        <p:spPr bwMode="auto">
          <a:xfrm>
            <a:off x="5738813" y="3357563"/>
            <a:ext cx="4786312" cy="18161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"Order_ID", sum("SubTotal") as "Total" from "vOrderItemSubTotal" group by "Order_ID"</a:t>
            </a:r>
            <a:endParaRPr lang="de-DE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Now we have:</a:t>
            </a:r>
          </a:p>
        </p:txBody>
      </p:sp>
      <p:sp>
        <p:nvSpPr>
          <p:cNvPr id="9011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vOverview: like initial spreadsheet start</a:t>
            </a:r>
          </a:p>
          <a:p>
            <a:r>
              <a:rPr lang="de-DE" altLang="de-DE" smtClean="0"/>
              <a:t>vOrderItemSubTotal: Price * Quantity </a:t>
            </a:r>
          </a:p>
          <a:p>
            <a:r>
              <a:rPr lang="de-DE" altLang="de-DE" smtClean="0"/>
              <a:t>vOrderTotal: Total of each order</a:t>
            </a:r>
          </a:p>
          <a:p>
            <a:endParaRPr lang="de-DE" altLang="de-DE" smtClean="0"/>
          </a:p>
          <a:p>
            <a:r>
              <a:rPr lang="de-DE" altLang="de-DE" smtClean="0"/>
              <a:t>Generate a list of orders with customer, employee, and total of each order.</a:t>
            </a:r>
          </a:p>
        </p:txBody>
      </p:sp>
      <p:sp>
        <p:nvSpPr>
          <p:cNvPr id="90116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A02BAC-4D6A-4328-8D0E-A36C7176B13B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Play with referential integrity</a:t>
            </a:r>
          </a:p>
        </p:txBody>
      </p:sp>
      <p:sp>
        <p:nvSpPr>
          <p:cNvPr id="9113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Insert new customer.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Caputure an order (Order ID 111) </a:t>
            </a:r>
            <a:br>
              <a:rPr lang="de-DE" altLang="de-DE" sz="2800"/>
            </a:br>
            <a:r>
              <a:rPr lang="de-DE" altLang="de-DE" sz="2800"/>
              <a:t>for this customer.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Fill the order with products.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Look at the data with view "vOverview".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Delete Order 111.</a:t>
            </a:r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de-DE" altLang="de-DE" sz="2800"/>
              <a:t>What happened to order details? </a:t>
            </a:r>
            <a:br>
              <a:rPr lang="de-DE" altLang="de-DE" sz="2800"/>
            </a:br>
            <a:r>
              <a:rPr lang="de-DE" altLang="de-DE" sz="2800"/>
              <a:t>What happened to the products? Explain!</a:t>
            </a:r>
          </a:p>
        </p:txBody>
      </p:sp>
      <p:sp>
        <p:nvSpPr>
          <p:cNvPr id="91140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BB1C4E-17FA-424F-9B38-4FDECFCB0879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600"/>
              <a:t>Let's create a simple DB application: Form ("Formular")</a:t>
            </a:r>
          </a:p>
        </p:txBody>
      </p:sp>
      <p:sp>
        <p:nvSpPr>
          <p:cNvPr id="9216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Create view vOrderCustEmp</a:t>
            </a:r>
            <a:br>
              <a:rPr lang="de-DE" altLang="de-DE" smtClean="0"/>
            </a:br>
            <a:r>
              <a:rPr lang="de-DE" altLang="de-DE" smtClean="0"/>
              <a:t>comprising the tables </a:t>
            </a:r>
            <a:br>
              <a:rPr lang="de-DE" altLang="de-DE" smtClean="0"/>
            </a:br>
            <a:r>
              <a:rPr lang="de-DE" altLang="de-DE" smtClean="0"/>
              <a:t>Order, Customer and Employee.</a:t>
            </a:r>
            <a:br>
              <a:rPr lang="de-DE" altLang="de-DE" smtClean="0"/>
            </a:br>
            <a:endParaRPr lang="de-DE" altLang="de-DE" smtClean="0"/>
          </a:p>
          <a:p>
            <a:r>
              <a:rPr lang="de-DE" altLang="de-DE" smtClean="0"/>
              <a:t>Together we create the form based on vOrderCustEmp with subform vOrderItemTotal</a:t>
            </a:r>
          </a:p>
        </p:txBody>
      </p:sp>
      <p:sp>
        <p:nvSpPr>
          <p:cNvPr id="92164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C1807F-4A06-4344-8F11-ED0BF4EBC267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45F510-C6A8-427C-B10B-9E02D5A8C6F9}" type="slidenum">
              <a:rPr lang="en-US" altLang="de-DE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de-DE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>
                <a:solidFill>
                  <a:srgbClr val="33CC33"/>
                </a:solidFill>
              </a:rPr>
              <a:t>Example</a:t>
            </a:r>
            <a:r>
              <a:rPr lang="en-US" altLang="de-DE" smtClean="0">
                <a:solidFill>
                  <a:schemeClr val="tx1"/>
                </a:solidFill>
              </a:rPr>
              <a:t>: Selection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727326" y="2014538"/>
            <a:ext cx="54569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Relation Sells: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</a:t>
            </a:r>
            <a:r>
              <a:rPr lang="en-US" altLang="de-DE" sz="2400">
                <a:solidFill>
                  <a:srgbClr val="CC00CC"/>
                </a:solidFill>
              </a:rPr>
              <a:t>bar		beer		price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Joe’s		Miller		2.75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Bud		2.50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e-DE" sz="2400"/>
              <a:t>	Sue’s		Miller		3.00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657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DE" altLang="de-DE" sz="2400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657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5029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6781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12297" name="Group 8"/>
          <p:cNvGrpSpPr>
            <a:grpSpLocks/>
          </p:cNvGrpSpPr>
          <p:nvPr/>
        </p:nvGrpSpPr>
        <p:grpSpPr bwMode="auto">
          <a:xfrm>
            <a:off x="2743200" y="4449764"/>
            <a:ext cx="5456238" cy="1692275"/>
            <a:chOff x="768" y="2803"/>
            <a:chExt cx="3437" cy="1066"/>
          </a:xfrm>
        </p:grpSpPr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768" y="2803"/>
              <a:ext cx="3437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JoeMenu := </a:t>
              </a:r>
              <a:r>
                <a:rPr lang="en-US" altLang="de-DE">
                  <a:latin typeface="Lucida Sans Unicode" panose="020B0602030504020204" pitchFamily="34" charset="0"/>
                </a:rPr>
                <a:t>σ</a:t>
              </a:r>
              <a:r>
                <a:rPr lang="en-US" altLang="de-DE" sz="2400" baseline="-25000"/>
                <a:t>bar=“Joe’s”</a:t>
              </a:r>
              <a:r>
                <a:rPr lang="en-US" altLang="de-DE" sz="2400"/>
                <a:t>(Sells):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</a:t>
              </a:r>
              <a:r>
                <a:rPr lang="en-US" altLang="de-DE" sz="2400">
                  <a:solidFill>
                    <a:srgbClr val="CC00CC"/>
                  </a:solidFill>
                </a:rPr>
                <a:t>bar		beer		price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Bud		2.50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/>
                <a:t>	Joe’s		Miller		2.75</a:t>
              </a:r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1344" y="3120"/>
              <a:ext cx="28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de-DE" altLang="de-DE" sz="2400"/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2208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>
              <a:off x="3312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12298" name="Rechteck 15"/>
          <p:cNvSpPr>
            <a:spLocks noChangeArrowheads="1"/>
          </p:cNvSpPr>
          <p:nvPr/>
        </p:nvSpPr>
        <p:spPr bwMode="auto">
          <a:xfrm>
            <a:off x="2238375" y="1833564"/>
            <a:ext cx="7215188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select * from "Sells" where "bar" = 'Joe’s' ;</a:t>
            </a:r>
            <a:endParaRPr lang="de-DE" altLang="de-DE" sz="2800"/>
          </a:p>
        </p:txBody>
      </p:sp>
      <p:sp>
        <p:nvSpPr>
          <p:cNvPr id="12299" name="Rechteck 16"/>
          <p:cNvSpPr>
            <a:spLocks noChangeArrowheads="1"/>
          </p:cNvSpPr>
          <p:nvPr/>
        </p:nvSpPr>
        <p:spPr bwMode="auto">
          <a:xfrm>
            <a:off x="2238375" y="357188"/>
            <a:ext cx="7215188" cy="13843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Column and table names</a:t>
            </a:r>
            <a:br>
              <a:rPr lang="en-US" altLang="de-DE" sz="2800"/>
            </a:br>
            <a:r>
              <a:rPr lang="en-US" altLang="de-DE" sz="2800"/>
              <a:t>with small and capital letters </a:t>
            </a:r>
            <a:br>
              <a:rPr lang="en-US" altLang="de-DE" sz="2800"/>
            </a:br>
            <a:r>
              <a:rPr lang="en-US" altLang="de-DE" sz="2800"/>
              <a:t>and with blanks: double quotation marks</a:t>
            </a:r>
            <a:endParaRPr lang="de-DE" alt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2933</Words>
  <Application>Microsoft Office PowerPoint</Application>
  <PresentationFormat>Breitbild</PresentationFormat>
  <Paragraphs>651</Paragraphs>
  <Slides>89</Slides>
  <Notes>0</Notes>
  <HiddenSlides>28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89</vt:i4>
      </vt:variant>
    </vt:vector>
  </HeadingPairs>
  <TitlesOfParts>
    <vt:vector size="97" baseType="lpstr">
      <vt:lpstr>Tahoma</vt:lpstr>
      <vt:lpstr>Arial</vt:lpstr>
      <vt:lpstr>Monotype Sorts</vt:lpstr>
      <vt:lpstr>Times New Roman</vt:lpstr>
      <vt:lpstr>Lucida Sans Unicode</vt:lpstr>
      <vt:lpstr>Symbol</vt:lpstr>
      <vt:lpstr>Courier New</vt:lpstr>
      <vt:lpstr>Default Design</vt:lpstr>
      <vt:lpstr>Relational Algebra</vt:lpstr>
      <vt:lpstr>What is an “Algebra”</vt:lpstr>
      <vt:lpstr>What is Relational Algebra?</vt:lpstr>
      <vt:lpstr>Core Relational Algebra</vt:lpstr>
      <vt:lpstr>Selection</vt:lpstr>
      <vt:lpstr>Example: Selection</vt:lpstr>
      <vt:lpstr>Example: Selection</vt:lpstr>
      <vt:lpstr>Example: Selection</vt:lpstr>
      <vt:lpstr>Example: Selection</vt:lpstr>
      <vt:lpstr>Example: Selection</vt:lpstr>
      <vt:lpstr>Projection</vt:lpstr>
      <vt:lpstr>Example: Projection</vt:lpstr>
      <vt:lpstr>Example: Projection</vt:lpstr>
      <vt:lpstr>Extended Projection</vt:lpstr>
      <vt:lpstr>Example: Extended Projection</vt:lpstr>
      <vt:lpstr>Example: Extended Projection</vt:lpstr>
      <vt:lpstr>Example: Extended Projection</vt:lpstr>
      <vt:lpstr>Product</vt:lpstr>
      <vt:lpstr>Example: R3 := R1 Χ R2</vt:lpstr>
      <vt:lpstr>Example: R3 := R1 Χ R2</vt:lpstr>
      <vt:lpstr>Theta-Join</vt:lpstr>
      <vt:lpstr>Example: Theta Join</vt:lpstr>
      <vt:lpstr>Example: Theta Join</vt:lpstr>
      <vt:lpstr>Natural Join</vt:lpstr>
      <vt:lpstr>Example: Natural Join</vt:lpstr>
      <vt:lpstr>Example: Natural Join</vt:lpstr>
      <vt:lpstr>Renaming</vt:lpstr>
      <vt:lpstr>Example: Renaming</vt:lpstr>
      <vt:lpstr>Example: Renaming</vt:lpstr>
      <vt:lpstr>Building Complex Expressions</vt:lpstr>
      <vt:lpstr>Sequences of Assignments</vt:lpstr>
      <vt:lpstr>Expressions in a Single Assignment</vt:lpstr>
      <vt:lpstr>Expression Trees</vt:lpstr>
      <vt:lpstr>Example: Tree for a Query</vt:lpstr>
      <vt:lpstr>As a Tree:</vt:lpstr>
      <vt:lpstr>UNION</vt:lpstr>
      <vt:lpstr>Example: Self-Join</vt:lpstr>
      <vt:lpstr>The Tree</vt:lpstr>
      <vt:lpstr>The Tree</vt:lpstr>
      <vt:lpstr>The Tree</vt:lpstr>
      <vt:lpstr>The Tree</vt:lpstr>
      <vt:lpstr>Example: Self-Join 2</vt:lpstr>
      <vt:lpstr>The Tree</vt:lpstr>
      <vt:lpstr>The Tree</vt:lpstr>
      <vt:lpstr>„group by“ Clause</vt:lpstr>
      <vt:lpstr>Schemas for Results</vt:lpstr>
      <vt:lpstr>Schemas for Results --- (2)</vt:lpstr>
      <vt:lpstr>Relational Algebra on Bags</vt:lpstr>
      <vt:lpstr>Why Bags?</vt:lpstr>
      <vt:lpstr>Why Bags?</vt:lpstr>
      <vt:lpstr>Operations on Bags</vt:lpstr>
      <vt:lpstr>Example: Bag Selection</vt:lpstr>
      <vt:lpstr>Example: Bag Projection</vt:lpstr>
      <vt:lpstr>Example: Bag Product</vt:lpstr>
      <vt:lpstr>Example: Bag Theta-Join</vt:lpstr>
      <vt:lpstr>Bag Union</vt:lpstr>
      <vt:lpstr>Bag Intersection</vt:lpstr>
      <vt:lpstr>Bag Difference</vt:lpstr>
      <vt:lpstr>Beware: Bag Laws != Set Laws</vt:lpstr>
      <vt:lpstr>Example: A Law That Fails</vt:lpstr>
      <vt:lpstr>Simple selection</vt:lpstr>
      <vt:lpstr>Same selection fails in native SQL mode: table name not recognized.</vt:lpstr>
      <vt:lpstr>Selection with quotation marks  works in native SQL mode.</vt:lpstr>
      <vt:lpstr>UNION and UNION ALL  only work in native SQL mode.</vt:lpstr>
      <vt:lpstr>UNION and UNION ALL  do not work in design mode.</vt:lpstr>
      <vt:lpstr>Native SQL mode vs. design mode</vt:lpstr>
      <vt:lpstr>Native SQL mode vs. design mode</vt:lpstr>
      <vt:lpstr>Some SQL commands</vt:lpstr>
      <vt:lpstr>Some SQL commands</vt:lpstr>
      <vt:lpstr>Exercises with For Ladies Database</vt:lpstr>
      <vt:lpstr>Paste table "Customer"</vt:lpstr>
      <vt:lpstr>Paste table "Customer"</vt:lpstr>
      <vt:lpstr>Paste table "Employee"</vt:lpstr>
      <vt:lpstr>Paste table "Product"</vt:lpstr>
      <vt:lpstr>Paste table "Order"</vt:lpstr>
      <vt:lpstr>Paste table "Order Detail"</vt:lpstr>
      <vt:lpstr>Create view ("Abfrage") vOrder in design mode</vt:lpstr>
      <vt:lpstr>Insert new "Order"</vt:lpstr>
      <vt:lpstr>Add constraints to table "Order"  for integrity and correctness</vt:lpstr>
      <vt:lpstr>Insert new "Order"</vt:lpstr>
      <vt:lpstr>Referential Integrity: Relationships (Beziehungen)</vt:lpstr>
      <vt:lpstr>Let's start analysis</vt:lpstr>
      <vt:lpstr>Create view "vOverview" with all tables and distinct columns</vt:lpstr>
      <vt:lpstr>vOverview</vt:lpstr>
      <vt:lpstr>Create view "vOrderItemSubTotal": extended projection</vt:lpstr>
      <vt:lpstr>Create view "vOrderTotal":  "group by"-clause</vt:lpstr>
      <vt:lpstr>Now we have:</vt:lpstr>
      <vt:lpstr>Play with referential integrity</vt:lpstr>
      <vt:lpstr>Let's create a simple DB application: Form ("Formular")</vt:lpstr>
    </vt:vector>
  </TitlesOfParts>
  <Company>Stanford University, CS Dept.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Becker, Rolf</cp:lastModifiedBy>
  <cp:revision>309</cp:revision>
  <dcterms:created xsi:type="dcterms:W3CDTF">2002-03-23T20:14:09Z</dcterms:created>
  <dcterms:modified xsi:type="dcterms:W3CDTF">2021-12-13T08:52:27Z</dcterms:modified>
</cp:coreProperties>
</file>