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1"/>
  </p:notes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7" r:id="rId21"/>
    <p:sldId id="278" r:id="rId22"/>
    <p:sldId id="279" r:id="rId23"/>
    <p:sldId id="280" r:id="rId24"/>
    <p:sldId id="281" r:id="rId25"/>
    <p:sldId id="284" r:id="rId26"/>
    <p:sldId id="283" r:id="rId27"/>
    <p:sldId id="287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69202" autoAdjust="0"/>
  </p:normalViewPr>
  <p:slideViewPr>
    <p:cSldViewPr snapToGrid="0" showGuides="1">
      <p:cViewPr>
        <p:scale>
          <a:sx n="50" d="100"/>
          <a:sy n="50" d="100"/>
        </p:scale>
        <p:origin x="1800" y="2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EFF60-B747-437F-BFBA-FB87ACD8917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3B5F2-FC56-477D-A6D8-DA20D3DDF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0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1974</a:t>
            </a:r>
            <a:r>
              <a:rPr lang="zh-CN" altLang="en-US" dirty="0"/>
              <a:t>年与法国开采，中国的基建和当地的石油资源</a:t>
            </a:r>
            <a:endParaRPr lang="en-US" altLang="zh-CN" dirty="0"/>
          </a:p>
          <a:p>
            <a:r>
              <a:rPr lang="zh-CN" altLang="en-US" dirty="0"/>
              <a:t>专项研究较少，对进一步拓展南大西洋的波浪特征研究有一定意义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61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7-11s</a:t>
            </a:r>
            <a:r>
              <a:rPr lang="zh-CN" altLang="en-US" dirty="0"/>
              <a:t>，</a:t>
            </a:r>
            <a:r>
              <a:rPr lang="en-US" altLang="zh-CN" dirty="0"/>
              <a:t>1-1.5m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/>
              <a:t>10%</a:t>
            </a:r>
            <a:r>
              <a:rPr lang="zh-CN" altLang="en-US" dirty="0"/>
              <a:t>为强浪，波向与常浪较为一致，有效波高显著较高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46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平均周期逐月双峰，有效波高单峰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38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风速单峰分布，与有效波高可能有相关关系，下文探究</a:t>
            </a:r>
            <a:endParaRPr lang="en-US" altLang="zh-CN" dirty="0"/>
          </a:p>
          <a:p>
            <a:r>
              <a:rPr lang="zh-CN" altLang="en-US" dirty="0"/>
              <a:t>主波向在小幅度内波动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84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相关性较弱，相关系数均在</a:t>
            </a:r>
            <a:r>
              <a:rPr lang="en-US" altLang="zh-CN" dirty="0"/>
              <a:t>0.3-0.4</a:t>
            </a:r>
            <a:r>
              <a:rPr lang="zh-CN" altLang="en-US" dirty="0"/>
              <a:t>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72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强浪而言，平均周期和和平均周期相关性无显著相关性，</a:t>
            </a:r>
            <a:r>
              <a:rPr lang="en-US" altLang="zh-CN" dirty="0"/>
              <a:t>0.1</a:t>
            </a:r>
            <a:r>
              <a:rPr lang="zh-CN" altLang="en-US" dirty="0"/>
              <a:t>左右，风速与有效波高由相关性但较弱，</a:t>
            </a:r>
            <a:r>
              <a:rPr lang="en-US" altLang="zh-CN" dirty="0"/>
              <a:t>0.3-0.4</a:t>
            </a:r>
            <a:r>
              <a:rPr lang="zh-CN" altLang="en-US" dirty="0"/>
              <a:t>，平均周期与风速有很强负相关性，</a:t>
            </a:r>
            <a:r>
              <a:rPr lang="en-US" altLang="zh-CN" dirty="0"/>
              <a:t>0.6-0.7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57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冬季和春季</a:t>
            </a:r>
            <a:r>
              <a:rPr lang="en-US" altLang="zh-CN" dirty="0"/>
              <a:t>0.02</a:t>
            </a:r>
            <a:r>
              <a:rPr lang="zh-CN" altLang="en-US" dirty="0"/>
              <a:t>递减，其他递增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54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通过计算，得出若干重现期大浪波高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87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我的毕业论文主要是针对喀麦隆外海波浪特征进行了如下的研究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11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时间有限导致有不足</a:t>
            </a:r>
            <a:endParaRPr lang="en-US" altLang="zh-CN" dirty="0"/>
          </a:p>
          <a:p>
            <a:r>
              <a:rPr lang="zh-CN" altLang="en-US" dirty="0"/>
              <a:t>欧洲中短期天气预测项目的模拟数据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8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专项研究较少</a:t>
            </a:r>
            <a:endParaRPr lang="en-US" altLang="zh-CN" dirty="0"/>
          </a:p>
          <a:p>
            <a:r>
              <a:rPr lang="zh-CN" altLang="en-US" dirty="0"/>
              <a:t>研究过程主要参照中国学者对于其他海域的研究，学习其方法论</a:t>
            </a:r>
            <a:endParaRPr lang="en-US" altLang="zh-CN" dirty="0"/>
          </a:p>
          <a:p>
            <a:r>
              <a:rPr lang="zh-CN" altLang="en-US" dirty="0"/>
              <a:t>对全年和分季数据进行统计和相关分析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70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4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全程利用</a:t>
            </a:r>
            <a:r>
              <a:rPr lang="en-US" altLang="zh-CN" dirty="0"/>
              <a:t>python</a:t>
            </a:r>
            <a:r>
              <a:rPr lang="zh-CN" altLang="en-US" dirty="0"/>
              <a:t>语言进行数据处理和绘图，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1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Matplotlib </a:t>
            </a:r>
            <a:r>
              <a:rPr lang="en-US" altLang="zh-CN" dirty="0" err="1"/>
              <a:t>scipy</a:t>
            </a:r>
            <a:r>
              <a:rPr lang="en-US" altLang="zh-CN" dirty="0"/>
              <a:t> pandas </a:t>
            </a:r>
            <a:r>
              <a:rPr lang="en-US" altLang="zh-CN" dirty="0" err="1"/>
              <a:t>numpy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zh-CN" altLang="en-US" dirty="0"/>
              <a:t>毕业论文期间共写了</a:t>
            </a:r>
            <a:r>
              <a:rPr lang="en-US" altLang="zh-CN" dirty="0"/>
              <a:t>20</a:t>
            </a:r>
            <a:r>
              <a:rPr lang="zh-CN" altLang="en-US" dirty="0"/>
              <a:t>余个脚本，面向对象编程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0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有效波高逐年递减，看出夏季较大，冬季较小，离散性较小</a:t>
            </a:r>
            <a:endParaRPr lang="en-US" altLang="zh-CN" dirty="0"/>
          </a:p>
          <a:p>
            <a:r>
              <a:rPr lang="zh-CN" altLang="en-US" dirty="0"/>
              <a:t>平均周期逐年递增，离散性较大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8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有效波高和平均周期的分布 均接近正态分布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5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单峰分布，平均周期主要集中在</a:t>
            </a:r>
            <a:r>
              <a:rPr lang="en-US" altLang="zh-CN" dirty="0"/>
              <a:t>8-10s</a:t>
            </a:r>
            <a:r>
              <a:rPr lang="zh-CN" altLang="en-US" dirty="0"/>
              <a:t>，有效波高集中于</a:t>
            </a:r>
            <a:r>
              <a:rPr lang="en-US" altLang="zh-CN" dirty="0"/>
              <a:t>1-1.5m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波向分布，右图为风玫瑰图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9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3B5F2-FC56-477D-A6D8-DA20D3DDF4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4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0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38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74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0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4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54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43051-0AC3-430D-8033-55711919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8" y="1574965"/>
            <a:ext cx="9001462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毕业论文答辩</a:t>
            </a:r>
            <a:br>
              <a:rPr lang="en-US" altLang="zh-CN" dirty="0"/>
            </a:br>
            <a:r>
              <a:rPr lang="en-US" altLang="zh-CN" sz="3500" dirty="0"/>
              <a:t>《</a:t>
            </a:r>
            <a:r>
              <a:rPr lang="zh-CN" altLang="en-US" sz="3500" dirty="0"/>
              <a:t>喀麦隆外海波浪特性分析</a:t>
            </a:r>
            <a:r>
              <a:rPr lang="en-US" altLang="zh-CN" sz="3500" dirty="0"/>
              <a:t>》</a:t>
            </a:r>
            <a:endParaRPr lang="zh-CN" altLang="en-US" sz="3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D89FFC-FA6B-48D6-92F1-667C64F7A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450087"/>
            <a:ext cx="9001462" cy="1655762"/>
          </a:xfrm>
        </p:spPr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级船舶与海洋工程 谭伟聪</a:t>
            </a:r>
            <a:endParaRPr lang="en-US" altLang="zh-CN" dirty="0"/>
          </a:p>
          <a:p>
            <a:r>
              <a:rPr lang="zh-CN" altLang="en-US" dirty="0"/>
              <a:t>导师：朱良生教授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82ADD0-67FD-4855-9179-6EE66927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414867"/>
            <a:ext cx="4673599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4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8C997-7C0A-46B6-826E-D3F26004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全年及分季季波浪特征逐年变化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26FE48-22D9-4048-8040-759767F04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33" y="1895283"/>
            <a:ext cx="5522265" cy="3148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02F6D8-5082-4F31-8676-6BD0D7E01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04" y="1854870"/>
            <a:ext cx="5522265" cy="32295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7EBE2E-108E-43E3-B972-179E72175E5E}"/>
              </a:ext>
            </a:extLst>
          </p:cNvPr>
          <p:cNvSpPr txBox="1"/>
          <p:nvPr/>
        </p:nvSpPr>
        <p:spPr>
          <a:xfrm>
            <a:off x="1661988" y="5482247"/>
            <a:ext cx="2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有效波高逐年变化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9813DC-4B09-4D1D-BBC9-46CCA2A947E9}"/>
              </a:ext>
            </a:extLst>
          </p:cNvPr>
          <p:cNvSpPr txBox="1"/>
          <p:nvPr/>
        </p:nvSpPr>
        <p:spPr>
          <a:xfrm>
            <a:off x="7540156" y="5482247"/>
            <a:ext cx="2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平均周期逐年变化</a:t>
            </a:r>
          </a:p>
        </p:txBody>
      </p:sp>
    </p:spTree>
    <p:extLst>
      <p:ext uri="{BB962C8B-B14F-4D97-AF65-F5344CB8AC3E}">
        <p14:creationId xmlns:p14="http://schemas.microsoft.com/office/powerpoint/2010/main" val="3419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FFAD-47CD-4DA8-9853-3CD8AA79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全年及分季波浪特征区间分布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F1CAB3-377C-42DD-8216-C9F3517E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781175"/>
            <a:ext cx="6172200" cy="1647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94CF04-DD5A-447C-B642-686F0B9F1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1" y="3983673"/>
            <a:ext cx="6172199" cy="18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C2E93-5CF6-465D-AF67-94DDFBB6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全年及分季波浪特征区间分布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50CEB-C3E1-47DB-A8A3-4BA7FD356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97" y="3369035"/>
            <a:ext cx="2329568" cy="1553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57CFEB-B5FB-457E-A92A-0770D56CC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12" y="5155980"/>
            <a:ext cx="2329568" cy="15530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582C78-DBCC-445B-8A33-F1B436B0C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12" y="3369035"/>
            <a:ext cx="2329568" cy="1553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00CBAD-C978-4D87-B593-24D201852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397" y="1621515"/>
            <a:ext cx="2329568" cy="15530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EE5F05-3A14-450B-8655-40156FB86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597" y="5155980"/>
            <a:ext cx="2329568" cy="15530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1D1DD4-CE3C-4DE0-8768-4824CF4AE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9465" y="1621515"/>
            <a:ext cx="2329568" cy="15530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18A95E-AF5C-4508-B2CA-D4F5F7D24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625" y="5155979"/>
            <a:ext cx="2329568" cy="15530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E3BC8A6-5208-4514-A268-AEAA35DBA5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9625" y="3369033"/>
            <a:ext cx="2329568" cy="15530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8E2BE13-428D-451F-9D10-47BE65B261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6720" y="3369032"/>
            <a:ext cx="2329568" cy="15530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E154C60-9233-423D-A31B-A821C6C03B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6720" y="5155979"/>
            <a:ext cx="2329568" cy="15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C1858-3F25-4CDB-B32E-70223E96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全年及分季波浪特征区间分布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92B3EE-AC6A-4574-A730-B8575BCD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2133600"/>
            <a:ext cx="5400077" cy="33324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E159B51-28CA-4445-AF50-938423A5E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345" y="1890459"/>
            <a:ext cx="1793253" cy="17964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4A239C3-9A8C-46ED-954C-1319CDC02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671" y="4451989"/>
            <a:ext cx="1793254" cy="17964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F9248DF-15E3-4AFD-A3F6-F30A9E318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4343" y="4451989"/>
            <a:ext cx="1793255" cy="17964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5116241-0965-4A15-A5A4-1DF14DA0F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671" y="1844995"/>
            <a:ext cx="1793255" cy="17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5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4ACB9-24B5-4471-B0F3-88274128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有效波高与波向的联合分布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8F6AF1-A305-4BBE-A6C7-0659B2D20E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5" y="1935921"/>
            <a:ext cx="5947410" cy="41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5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4ACB9-24B5-4471-B0F3-88274128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有效波高与波向的联合分布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6DFA83-686B-4155-A33C-21A204E26D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48" y="4351815"/>
            <a:ext cx="3295522" cy="2282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EBC72E-A603-4402-BA35-DDF34E2129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42" y="1828800"/>
            <a:ext cx="3295521" cy="22825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44AC4C-03DE-4DF3-9789-8E00D4F527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35" y="1828800"/>
            <a:ext cx="3268948" cy="22825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140317-F33B-4EDB-B322-CE58D6497D3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42" y="4351815"/>
            <a:ext cx="3280222" cy="22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EEE8-4C79-4F8E-88BF-6E066C1F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平均周期与有效波高的联合分布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077F5-3597-4919-A95B-CBAAED44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35" y="2168743"/>
            <a:ext cx="5487650" cy="36584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6C2AA6-E8D3-4C1A-9762-A09966630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17" y="2397394"/>
            <a:ext cx="4344390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3653E-7278-4DF4-A993-AB579BA6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zh-CN" altLang="zh-CN" dirty="0">
                <a:effectLst/>
              </a:rPr>
              <a:t>平均周期与有效波高的联合分布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06ADD-D763-4D75-AF63-0163E4776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7" t="6250" r="10417" b="6250"/>
          <a:stretch/>
        </p:blipFill>
        <p:spPr>
          <a:xfrm>
            <a:off x="218454" y="3749037"/>
            <a:ext cx="2675476" cy="19714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FE9075-3453-4890-85E8-FF32D5EA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60" y="3749037"/>
            <a:ext cx="2675476" cy="19714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71DBAC-945D-4D9C-AB34-46AED6E498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50" t="10351" r="7683" b="2150"/>
          <a:stretch/>
        </p:blipFill>
        <p:spPr>
          <a:xfrm>
            <a:off x="218454" y="1457597"/>
            <a:ext cx="2675476" cy="19714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997586-A080-42D6-9374-74B575CA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760" y="1457597"/>
            <a:ext cx="2675476" cy="19714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0A52BD-C21D-43B9-A4E7-395800F008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92" t="10351" r="6526" b="2150"/>
          <a:stretch/>
        </p:blipFill>
        <p:spPr>
          <a:xfrm>
            <a:off x="6270765" y="1457596"/>
            <a:ext cx="2753706" cy="19714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FE44C1-BB62-4BFA-97FE-6DC22E317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840" y="1457595"/>
            <a:ext cx="2753706" cy="19714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642FF9-BF36-40FA-8B25-7A94144614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150" t="10352" r="7683" b="2149"/>
          <a:stretch/>
        </p:blipFill>
        <p:spPr>
          <a:xfrm>
            <a:off x="6270765" y="3734587"/>
            <a:ext cx="2695088" cy="19858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796A20-8264-4093-885A-3968E84331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840" y="3734586"/>
            <a:ext cx="2695088" cy="19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7233-D5E0-4583-9362-9282F2EA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强浪与常浪对比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80AA4C-E00D-4039-A98F-FB56E556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82" y="2757452"/>
            <a:ext cx="5153025" cy="1828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7C31EF-2FE6-4050-92F8-B2A7778F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69" y="1935921"/>
            <a:ext cx="5773506" cy="34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C1720-AFBB-4428-A9ED-614B2479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各参数逐月时间过程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8A41E2-B742-426B-ABA5-0EF4AE10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5" y="1935921"/>
            <a:ext cx="5487650" cy="3658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8D1BAA-715E-48D1-AEB6-3DCA22B9F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37" y="1935920"/>
            <a:ext cx="5487650" cy="36584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7FF8B3-E5DE-424A-9D44-9D8EE8F4FD1F}"/>
              </a:ext>
            </a:extLst>
          </p:cNvPr>
          <p:cNvSpPr txBox="1"/>
          <p:nvPr/>
        </p:nvSpPr>
        <p:spPr>
          <a:xfrm>
            <a:off x="1615440" y="58790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平均周期逐月时间过程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C13E11-E8E2-4302-9150-37F325D2C227}"/>
              </a:ext>
            </a:extLst>
          </p:cNvPr>
          <p:cNvSpPr txBox="1"/>
          <p:nvPr/>
        </p:nvSpPr>
        <p:spPr>
          <a:xfrm>
            <a:off x="7426960" y="58790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有效波高逐月时间过程</a:t>
            </a:r>
          </a:p>
        </p:txBody>
      </p:sp>
    </p:spTree>
    <p:extLst>
      <p:ext uri="{BB962C8B-B14F-4D97-AF65-F5344CB8AC3E}">
        <p14:creationId xmlns:p14="http://schemas.microsoft.com/office/powerpoint/2010/main" val="37908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56A59-437A-4C86-8753-79624375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B6BDA-BEB7-48C7-8703-48DE2094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2800" dirty="0"/>
              <a:t>绪论</a:t>
            </a:r>
            <a:endParaRPr lang="en-US" altLang="zh-CN" sz="2800" dirty="0"/>
          </a:p>
          <a:p>
            <a:r>
              <a:rPr lang="zh-CN" altLang="en-US" sz="2800" dirty="0"/>
              <a:t>研究方法及技术路线</a:t>
            </a:r>
            <a:endParaRPr lang="en-US" altLang="zh-CN" sz="2800" dirty="0"/>
          </a:p>
          <a:p>
            <a:r>
              <a:rPr lang="zh-CN" altLang="en-US" sz="2800" dirty="0"/>
              <a:t>喀麦隆外海波浪特征分析</a:t>
            </a:r>
            <a:endParaRPr lang="en-US" altLang="zh-CN" sz="2800" dirty="0"/>
          </a:p>
          <a:p>
            <a:r>
              <a:rPr lang="zh-CN" altLang="en-US" sz="2800" dirty="0"/>
              <a:t>总结及工作展望</a:t>
            </a:r>
          </a:p>
        </p:txBody>
      </p:sp>
    </p:spTree>
    <p:extLst>
      <p:ext uri="{BB962C8B-B14F-4D97-AF65-F5344CB8AC3E}">
        <p14:creationId xmlns:p14="http://schemas.microsoft.com/office/powerpoint/2010/main" val="3210116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C1720-AFBB-4428-A9ED-614B2479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各参数逐月时间过程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8A41E2-B742-426B-ABA5-0EF4AE10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5" y="1935921"/>
            <a:ext cx="5487650" cy="3658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8D1BAA-715E-48D1-AEB6-3DCA22B9F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37" y="1935920"/>
            <a:ext cx="5487650" cy="36584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7FF8B3-E5DE-424A-9D44-9D8EE8F4FD1F}"/>
              </a:ext>
            </a:extLst>
          </p:cNvPr>
          <p:cNvSpPr txBox="1"/>
          <p:nvPr/>
        </p:nvSpPr>
        <p:spPr>
          <a:xfrm>
            <a:off x="1615440" y="58790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风速逐月时间过程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C13E11-E8E2-4302-9150-37F325D2C227}"/>
              </a:ext>
            </a:extLst>
          </p:cNvPr>
          <p:cNvSpPr txBox="1"/>
          <p:nvPr/>
        </p:nvSpPr>
        <p:spPr>
          <a:xfrm>
            <a:off x="7426960" y="58790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主波向逐月时间过程</a:t>
            </a:r>
          </a:p>
        </p:txBody>
      </p:sp>
    </p:spTree>
    <p:extLst>
      <p:ext uri="{BB962C8B-B14F-4D97-AF65-F5344CB8AC3E}">
        <p14:creationId xmlns:p14="http://schemas.microsoft.com/office/powerpoint/2010/main" val="59054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9BC59-42E3-45D3-BB50-C88A5412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风速与有效波高相关性分析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3D0F2-9E24-4F9A-B2FB-2C3F9E52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15" y="1935920"/>
            <a:ext cx="2727923" cy="1818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544946-9143-435E-B0AA-92BA41821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389" y="4429784"/>
            <a:ext cx="2727923" cy="18186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E4C925-91CE-4F56-8B27-1EB083688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721" y="4432937"/>
            <a:ext cx="2723193" cy="18154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2B91E6-B8F9-4662-9798-12FDB53E1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54" y="4429784"/>
            <a:ext cx="2727923" cy="18186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17D50E-AC0B-404A-B493-531BED5AF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1886" y="4429784"/>
            <a:ext cx="2727923" cy="18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4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49770-109C-47E8-A847-2E42C245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强浪相关性分析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18F570-4653-4E4B-9EBF-F34E7D1B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5" y="2364532"/>
            <a:ext cx="3193404" cy="21289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772122-8E44-41EF-9DEF-43A9D98D3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011" y="2364532"/>
            <a:ext cx="3193404" cy="2128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4CAFBE-FFD0-436E-86C3-1BF4D49CEBF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76274" y="2349182"/>
            <a:ext cx="3239452" cy="21596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1A3A4E-4241-4678-A824-8BA654BD90BA}"/>
              </a:ext>
            </a:extLst>
          </p:cNvPr>
          <p:cNvSpPr txBox="1"/>
          <p:nvPr/>
        </p:nvSpPr>
        <p:spPr>
          <a:xfrm>
            <a:off x="808677" y="4922079"/>
            <a:ext cx="240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强浪风速与有效波高相关分析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4A5B2B-8167-4022-9264-3FE065F727E3}"/>
              </a:ext>
            </a:extLst>
          </p:cNvPr>
          <p:cNvSpPr txBox="1"/>
          <p:nvPr/>
        </p:nvSpPr>
        <p:spPr>
          <a:xfrm>
            <a:off x="4684077" y="4922078"/>
            <a:ext cx="282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强浪有效波高与平均周期</a:t>
            </a:r>
            <a:endParaRPr lang="en-US" altLang="zh-CN" dirty="0"/>
          </a:p>
          <a:p>
            <a:pPr algn="ctr"/>
            <a:r>
              <a:rPr lang="zh-CN" altLang="en-US" dirty="0"/>
              <a:t>相关分析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B53BA2-D905-43DA-8DFF-827EC57D6ED6}"/>
              </a:ext>
            </a:extLst>
          </p:cNvPr>
          <p:cNvSpPr txBox="1"/>
          <p:nvPr/>
        </p:nvSpPr>
        <p:spPr>
          <a:xfrm>
            <a:off x="8768382" y="4922078"/>
            <a:ext cx="280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强浪平均周期与风速</a:t>
            </a:r>
            <a:endParaRPr lang="en-US" altLang="zh-CN" dirty="0"/>
          </a:p>
          <a:p>
            <a:pPr algn="ctr"/>
            <a:r>
              <a:rPr lang="zh-CN" altLang="en-US" dirty="0"/>
              <a:t>相关分析</a:t>
            </a:r>
          </a:p>
        </p:txBody>
      </p:sp>
    </p:spTree>
    <p:extLst>
      <p:ext uri="{BB962C8B-B14F-4D97-AF65-F5344CB8AC3E}">
        <p14:creationId xmlns:p14="http://schemas.microsoft.com/office/powerpoint/2010/main" val="345753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87B78-CED3-4D2E-9C90-C0E02010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8599"/>
            <a:ext cx="10353761" cy="1326321"/>
          </a:xfrm>
        </p:spPr>
        <p:txBody>
          <a:bodyPr/>
          <a:lstStyle/>
          <a:p>
            <a:r>
              <a:rPr lang="zh-CN" altLang="en-US" dirty="0"/>
              <a:t>大浪趋势及重现分析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D1E26AA-E713-4A95-A53F-64CF7C7FB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39" y="1554920"/>
            <a:ext cx="4191000" cy="235743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9A89D08-0333-4455-8C6D-247A2EE9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163" y="1554920"/>
            <a:ext cx="4191001" cy="235743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76FB75B-9BFB-4528-9136-6E23B80F0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163" y="4124361"/>
            <a:ext cx="4191001" cy="235743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13BFE00-0051-4E26-A003-7758972C4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6839" y="4124361"/>
            <a:ext cx="4191000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06B7-6B8F-4786-8E4F-A796D65F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大浪趋势及重现分析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8BC114-AB47-47A6-817A-465B7D9C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1" y="2239620"/>
            <a:ext cx="6294683" cy="2712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008015-C7A0-40C9-BDB8-75BC05B7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055" y="2636520"/>
            <a:ext cx="4445532" cy="19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EC5966-BDC1-495C-9E28-7307DBF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总结及工作展望</a:t>
            </a:r>
          </a:p>
        </p:txBody>
      </p:sp>
    </p:spTree>
    <p:extLst>
      <p:ext uri="{BB962C8B-B14F-4D97-AF65-F5344CB8AC3E}">
        <p14:creationId xmlns:p14="http://schemas.microsoft.com/office/powerpoint/2010/main" val="377705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EEFC30-C94D-4258-AF90-9F3F093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总结及工作展望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2A219-56FD-4D75-AF60-3078AF6E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96176"/>
          </a:xfrm>
        </p:spPr>
        <p:txBody>
          <a:bodyPr anchor="t">
            <a:normAutofit/>
          </a:bodyPr>
          <a:lstStyle/>
          <a:p>
            <a:r>
              <a:rPr lang="zh-CN" altLang="en-US" sz="2800" dirty="0"/>
              <a:t>对喀麦隆外海周期、波高和波向的逐年、逐月趋势进行了统计分析，并分析其频数分布和联合分布；</a:t>
            </a:r>
            <a:endParaRPr lang="en-US" altLang="zh-CN" sz="2800" dirty="0"/>
          </a:p>
          <a:p>
            <a:r>
              <a:rPr lang="zh-CN" altLang="en-US" sz="2800" dirty="0"/>
              <a:t>分析强浪和常浪的特征对比，分析大浪的逐年变化趋势和若干重现期大浪波高</a:t>
            </a:r>
            <a:endParaRPr lang="en-US" altLang="zh-CN" sz="2800" dirty="0"/>
          </a:p>
          <a:p>
            <a:r>
              <a:rPr lang="zh-CN" altLang="en-US" sz="2800" dirty="0"/>
              <a:t>对一些波浪特征进行相关性分析</a:t>
            </a:r>
          </a:p>
        </p:txBody>
      </p:sp>
    </p:spTree>
    <p:extLst>
      <p:ext uri="{BB962C8B-B14F-4D97-AF65-F5344CB8AC3E}">
        <p14:creationId xmlns:p14="http://schemas.microsoft.com/office/powerpoint/2010/main" val="39255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EEFC30-C94D-4258-AF90-9F3F093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总结及工作展望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2A219-56FD-4D75-AF60-3078AF6E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272760"/>
            <a:ext cx="10353762" cy="4396176"/>
          </a:xfrm>
        </p:spPr>
        <p:txBody>
          <a:bodyPr anchor="ctr">
            <a:normAutofit/>
          </a:bodyPr>
          <a:lstStyle/>
          <a:p>
            <a:r>
              <a:rPr lang="zh-CN" altLang="en-US" sz="2800" dirty="0"/>
              <a:t>未对波浪参数的成因进行因果性分析</a:t>
            </a:r>
            <a:endParaRPr lang="en-US" altLang="zh-CN" sz="2800" dirty="0"/>
          </a:p>
          <a:p>
            <a:r>
              <a:rPr lang="zh-CN" altLang="en-US" sz="2800" dirty="0"/>
              <a:t>未与该海区实测数据进行研究</a:t>
            </a:r>
            <a:endParaRPr lang="en-US" altLang="zh-CN" sz="2800" dirty="0"/>
          </a:p>
          <a:p>
            <a:r>
              <a:rPr lang="zh-CN" altLang="en-US" sz="2800" dirty="0"/>
              <a:t>可结合当地实际气候和风场进行进一步研究</a:t>
            </a:r>
          </a:p>
        </p:txBody>
      </p:sp>
    </p:spTree>
    <p:extLst>
      <p:ext uri="{BB962C8B-B14F-4D97-AF65-F5344CB8AC3E}">
        <p14:creationId xmlns:p14="http://schemas.microsoft.com/office/powerpoint/2010/main" val="1941694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EEFC30-C94D-4258-AF90-9F3F093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致谢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2A219-56FD-4D75-AF60-3078AF6E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000" dirty="0"/>
              <a:t>朱良生教授</a:t>
            </a: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/>
              <a:t>各位大学老师及同窗</a:t>
            </a: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/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290021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EC5966-BDC1-495C-9E28-7307DBF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zh-CN" altLang="en-US" sz="8000" dirty="0"/>
              <a:t>恳请各位老师提出意见</a:t>
            </a:r>
          </a:p>
        </p:txBody>
      </p:sp>
    </p:spTree>
    <p:extLst>
      <p:ext uri="{BB962C8B-B14F-4D97-AF65-F5344CB8AC3E}">
        <p14:creationId xmlns:p14="http://schemas.microsoft.com/office/powerpoint/2010/main" val="12369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EC5966-BDC1-495C-9E28-7307DBF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111571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5C048-53F6-44C3-8247-1EBC39BE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研究背景及意义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CCA76-34C9-4B55-809E-43C6DD2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3200" dirty="0"/>
              <a:t>几内亚湾丰富的油气资源开发潜力</a:t>
            </a:r>
            <a:endParaRPr lang="en-US" altLang="zh-CN" sz="3200" dirty="0"/>
          </a:p>
          <a:p>
            <a:r>
              <a:rPr lang="zh-CN" altLang="en-US" sz="3200" dirty="0"/>
              <a:t>目前针对该海区的波浪特征研究较少</a:t>
            </a:r>
            <a:endParaRPr lang="en-US" altLang="zh-CN" sz="3200" dirty="0"/>
          </a:p>
          <a:p>
            <a:r>
              <a:rPr lang="zh-CN" altLang="en-US" sz="3200" dirty="0"/>
              <a:t>对进一步探究南大西洋的波浪特征有一定意义</a:t>
            </a:r>
          </a:p>
        </p:txBody>
      </p:sp>
    </p:spTree>
    <p:extLst>
      <p:ext uri="{BB962C8B-B14F-4D97-AF65-F5344CB8AC3E}">
        <p14:creationId xmlns:p14="http://schemas.microsoft.com/office/powerpoint/2010/main" val="120697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5C048-53F6-44C3-8247-1EBC39BE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CCA76-34C9-4B55-809E-43C6DD2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3200" dirty="0"/>
              <a:t>主要问题：目前专项研究较少</a:t>
            </a:r>
            <a:endParaRPr lang="en-US" altLang="zh-CN" sz="3200" dirty="0"/>
          </a:p>
          <a:p>
            <a:r>
              <a:rPr lang="zh-CN" altLang="en-US" sz="3200" dirty="0"/>
              <a:t>主要参考其他海域研究方法</a:t>
            </a:r>
            <a:endParaRPr lang="en-US" altLang="zh-CN" sz="3200" dirty="0"/>
          </a:p>
          <a:p>
            <a:r>
              <a:rPr lang="zh-CN" altLang="en-US" sz="3200" dirty="0"/>
              <a:t>进行统计，分析波浪特征值</a:t>
            </a:r>
          </a:p>
        </p:txBody>
      </p:sp>
    </p:spTree>
    <p:extLst>
      <p:ext uri="{BB962C8B-B14F-4D97-AF65-F5344CB8AC3E}">
        <p14:creationId xmlns:p14="http://schemas.microsoft.com/office/powerpoint/2010/main" val="423666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EC5966-BDC1-495C-9E28-7307DBF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研究方法及技术路线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218301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EEFC30-C94D-4258-AF90-9F3F093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研究技术路线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2A219-56FD-4D75-AF60-3078AF6E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zh-CN" altLang="en-US" sz="2800" dirty="0"/>
              <a:t>数据预处理</a:t>
            </a:r>
            <a:endParaRPr lang="en-US" altLang="zh-CN" sz="2800" dirty="0"/>
          </a:p>
          <a:p>
            <a:r>
              <a:rPr lang="zh-CN" altLang="en-US" sz="2800" dirty="0"/>
              <a:t>分季及不分季均值分析</a:t>
            </a:r>
            <a:endParaRPr lang="en-US" altLang="zh-CN" sz="2800" dirty="0"/>
          </a:p>
          <a:p>
            <a:r>
              <a:rPr lang="zh-CN" altLang="en-US" sz="2800" dirty="0"/>
              <a:t>强浪分析</a:t>
            </a:r>
            <a:endParaRPr lang="en-US" altLang="zh-CN" sz="2800" dirty="0"/>
          </a:p>
          <a:p>
            <a:r>
              <a:rPr lang="zh-CN" altLang="en-US" sz="2800" dirty="0"/>
              <a:t>逐浪时间过程</a:t>
            </a:r>
            <a:endParaRPr lang="en-US" altLang="zh-CN" sz="2800" dirty="0"/>
          </a:p>
          <a:p>
            <a:r>
              <a:rPr lang="zh-CN" altLang="en-US" sz="2800" dirty="0"/>
              <a:t>特征值相关性分析</a:t>
            </a:r>
            <a:endParaRPr lang="en-US" altLang="zh-CN" sz="2800" dirty="0"/>
          </a:p>
          <a:p>
            <a:r>
              <a:rPr lang="zh-CN" altLang="en-US" sz="2800" dirty="0"/>
              <a:t>大浪分析</a:t>
            </a:r>
          </a:p>
        </p:txBody>
      </p:sp>
    </p:spTree>
    <p:extLst>
      <p:ext uri="{BB962C8B-B14F-4D97-AF65-F5344CB8AC3E}">
        <p14:creationId xmlns:p14="http://schemas.microsoft.com/office/powerpoint/2010/main" val="270796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EEFC30-C94D-4258-AF90-9F3F093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程序语言简介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2A219-56FD-4D75-AF60-3078AF6E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149330"/>
            <a:ext cx="10353762" cy="3695136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简单易读</a:t>
            </a:r>
            <a:endParaRPr lang="en-US" altLang="zh-CN" sz="3200" dirty="0"/>
          </a:p>
          <a:p>
            <a:r>
              <a:rPr lang="zh-CN" altLang="en-US" sz="3200" dirty="0"/>
              <a:t>多脚本储存</a:t>
            </a:r>
            <a:endParaRPr lang="en-US" altLang="zh-CN" sz="3200" dirty="0"/>
          </a:p>
          <a:p>
            <a:r>
              <a:rPr lang="zh-CN" altLang="en-US" sz="3200" dirty="0"/>
              <a:t>便捷应用于科学计算</a:t>
            </a:r>
            <a:endParaRPr lang="en-US" altLang="zh-CN" sz="3200" dirty="0"/>
          </a:p>
          <a:p>
            <a:r>
              <a:rPr lang="zh-CN" altLang="en-US" sz="3200" dirty="0"/>
              <a:t>数据可视化功能强大</a:t>
            </a:r>
          </a:p>
        </p:txBody>
      </p:sp>
    </p:spTree>
    <p:extLst>
      <p:ext uri="{BB962C8B-B14F-4D97-AF65-F5344CB8AC3E}">
        <p14:creationId xmlns:p14="http://schemas.microsoft.com/office/powerpoint/2010/main" val="413407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EC5966-BDC1-495C-9E28-7307DBF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zh-CN" altLang="en-US" sz="8000" dirty="0"/>
              <a:t>喀麦隆外海波浪特征分析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540480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1221</TotalTime>
  <Words>670</Words>
  <Application>Microsoft Office PowerPoint</Application>
  <PresentationFormat>宽屏</PresentationFormat>
  <Paragraphs>117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宋体</vt:lpstr>
      <vt:lpstr>Arial</vt:lpstr>
      <vt:lpstr>Bookman Old Style</vt:lpstr>
      <vt:lpstr>Rockwell</vt:lpstr>
      <vt:lpstr>Damask</vt:lpstr>
      <vt:lpstr>毕业论文答辩 《喀麦隆外海波浪特性分析》</vt:lpstr>
      <vt:lpstr>目录</vt:lpstr>
      <vt:lpstr>绪论</vt:lpstr>
      <vt:lpstr>研究背景及意义</vt:lpstr>
      <vt:lpstr>国内外研究现状</vt:lpstr>
      <vt:lpstr>研究方法及技术路线</vt:lpstr>
      <vt:lpstr>研究技术路线</vt:lpstr>
      <vt:lpstr>Python程序语言简介</vt:lpstr>
      <vt:lpstr>喀麦隆外海波浪特征分析</vt:lpstr>
      <vt:lpstr>全年及分季季波浪特征逐年变化</vt:lpstr>
      <vt:lpstr>全年及分季波浪特征区间分布</vt:lpstr>
      <vt:lpstr>全年及分季波浪特征区间分布</vt:lpstr>
      <vt:lpstr>全年及分季波浪特征区间分布</vt:lpstr>
      <vt:lpstr>有效波高与波向的联合分布</vt:lpstr>
      <vt:lpstr>有效波高与波向的联合分布</vt:lpstr>
      <vt:lpstr>平均周期与有效波高的联合分布</vt:lpstr>
      <vt:lpstr>平均周期与有效波高的联合分布</vt:lpstr>
      <vt:lpstr>强浪与常浪对比</vt:lpstr>
      <vt:lpstr>各参数逐月时间过程</vt:lpstr>
      <vt:lpstr>各参数逐月时间过程</vt:lpstr>
      <vt:lpstr>风速与有效波高相关性分析</vt:lpstr>
      <vt:lpstr>强浪相关性分析</vt:lpstr>
      <vt:lpstr>大浪趋势及重现分析</vt:lpstr>
      <vt:lpstr>大浪趋势及重现分析</vt:lpstr>
      <vt:lpstr>总结及工作展望</vt:lpstr>
      <vt:lpstr>总结及工作展望</vt:lpstr>
      <vt:lpstr>总结及工作展望</vt:lpstr>
      <vt:lpstr>致谢</vt:lpstr>
      <vt:lpstr>恳请各位老师提出意见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</dc:title>
  <dc:creator>Waicong Tam</dc:creator>
  <cp:lastModifiedBy>Waicong Tam</cp:lastModifiedBy>
  <cp:revision>49</cp:revision>
  <dcterms:created xsi:type="dcterms:W3CDTF">2018-06-05T05:07:25Z</dcterms:created>
  <dcterms:modified xsi:type="dcterms:W3CDTF">2018-06-06T16:46:33Z</dcterms:modified>
</cp:coreProperties>
</file>