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1"/>
  </p:sldMasterIdLst>
  <p:notesMasterIdLst>
    <p:notesMasterId r:id="rId33"/>
  </p:notesMasterIdLst>
  <p:sldIdLst>
    <p:sldId id="256" r:id="rId2"/>
    <p:sldId id="257" r:id="rId3"/>
    <p:sldId id="259" r:id="rId4"/>
    <p:sldId id="258" r:id="rId5"/>
    <p:sldId id="260" r:id="rId6"/>
    <p:sldId id="262" r:id="rId7"/>
    <p:sldId id="264" r:id="rId8"/>
    <p:sldId id="265" r:id="rId9"/>
    <p:sldId id="266" r:id="rId10"/>
    <p:sldId id="267" r:id="rId11"/>
    <p:sldId id="268" r:id="rId12"/>
    <p:sldId id="269" r:id="rId13"/>
    <p:sldId id="270" r:id="rId14"/>
    <p:sldId id="272" r:id="rId15"/>
    <p:sldId id="273" r:id="rId16"/>
    <p:sldId id="282" r:id="rId17"/>
    <p:sldId id="283" r:id="rId18"/>
    <p:sldId id="274" r:id="rId19"/>
    <p:sldId id="275" r:id="rId20"/>
    <p:sldId id="277" r:id="rId21"/>
    <p:sldId id="280" r:id="rId22"/>
    <p:sldId id="284" r:id="rId23"/>
    <p:sldId id="285" r:id="rId24"/>
    <p:sldId id="286" r:id="rId25"/>
    <p:sldId id="287" r:id="rId26"/>
    <p:sldId id="290" r:id="rId27"/>
    <p:sldId id="292" r:id="rId28"/>
    <p:sldId id="293" r:id="rId29"/>
    <p:sldId id="295" r:id="rId30"/>
    <p:sldId id="297" r:id="rId31"/>
    <p:sldId id="29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D732C254-0E63-344A-9C43-428CA1A33E4D}">
          <p14:sldIdLst>
            <p14:sldId id="256"/>
            <p14:sldId id="257"/>
            <p14:sldId id="259"/>
            <p14:sldId id="258"/>
            <p14:sldId id="260"/>
            <p14:sldId id="262"/>
            <p14:sldId id="264"/>
            <p14:sldId id="265"/>
            <p14:sldId id="266"/>
            <p14:sldId id="267"/>
            <p14:sldId id="268"/>
            <p14:sldId id="269"/>
            <p14:sldId id="270"/>
            <p14:sldId id="272"/>
            <p14:sldId id="273"/>
            <p14:sldId id="282"/>
            <p14:sldId id="283"/>
            <p14:sldId id="274"/>
            <p14:sldId id="275"/>
            <p14:sldId id="277"/>
            <p14:sldId id="280"/>
            <p14:sldId id="284"/>
            <p14:sldId id="285"/>
            <p14:sldId id="286"/>
            <p14:sldId id="287"/>
            <p14:sldId id="290"/>
            <p14:sldId id="292"/>
            <p14:sldId id="293"/>
            <p14:sldId id="295"/>
            <p14:sldId id="297"/>
            <p14:sldId id="2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58"/>
    <p:restoredTop sz="94784"/>
  </p:normalViewPr>
  <p:slideViewPr>
    <p:cSldViewPr snapToGrid="0" snapToObjects="1">
      <p:cViewPr>
        <p:scale>
          <a:sx n="78" d="100"/>
          <a:sy n="78" d="100"/>
        </p:scale>
        <p:origin x="99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DC302B-F0F4-DF40-B86A-A6273DF04249}" type="datetimeFigureOut">
              <a:rPr lang="fr-FR" smtClean="0"/>
              <a:t>31/12/2020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6CE616-D183-8040-AAB2-E1C25E743BD1}" type="slidenum">
              <a:rPr lang="fr-FR" smtClean="0"/>
              <a:t>‹N°›</a:t>
            </a:fld>
            <a:endParaRPr lang="fr-FR"/>
          </a:p>
        </p:txBody>
      </p:sp>
    </p:spTree>
    <p:extLst>
      <p:ext uri="{BB962C8B-B14F-4D97-AF65-F5344CB8AC3E}">
        <p14:creationId xmlns:p14="http://schemas.microsoft.com/office/powerpoint/2010/main" val="2833023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16CE616-D183-8040-AAB2-E1C25E743BD1}" type="slidenum">
              <a:rPr lang="fr-FR" smtClean="0"/>
              <a:t>1</a:t>
            </a:fld>
            <a:endParaRPr lang="fr-FR"/>
          </a:p>
        </p:txBody>
      </p:sp>
    </p:spTree>
    <p:extLst>
      <p:ext uri="{BB962C8B-B14F-4D97-AF65-F5344CB8AC3E}">
        <p14:creationId xmlns:p14="http://schemas.microsoft.com/office/powerpoint/2010/main" val="4082331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16CE616-D183-8040-AAB2-E1C25E743BD1}" type="slidenum">
              <a:rPr lang="fr-FR" smtClean="0"/>
              <a:t>29</a:t>
            </a:fld>
            <a:endParaRPr lang="fr-FR"/>
          </a:p>
        </p:txBody>
      </p:sp>
    </p:spTree>
    <p:extLst>
      <p:ext uri="{BB962C8B-B14F-4D97-AF65-F5344CB8AC3E}">
        <p14:creationId xmlns:p14="http://schemas.microsoft.com/office/powerpoint/2010/main" val="2657915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16CE616-D183-8040-AAB2-E1C25E743BD1}" type="slidenum">
              <a:rPr lang="fr-FR" smtClean="0"/>
              <a:t>31</a:t>
            </a:fld>
            <a:endParaRPr lang="fr-FR"/>
          </a:p>
        </p:txBody>
      </p:sp>
    </p:spTree>
    <p:extLst>
      <p:ext uri="{BB962C8B-B14F-4D97-AF65-F5344CB8AC3E}">
        <p14:creationId xmlns:p14="http://schemas.microsoft.com/office/powerpoint/2010/main" val="582862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16CE616-D183-8040-AAB2-E1C25E743BD1}" type="slidenum">
              <a:rPr lang="fr-FR" smtClean="0"/>
              <a:t>20</a:t>
            </a:fld>
            <a:endParaRPr lang="fr-FR"/>
          </a:p>
        </p:txBody>
      </p:sp>
    </p:spTree>
    <p:extLst>
      <p:ext uri="{BB962C8B-B14F-4D97-AF65-F5344CB8AC3E}">
        <p14:creationId xmlns:p14="http://schemas.microsoft.com/office/powerpoint/2010/main" val="427672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16CE616-D183-8040-AAB2-E1C25E743BD1}" type="slidenum">
              <a:rPr lang="fr-FR" smtClean="0"/>
              <a:t>21</a:t>
            </a:fld>
            <a:endParaRPr lang="fr-FR"/>
          </a:p>
        </p:txBody>
      </p:sp>
    </p:spTree>
    <p:extLst>
      <p:ext uri="{BB962C8B-B14F-4D97-AF65-F5344CB8AC3E}">
        <p14:creationId xmlns:p14="http://schemas.microsoft.com/office/powerpoint/2010/main" val="897216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16CE616-D183-8040-AAB2-E1C25E743BD1}" type="slidenum">
              <a:rPr lang="fr-FR" smtClean="0"/>
              <a:t>22</a:t>
            </a:fld>
            <a:endParaRPr lang="fr-FR"/>
          </a:p>
        </p:txBody>
      </p:sp>
    </p:spTree>
    <p:extLst>
      <p:ext uri="{BB962C8B-B14F-4D97-AF65-F5344CB8AC3E}">
        <p14:creationId xmlns:p14="http://schemas.microsoft.com/office/powerpoint/2010/main" val="4292363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16CE616-D183-8040-AAB2-E1C25E743BD1}" type="slidenum">
              <a:rPr lang="fr-FR" smtClean="0"/>
              <a:t>23</a:t>
            </a:fld>
            <a:endParaRPr lang="fr-FR"/>
          </a:p>
        </p:txBody>
      </p:sp>
    </p:spTree>
    <p:extLst>
      <p:ext uri="{BB962C8B-B14F-4D97-AF65-F5344CB8AC3E}">
        <p14:creationId xmlns:p14="http://schemas.microsoft.com/office/powerpoint/2010/main" val="1709247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16CE616-D183-8040-AAB2-E1C25E743BD1}" type="slidenum">
              <a:rPr lang="fr-FR" smtClean="0"/>
              <a:t>24</a:t>
            </a:fld>
            <a:endParaRPr lang="fr-FR"/>
          </a:p>
        </p:txBody>
      </p:sp>
    </p:spTree>
    <p:extLst>
      <p:ext uri="{BB962C8B-B14F-4D97-AF65-F5344CB8AC3E}">
        <p14:creationId xmlns:p14="http://schemas.microsoft.com/office/powerpoint/2010/main" val="3345238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16CE616-D183-8040-AAB2-E1C25E743BD1}" type="slidenum">
              <a:rPr lang="fr-FR" smtClean="0"/>
              <a:t>25</a:t>
            </a:fld>
            <a:endParaRPr lang="fr-FR"/>
          </a:p>
        </p:txBody>
      </p:sp>
    </p:spTree>
    <p:extLst>
      <p:ext uri="{BB962C8B-B14F-4D97-AF65-F5344CB8AC3E}">
        <p14:creationId xmlns:p14="http://schemas.microsoft.com/office/powerpoint/2010/main" val="339437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16CE616-D183-8040-AAB2-E1C25E743BD1}" type="slidenum">
              <a:rPr lang="fr-FR" smtClean="0"/>
              <a:t>26</a:t>
            </a:fld>
            <a:endParaRPr lang="fr-FR"/>
          </a:p>
        </p:txBody>
      </p:sp>
    </p:spTree>
    <p:extLst>
      <p:ext uri="{BB962C8B-B14F-4D97-AF65-F5344CB8AC3E}">
        <p14:creationId xmlns:p14="http://schemas.microsoft.com/office/powerpoint/2010/main" val="1064999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16CE616-D183-8040-AAB2-E1C25E743BD1}" type="slidenum">
              <a:rPr lang="fr-FR" smtClean="0"/>
              <a:t>28</a:t>
            </a:fld>
            <a:endParaRPr lang="fr-FR"/>
          </a:p>
        </p:txBody>
      </p:sp>
    </p:spTree>
    <p:extLst>
      <p:ext uri="{BB962C8B-B14F-4D97-AF65-F5344CB8AC3E}">
        <p14:creationId xmlns:p14="http://schemas.microsoft.com/office/powerpoint/2010/main" val="3981173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387B1623-008B-764B-9B1E-41DE50964932}" type="datetimeFigureOut">
              <a:rPr lang="fr-FR" smtClean="0"/>
              <a:t>31/12/2020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A67C3FD-5EBC-ED45-BDCC-5E1F85C66D57}" type="slidenum">
              <a:rPr lang="fr-FR" smtClean="0"/>
              <a:t>‹N°›</a:t>
            </a:fld>
            <a:endParaRPr lang="fr-FR"/>
          </a:p>
        </p:txBody>
      </p:sp>
    </p:spTree>
    <p:extLst>
      <p:ext uri="{BB962C8B-B14F-4D97-AF65-F5344CB8AC3E}">
        <p14:creationId xmlns:p14="http://schemas.microsoft.com/office/powerpoint/2010/main" val="3798851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87B1623-008B-764B-9B1E-41DE50964932}" type="datetimeFigureOut">
              <a:rPr lang="fr-FR" smtClean="0"/>
              <a:t>31/12/2020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A67C3FD-5EBC-ED45-BDCC-5E1F85C66D57}" type="slidenum">
              <a:rPr lang="fr-FR" smtClean="0"/>
              <a:t>‹N°›</a:t>
            </a:fld>
            <a:endParaRPr lang="fr-FR"/>
          </a:p>
        </p:txBody>
      </p:sp>
    </p:spTree>
    <p:extLst>
      <p:ext uri="{BB962C8B-B14F-4D97-AF65-F5344CB8AC3E}">
        <p14:creationId xmlns:p14="http://schemas.microsoft.com/office/powerpoint/2010/main" val="2924957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87B1623-008B-764B-9B1E-41DE50964932}" type="datetimeFigureOut">
              <a:rPr lang="fr-FR" smtClean="0"/>
              <a:t>31/12/2020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A67C3FD-5EBC-ED45-BDCC-5E1F85C66D57}"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793279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87B1623-008B-764B-9B1E-41DE50964932}" type="datetimeFigureOut">
              <a:rPr lang="fr-FR" smtClean="0"/>
              <a:t>31/12/2020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A67C3FD-5EBC-ED45-BDCC-5E1F85C66D57}" type="slidenum">
              <a:rPr lang="fr-FR" smtClean="0"/>
              <a:t>‹N°›</a:t>
            </a:fld>
            <a:endParaRPr lang="fr-FR"/>
          </a:p>
        </p:txBody>
      </p:sp>
    </p:spTree>
    <p:extLst>
      <p:ext uri="{BB962C8B-B14F-4D97-AF65-F5344CB8AC3E}">
        <p14:creationId xmlns:p14="http://schemas.microsoft.com/office/powerpoint/2010/main" val="18048578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87B1623-008B-764B-9B1E-41DE50964932}" type="datetimeFigureOut">
              <a:rPr lang="fr-FR" smtClean="0"/>
              <a:t>31/12/2020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A67C3FD-5EBC-ED45-BDCC-5E1F85C66D57}"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25329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87B1623-008B-764B-9B1E-41DE50964932}" type="datetimeFigureOut">
              <a:rPr lang="fr-FR" smtClean="0"/>
              <a:t>31/12/2020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A67C3FD-5EBC-ED45-BDCC-5E1F85C66D57}" type="slidenum">
              <a:rPr lang="fr-FR" smtClean="0"/>
              <a:t>‹N°›</a:t>
            </a:fld>
            <a:endParaRPr lang="fr-FR"/>
          </a:p>
        </p:txBody>
      </p:sp>
    </p:spTree>
    <p:extLst>
      <p:ext uri="{BB962C8B-B14F-4D97-AF65-F5344CB8AC3E}">
        <p14:creationId xmlns:p14="http://schemas.microsoft.com/office/powerpoint/2010/main" val="9164049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87B1623-008B-764B-9B1E-41DE50964932}" type="datetimeFigureOut">
              <a:rPr lang="fr-FR" smtClean="0"/>
              <a:t>31/12/2020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A67C3FD-5EBC-ED45-BDCC-5E1F85C66D57}" type="slidenum">
              <a:rPr lang="fr-FR" smtClean="0"/>
              <a:t>‹N°›</a:t>
            </a:fld>
            <a:endParaRPr lang="fr-FR"/>
          </a:p>
        </p:txBody>
      </p:sp>
    </p:spTree>
    <p:extLst>
      <p:ext uri="{BB962C8B-B14F-4D97-AF65-F5344CB8AC3E}">
        <p14:creationId xmlns:p14="http://schemas.microsoft.com/office/powerpoint/2010/main" val="3138974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87B1623-008B-764B-9B1E-41DE50964932}" type="datetimeFigureOut">
              <a:rPr lang="fr-FR" smtClean="0"/>
              <a:t>31/12/2020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A67C3FD-5EBC-ED45-BDCC-5E1F85C66D57}" type="slidenum">
              <a:rPr lang="fr-FR" smtClean="0"/>
              <a:t>‹N°›</a:t>
            </a:fld>
            <a:endParaRPr lang="fr-FR"/>
          </a:p>
        </p:txBody>
      </p:sp>
    </p:spTree>
    <p:extLst>
      <p:ext uri="{BB962C8B-B14F-4D97-AF65-F5344CB8AC3E}">
        <p14:creationId xmlns:p14="http://schemas.microsoft.com/office/powerpoint/2010/main" val="3992447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87B1623-008B-764B-9B1E-41DE50964932}" type="datetimeFigureOut">
              <a:rPr lang="fr-FR" smtClean="0"/>
              <a:t>31/12/2020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A67C3FD-5EBC-ED45-BDCC-5E1F85C66D57}" type="slidenum">
              <a:rPr lang="fr-FR" smtClean="0"/>
              <a:t>‹N°›</a:t>
            </a:fld>
            <a:endParaRPr lang="fr-FR"/>
          </a:p>
        </p:txBody>
      </p:sp>
    </p:spTree>
    <p:extLst>
      <p:ext uri="{BB962C8B-B14F-4D97-AF65-F5344CB8AC3E}">
        <p14:creationId xmlns:p14="http://schemas.microsoft.com/office/powerpoint/2010/main" val="540844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87B1623-008B-764B-9B1E-41DE50964932}" type="datetimeFigureOut">
              <a:rPr lang="fr-FR" smtClean="0"/>
              <a:t>31/12/2020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A67C3FD-5EBC-ED45-BDCC-5E1F85C66D57}" type="slidenum">
              <a:rPr lang="fr-FR" smtClean="0"/>
              <a:t>‹N°›</a:t>
            </a:fld>
            <a:endParaRPr lang="fr-FR"/>
          </a:p>
        </p:txBody>
      </p:sp>
    </p:spTree>
    <p:extLst>
      <p:ext uri="{BB962C8B-B14F-4D97-AF65-F5344CB8AC3E}">
        <p14:creationId xmlns:p14="http://schemas.microsoft.com/office/powerpoint/2010/main" val="4242333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87B1623-008B-764B-9B1E-41DE50964932}" type="datetimeFigureOut">
              <a:rPr lang="fr-FR" smtClean="0"/>
              <a:t>31/12/2020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A67C3FD-5EBC-ED45-BDCC-5E1F85C66D57}" type="slidenum">
              <a:rPr lang="fr-FR" smtClean="0"/>
              <a:t>‹N°›</a:t>
            </a:fld>
            <a:endParaRPr lang="fr-FR"/>
          </a:p>
        </p:txBody>
      </p:sp>
    </p:spTree>
    <p:extLst>
      <p:ext uri="{BB962C8B-B14F-4D97-AF65-F5344CB8AC3E}">
        <p14:creationId xmlns:p14="http://schemas.microsoft.com/office/powerpoint/2010/main" val="2302817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87B1623-008B-764B-9B1E-41DE50964932}" type="datetimeFigureOut">
              <a:rPr lang="fr-FR" smtClean="0"/>
              <a:t>31/12/2020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A67C3FD-5EBC-ED45-BDCC-5E1F85C66D57}" type="slidenum">
              <a:rPr lang="fr-FR" smtClean="0"/>
              <a:t>‹N°›</a:t>
            </a:fld>
            <a:endParaRPr lang="fr-FR"/>
          </a:p>
        </p:txBody>
      </p:sp>
    </p:spTree>
    <p:extLst>
      <p:ext uri="{BB962C8B-B14F-4D97-AF65-F5344CB8AC3E}">
        <p14:creationId xmlns:p14="http://schemas.microsoft.com/office/powerpoint/2010/main" val="362957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387B1623-008B-764B-9B1E-41DE50964932}" type="datetimeFigureOut">
              <a:rPr lang="fr-FR" smtClean="0"/>
              <a:t>31/12/2020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A67C3FD-5EBC-ED45-BDCC-5E1F85C66D57}" type="slidenum">
              <a:rPr lang="fr-FR" smtClean="0"/>
              <a:t>‹N°›</a:t>
            </a:fld>
            <a:endParaRPr lang="fr-FR"/>
          </a:p>
        </p:txBody>
      </p:sp>
    </p:spTree>
    <p:extLst>
      <p:ext uri="{BB962C8B-B14F-4D97-AF65-F5344CB8AC3E}">
        <p14:creationId xmlns:p14="http://schemas.microsoft.com/office/powerpoint/2010/main" val="3328645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7B1623-008B-764B-9B1E-41DE50964932}" type="datetimeFigureOut">
              <a:rPr lang="fr-FR" smtClean="0"/>
              <a:t>31/12/2020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6A67C3FD-5EBC-ED45-BDCC-5E1F85C66D57}" type="slidenum">
              <a:rPr lang="fr-FR" smtClean="0"/>
              <a:t>‹N°›</a:t>
            </a:fld>
            <a:endParaRPr lang="fr-FR"/>
          </a:p>
        </p:txBody>
      </p:sp>
    </p:spTree>
    <p:extLst>
      <p:ext uri="{BB962C8B-B14F-4D97-AF65-F5344CB8AC3E}">
        <p14:creationId xmlns:p14="http://schemas.microsoft.com/office/powerpoint/2010/main" val="610727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87B1623-008B-764B-9B1E-41DE50964932}" type="datetimeFigureOut">
              <a:rPr lang="fr-FR" smtClean="0"/>
              <a:t>31/12/2020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A67C3FD-5EBC-ED45-BDCC-5E1F85C66D57}" type="slidenum">
              <a:rPr lang="fr-FR" smtClean="0"/>
              <a:t>‹N°›</a:t>
            </a:fld>
            <a:endParaRPr lang="fr-FR"/>
          </a:p>
        </p:txBody>
      </p:sp>
    </p:spTree>
    <p:extLst>
      <p:ext uri="{BB962C8B-B14F-4D97-AF65-F5344CB8AC3E}">
        <p14:creationId xmlns:p14="http://schemas.microsoft.com/office/powerpoint/2010/main" val="3939640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87B1623-008B-764B-9B1E-41DE50964932}" type="datetimeFigureOut">
              <a:rPr lang="fr-FR" smtClean="0"/>
              <a:t>31/12/2020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A67C3FD-5EBC-ED45-BDCC-5E1F85C66D57}" type="slidenum">
              <a:rPr lang="fr-FR" smtClean="0"/>
              <a:t>‹N°›</a:t>
            </a:fld>
            <a:endParaRPr lang="fr-FR"/>
          </a:p>
        </p:txBody>
      </p:sp>
    </p:spTree>
    <p:extLst>
      <p:ext uri="{BB962C8B-B14F-4D97-AF65-F5344CB8AC3E}">
        <p14:creationId xmlns:p14="http://schemas.microsoft.com/office/powerpoint/2010/main" val="159747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87B1623-008B-764B-9B1E-41DE50964932}" type="datetimeFigureOut">
              <a:rPr lang="fr-FR" smtClean="0"/>
              <a:t>31/12/2020</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A67C3FD-5EBC-ED45-BDCC-5E1F85C66D57}" type="slidenum">
              <a:rPr lang="fr-FR" smtClean="0"/>
              <a:t>‹N°›</a:t>
            </a:fld>
            <a:endParaRPr lang="fr-FR"/>
          </a:p>
        </p:txBody>
      </p:sp>
    </p:spTree>
    <p:extLst>
      <p:ext uri="{BB962C8B-B14F-4D97-AF65-F5344CB8AC3E}">
        <p14:creationId xmlns:p14="http://schemas.microsoft.com/office/powerpoint/2010/main" val="1458494676"/>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F71D8551-F4FD-7F42-90BB-D2A6E27FA5EA}"/>
              </a:ext>
            </a:extLst>
          </p:cNvPr>
          <p:cNvPicPr>
            <a:picLocks noChangeAspect="1"/>
          </p:cNvPicPr>
          <p:nvPr/>
        </p:nvPicPr>
        <p:blipFill rotWithShape="1">
          <a:blip r:embed="rId3"/>
          <a:srcRect l="10434" r="8705" b="9091"/>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re 1">
            <a:extLst>
              <a:ext uri="{FF2B5EF4-FFF2-40B4-BE49-F238E27FC236}">
                <a16:creationId xmlns:a16="http://schemas.microsoft.com/office/drawing/2014/main" id="{C0C683AD-7A76-BA48-80D4-D04CA2B1D3CD}"/>
              </a:ext>
            </a:extLst>
          </p:cNvPr>
          <p:cNvSpPr>
            <a:spLocks noGrp="1"/>
          </p:cNvSpPr>
          <p:nvPr>
            <p:ph type="ctrTitle"/>
          </p:nvPr>
        </p:nvSpPr>
        <p:spPr>
          <a:xfrm>
            <a:off x="668867" y="1678666"/>
            <a:ext cx="4088190" cy="2369093"/>
          </a:xfrm>
        </p:spPr>
        <p:txBody>
          <a:bodyPr>
            <a:normAutofit/>
          </a:bodyPr>
          <a:lstStyle/>
          <a:p>
            <a:r>
              <a:rPr lang="fr-FR" sz="4800" b="1" dirty="0"/>
              <a:t>Prédiction de popularité</a:t>
            </a:r>
          </a:p>
        </p:txBody>
      </p:sp>
      <p:sp>
        <p:nvSpPr>
          <p:cNvPr id="3" name="Sous-titre 2">
            <a:extLst>
              <a:ext uri="{FF2B5EF4-FFF2-40B4-BE49-F238E27FC236}">
                <a16:creationId xmlns:a16="http://schemas.microsoft.com/office/drawing/2014/main" id="{4704E33F-C863-944E-B491-3079381DE2A2}"/>
              </a:ext>
            </a:extLst>
          </p:cNvPr>
          <p:cNvSpPr>
            <a:spLocks noGrp="1"/>
          </p:cNvSpPr>
          <p:nvPr>
            <p:ph type="subTitle" idx="1"/>
          </p:nvPr>
        </p:nvSpPr>
        <p:spPr>
          <a:xfrm>
            <a:off x="677335" y="4050831"/>
            <a:ext cx="4079721" cy="1096901"/>
          </a:xfrm>
        </p:spPr>
        <p:txBody>
          <a:bodyPr>
            <a:normAutofit/>
          </a:bodyPr>
          <a:lstStyle/>
          <a:p>
            <a:r>
              <a:rPr lang="fr-FR" sz="1600" dirty="0">
                <a:cs typeface="Geeza Pro" panose="02000400000000000000" pitchFamily="2" charset="-78"/>
              </a:rPr>
              <a:t>Un Projet Python for data </a:t>
            </a:r>
            <a:r>
              <a:rPr lang="fr-FR" sz="1600" dirty="0" err="1">
                <a:cs typeface="Geeza Pro" panose="02000400000000000000" pitchFamily="2" charset="-78"/>
              </a:rPr>
              <a:t>analysis</a:t>
            </a:r>
            <a:endParaRPr lang="fr-FR" sz="1600" dirty="0">
              <a:cs typeface="Geeza Pro" panose="02000400000000000000" pitchFamily="2" charset="-78"/>
            </a:endParaRPr>
          </a:p>
          <a:p>
            <a:r>
              <a:rPr lang="fr-FR" sz="1600" i="1" dirty="0"/>
              <a:t>Sanaâ </a:t>
            </a:r>
            <a:r>
              <a:rPr lang="fr-FR" sz="1600" i="1" dirty="0" smtClean="0"/>
              <a:t>DECHANE </a:t>
            </a:r>
            <a:r>
              <a:rPr lang="fr-FR" sz="1600" i="1" dirty="0"/>
              <a:t>&amp; </a:t>
            </a:r>
            <a:r>
              <a:rPr lang="fr-FR" sz="1600" i="1" dirty="0" err="1"/>
              <a:t>Waïl</a:t>
            </a:r>
            <a:r>
              <a:rPr lang="fr-FR" sz="1600" i="1" dirty="0"/>
              <a:t> </a:t>
            </a:r>
            <a:r>
              <a:rPr lang="fr-FR" sz="1600" i="1" dirty="0" smtClean="0"/>
              <a:t>LATIF</a:t>
            </a:r>
            <a:endParaRPr lang="fr-FR" sz="1600" i="1" dirty="0"/>
          </a:p>
        </p:txBody>
      </p:sp>
      <p:cxnSp>
        <p:nvCxnSpPr>
          <p:cNvPr id="71" name="Straight Connector 70">
            <a:extLst>
              <a:ext uri="{FF2B5EF4-FFF2-40B4-BE49-F238E27FC236}">
                <a16:creationId xmlns:a16="http://schemas.microsoft.com/office/drawing/2014/main" id="{A57C1A16-B8AB-4D99-A195-A38F556A648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F8A9B20B-D1DD-4573-B5EC-55802951923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5"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1026" name="Picture 2" descr="Ecole d'Ingénieurs Paris-La Défense ESILV - Ecole d'ingénieurs généraliste  au coeur des technologies numériques">
            <a:extLst>
              <a:ext uri="{FF2B5EF4-FFF2-40B4-BE49-F238E27FC236}">
                <a16:creationId xmlns:a16="http://schemas.microsoft.com/office/drawing/2014/main" id="{60C12443-0879-E74D-BEFB-5257B4C282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00" y="5988836"/>
            <a:ext cx="985134" cy="66332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ours particuliers Python - cours à domicile ou à distance">
            <a:extLst>
              <a:ext uri="{FF2B5EF4-FFF2-40B4-BE49-F238E27FC236}">
                <a16:creationId xmlns:a16="http://schemas.microsoft.com/office/drawing/2014/main" id="{A9BABE19-A348-664C-B444-FA3070637A9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7030" r="23601"/>
          <a:stretch/>
        </p:blipFill>
        <p:spPr bwMode="auto">
          <a:xfrm>
            <a:off x="1393864" y="5856271"/>
            <a:ext cx="785841" cy="795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543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31458828-5718-C741-A706-1113B1A5877D}"/>
              </a:ext>
            </a:extLst>
          </p:cNvPr>
          <p:cNvSpPr>
            <a:spLocks noGrp="1"/>
          </p:cNvSpPr>
          <p:nvPr>
            <p:ph type="title"/>
          </p:nvPr>
        </p:nvSpPr>
        <p:spPr>
          <a:xfrm>
            <a:off x="652842" y="299357"/>
            <a:ext cx="8596668" cy="1320800"/>
          </a:xfrm>
        </p:spPr>
        <p:txBody>
          <a:bodyPr anchor="t">
            <a:normAutofit/>
          </a:bodyPr>
          <a:lstStyle/>
          <a:p>
            <a:r>
              <a:rPr lang="fr-FR" b="1" dirty="0">
                <a:latin typeface="Quicksand" pitchFamily="2" charset="77"/>
              </a:rPr>
              <a:t>Popularité des articles en fonction de leur taille</a:t>
            </a:r>
          </a:p>
        </p:txBody>
      </p:sp>
      <p:sp>
        <p:nvSpPr>
          <p:cNvPr id="7" name="Espace réservé du contenu 6">
            <a:extLst>
              <a:ext uri="{FF2B5EF4-FFF2-40B4-BE49-F238E27FC236}">
                <a16:creationId xmlns:a16="http://schemas.microsoft.com/office/drawing/2014/main" id="{03CA638D-FE5F-2042-9288-EDD49F4A16BE}"/>
              </a:ext>
            </a:extLst>
          </p:cNvPr>
          <p:cNvSpPr>
            <a:spLocks noGrp="1"/>
          </p:cNvSpPr>
          <p:nvPr>
            <p:ph idx="1"/>
          </p:nvPr>
        </p:nvSpPr>
        <p:spPr>
          <a:xfrm>
            <a:off x="6416039" y="2524383"/>
            <a:ext cx="2927185" cy="2190975"/>
          </a:xfrm>
        </p:spPr>
        <p:txBody>
          <a:bodyPr>
            <a:normAutofit/>
          </a:bodyPr>
          <a:lstStyle/>
          <a:p>
            <a:pPr marL="0" indent="0" algn="just">
              <a:buNone/>
            </a:pPr>
            <a:r>
              <a:rPr lang="fr-FR" sz="1500" dirty="0"/>
              <a:t>Nous avons pensé que la taille de l’article pouvait avoir un impact sur sa popularité nous avons donc voulu vérifier.</a:t>
            </a:r>
          </a:p>
          <a:p>
            <a:pPr marL="0" indent="0" algn="just">
              <a:buNone/>
            </a:pPr>
            <a:r>
              <a:rPr lang="fr-FR" sz="1500" dirty="0"/>
              <a:t>Selon cette figure les articles les plus populaires contiennent moins de 3000 mots.</a:t>
            </a:r>
          </a:p>
        </p:txBody>
      </p:sp>
      <p:pic>
        <p:nvPicPr>
          <p:cNvPr id="3078" name="Picture 6">
            <a:extLst>
              <a:ext uri="{FF2B5EF4-FFF2-40B4-BE49-F238E27FC236}">
                <a16:creationId xmlns:a16="http://schemas.microsoft.com/office/drawing/2014/main" id="{24FB22B1-1623-F44D-9699-835F20BC8A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662" y="2006600"/>
            <a:ext cx="5575300" cy="353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2822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31458828-5718-C741-A706-1113B1A5877D}"/>
              </a:ext>
            </a:extLst>
          </p:cNvPr>
          <p:cNvSpPr>
            <a:spLocks noGrp="1"/>
          </p:cNvSpPr>
          <p:nvPr>
            <p:ph type="title"/>
          </p:nvPr>
        </p:nvSpPr>
        <p:spPr>
          <a:xfrm>
            <a:off x="593575" y="0"/>
            <a:ext cx="8596668" cy="1320800"/>
          </a:xfrm>
        </p:spPr>
        <p:txBody>
          <a:bodyPr anchor="t">
            <a:normAutofit/>
          </a:bodyPr>
          <a:lstStyle/>
          <a:p>
            <a:r>
              <a:rPr lang="fr-FR" sz="3200" b="1" dirty="0">
                <a:latin typeface="Quicksand" pitchFamily="2" charset="77"/>
              </a:rPr>
              <a:t>Distribution des articles en fonction de leur popularité et jour de publication </a:t>
            </a:r>
          </a:p>
        </p:txBody>
      </p:sp>
      <p:pic>
        <p:nvPicPr>
          <p:cNvPr id="4098" name="Picture 2">
            <a:extLst>
              <a:ext uri="{FF2B5EF4-FFF2-40B4-BE49-F238E27FC236}">
                <a16:creationId xmlns:a16="http://schemas.microsoft.com/office/drawing/2014/main" id="{10A156F8-41B7-B54F-ADA4-F436A077603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6589"/>
          <a:stretch/>
        </p:blipFill>
        <p:spPr bwMode="auto">
          <a:xfrm>
            <a:off x="158337" y="1155485"/>
            <a:ext cx="6174996" cy="292634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657D0EA1-08D5-7C49-B3C1-C35B42D25D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3169"/>
          <a:stretch/>
        </p:blipFill>
        <p:spPr bwMode="auto">
          <a:xfrm>
            <a:off x="282717" y="4142657"/>
            <a:ext cx="7385488" cy="2673565"/>
          </a:xfrm>
          <a:prstGeom prst="rect">
            <a:avLst/>
          </a:prstGeom>
          <a:noFill/>
          <a:extLst>
            <a:ext uri="{909E8E84-426E-40DD-AFC4-6F175D3DCCD1}">
              <a14:hiddenFill xmlns:a14="http://schemas.microsoft.com/office/drawing/2010/main">
                <a:solidFill>
                  <a:srgbClr val="FFFFFF"/>
                </a:solidFill>
              </a14:hiddenFill>
            </a:ext>
          </a:extLst>
        </p:spPr>
      </p:pic>
      <p:sp>
        <p:nvSpPr>
          <p:cNvPr id="7" name="Espace réservé du contenu 6">
            <a:extLst>
              <a:ext uri="{FF2B5EF4-FFF2-40B4-BE49-F238E27FC236}">
                <a16:creationId xmlns:a16="http://schemas.microsoft.com/office/drawing/2014/main" id="{03CA638D-FE5F-2042-9288-EDD49F4A16BE}"/>
              </a:ext>
            </a:extLst>
          </p:cNvPr>
          <p:cNvSpPr>
            <a:spLocks noGrp="1"/>
          </p:cNvSpPr>
          <p:nvPr>
            <p:ph idx="1"/>
          </p:nvPr>
        </p:nvSpPr>
        <p:spPr>
          <a:xfrm>
            <a:off x="7310229" y="1320800"/>
            <a:ext cx="2927185" cy="3660492"/>
          </a:xfrm>
        </p:spPr>
        <p:txBody>
          <a:bodyPr>
            <a:normAutofit/>
          </a:bodyPr>
          <a:lstStyle/>
          <a:p>
            <a:pPr marL="0" indent="0" algn="just">
              <a:buNone/>
            </a:pPr>
            <a:r>
              <a:rPr lang="fr-FR" sz="1500" dirty="0"/>
              <a:t>Nous avons pu voir précédemment qu’en semaine le nombre d’articles publiés est plus important que durant le week-end, nous voulions donc voir la proportion des articles publié pour chacune des classes (populaire, neutre non populaire …).</a:t>
            </a:r>
          </a:p>
          <a:p>
            <a:pPr marL="0" indent="0" algn="just">
              <a:buNone/>
            </a:pPr>
            <a:r>
              <a:rPr lang="fr-FR" sz="1500" dirty="0"/>
              <a:t>Il semblerait que la probabilité qu’un article soit populaire ait bien plus grande en week-end, en effet près de 40% des articles publié le samedi sont populaires.</a:t>
            </a:r>
          </a:p>
        </p:txBody>
      </p:sp>
    </p:spTree>
    <p:extLst>
      <p:ext uri="{BB962C8B-B14F-4D97-AF65-F5344CB8AC3E}">
        <p14:creationId xmlns:p14="http://schemas.microsoft.com/office/powerpoint/2010/main" val="3924361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31458828-5718-C741-A706-1113B1A5877D}"/>
              </a:ext>
            </a:extLst>
          </p:cNvPr>
          <p:cNvSpPr>
            <a:spLocks noGrp="1"/>
          </p:cNvSpPr>
          <p:nvPr>
            <p:ph type="title"/>
          </p:nvPr>
        </p:nvSpPr>
        <p:spPr>
          <a:xfrm>
            <a:off x="593575" y="0"/>
            <a:ext cx="8155978" cy="1004047"/>
          </a:xfrm>
        </p:spPr>
        <p:txBody>
          <a:bodyPr anchor="t">
            <a:normAutofit fontScale="90000"/>
          </a:bodyPr>
          <a:lstStyle/>
          <a:p>
            <a:r>
              <a:rPr lang="fr-FR" b="1" dirty="0">
                <a:latin typeface="Quicksand" pitchFamily="2" charset="77"/>
              </a:rPr>
              <a:t>Distribution des articles en fonction de leur popularité et catégorie</a:t>
            </a:r>
          </a:p>
        </p:txBody>
      </p:sp>
      <p:pic>
        <p:nvPicPr>
          <p:cNvPr id="2" name="Image 1">
            <a:extLst>
              <a:ext uri="{FF2B5EF4-FFF2-40B4-BE49-F238E27FC236}">
                <a16:creationId xmlns:a16="http://schemas.microsoft.com/office/drawing/2014/main" id="{1839833F-5176-9B46-AF22-83E071778132}"/>
              </a:ext>
            </a:extLst>
          </p:cNvPr>
          <p:cNvPicPr>
            <a:picLocks noChangeAspect="1"/>
          </p:cNvPicPr>
          <p:nvPr/>
        </p:nvPicPr>
        <p:blipFill rotWithShape="1">
          <a:blip r:embed="rId2"/>
          <a:srcRect l="-1" r="56644"/>
          <a:stretch/>
        </p:blipFill>
        <p:spPr>
          <a:xfrm>
            <a:off x="593575" y="1320800"/>
            <a:ext cx="5950120" cy="2947287"/>
          </a:xfrm>
          <a:prstGeom prst="rect">
            <a:avLst/>
          </a:prstGeom>
        </p:spPr>
      </p:pic>
      <p:pic>
        <p:nvPicPr>
          <p:cNvPr id="3" name="Image 2">
            <a:extLst>
              <a:ext uri="{FF2B5EF4-FFF2-40B4-BE49-F238E27FC236}">
                <a16:creationId xmlns:a16="http://schemas.microsoft.com/office/drawing/2014/main" id="{099C32FB-9A44-5C4E-9DEE-AFF6DAE3C4E1}"/>
              </a:ext>
            </a:extLst>
          </p:cNvPr>
          <p:cNvPicPr>
            <a:picLocks noChangeAspect="1"/>
          </p:cNvPicPr>
          <p:nvPr/>
        </p:nvPicPr>
        <p:blipFill rotWithShape="1">
          <a:blip r:embed="rId2"/>
          <a:srcRect l="43347" b="2981"/>
          <a:stretch/>
        </p:blipFill>
        <p:spPr>
          <a:xfrm>
            <a:off x="399130" y="4179227"/>
            <a:ext cx="7283623" cy="2678773"/>
          </a:xfrm>
          <a:prstGeom prst="rect">
            <a:avLst/>
          </a:prstGeom>
        </p:spPr>
      </p:pic>
      <p:sp>
        <p:nvSpPr>
          <p:cNvPr id="7" name="Espace réservé du contenu 6">
            <a:extLst>
              <a:ext uri="{FF2B5EF4-FFF2-40B4-BE49-F238E27FC236}">
                <a16:creationId xmlns:a16="http://schemas.microsoft.com/office/drawing/2014/main" id="{03CA638D-FE5F-2042-9288-EDD49F4A16BE}"/>
              </a:ext>
            </a:extLst>
          </p:cNvPr>
          <p:cNvSpPr>
            <a:spLocks noGrp="1"/>
          </p:cNvSpPr>
          <p:nvPr>
            <p:ph idx="1"/>
          </p:nvPr>
        </p:nvSpPr>
        <p:spPr>
          <a:xfrm>
            <a:off x="7084087" y="1447175"/>
            <a:ext cx="2927185" cy="3660492"/>
          </a:xfrm>
        </p:spPr>
        <p:txBody>
          <a:bodyPr>
            <a:normAutofit/>
          </a:bodyPr>
          <a:lstStyle/>
          <a:p>
            <a:pPr marL="0" indent="0" algn="just">
              <a:buNone/>
            </a:pPr>
            <a:r>
              <a:rPr lang="fr-FR" sz="1500" dirty="0"/>
              <a:t>Nous avons effectué une analyse similaire à la précédente mais cette fois-ci en fonction de la catégorie de l’article afin d’avoir pour chacune des catégories la proportion des articles publiés pour chaque </a:t>
            </a:r>
            <a:r>
              <a:rPr lang="fr-FR" sz="1500" dirty="0" smtClean="0"/>
              <a:t>classe </a:t>
            </a:r>
            <a:r>
              <a:rPr lang="fr-FR" sz="1500" dirty="0"/>
              <a:t>(populaire, neutre …)</a:t>
            </a:r>
          </a:p>
          <a:p>
            <a:pPr marL="0" indent="0" algn="just">
              <a:buNone/>
            </a:pPr>
            <a:r>
              <a:rPr lang="fr-FR" sz="1500" dirty="0"/>
              <a:t>Et ici on remarque que 3 catégories ressortent, Social Media avec près de 40% d’articles populaires, suivit par Tech et World.</a:t>
            </a:r>
          </a:p>
        </p:txBody>
      </p:sp>
    </p:spTree>
    <p:extLst>
      <p:ext uri="{BB962C8B-B14F-4D97-AF65-F5344CB8AC3E}">
        <p14:creationId xmlns:p14="http://schemas.microsoft.com/office/powerpoint/2010/main" val="3807919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31458828-5718-C741-A706-1113B1A5877D}"/>
              </a:ext>
            </a:extLst>
          </p:cNvPr>
          <p:cNvSpPr>
            <a:spLocks noGrp="1"/>
          </p:cNvSpPr>
          <p:nvPr>
            <p:ph type="title"/>
          </p:nvPr>
        </p:nvSpPr>
        <p:spPr>
          <a:xfrm>
            <a:off x="677334" y="324464"/>
            <a:ext cx="8596668" cy="1320800"/>
          </a:xfrm>
        </p:spPr>
        <p:txBody>
          <a:bodyPr anchor="t">
            <a:normAutofit fontScale="90000"/>
          </a:bodyPr>
          <a:lstStyle/>
          <a:p>
            <a:r>
              <a:rPr lang="fr-FR" b="1" dirty="0">
                <a:latin typeface="Quicksand" pitchFamily="2" charset="77"/>
              </a:rPr>
              <a:t>Popularité des articles en fonction du nombre de keywords dans la balise html &lt;</a:t>
            </a:r>
            <a:r>
              <a:rPr lang="fr-FR" b="1" dirty="0" err="1">
                <a:latin typeface="Quicksand" pitchFamily="2" charset="77"/>
              </a:rPr>
              <a:t>meta</a:t>
            </a:r>
            <a:r>
              <a:rPr lang="fr-FR" b="1" dirty="0">
                <a:latin typeface="Quicksand" pitchFamily="2" charset="77"/>
              </a:rPr>
              <a:t>&gt;</a:t>
            </a:r>
          </a:p>
        </p:txBody>
      </p:sp>
      <p:sp>
        <p:nvSpPr>
          <p:cNvPr id="7" name="Espace réservé du contenu 6">
            <a:extLst>
              <a:ext uri="{FF2B5EF4-FFF2-40B4-BE49-F238E27FC236}">
                <a16:creationId xmlns:a16="http://schemas.microsoft.com/office/drawing/2014/main" id="{03CA638D-FE5F-2042-9288-EDD49F4A16BE}"/>
              </a:ext>
            </a:extLst>
          </p:cNvPr>
          <p:cNvSpPr>
            <a:spLocks noGrp="1"/>
          </p:cNvSpPr>
          <p:nvPr>
            <p:ph idx="1"/>
          </p:nvPr>
        </p:nvSpPr>
        <p:spPr>
          <a:xfrm>
            <a:off x="6051152" y="3608898"/>
            <a:ext cx="3613958" cy="2539820"/>
          </a:xfrm>
        </p:spPr>
        <p:txBody>
          <a:bodyPr>
            <a:normAutofit/>
          </a:bodyPr>
          <a:lstStyle/>
          <a:p>
            <a:pPr marL="0" indent="0" algn="just">
              <a:lnSpc>
                <a:spcPct val="90000"/>
              </a:lnSpc>
              <a:buNone/>
            </a:pPr>
            <a:r>
              <a:rPr lang="fr-FR" sz="1500" dirty="0"/>
              <a:t>Ici nous avons voulu voir si le référencement web avait un impact sur le nombre de partages pour un article. Nous avons donc étudié leur évolution en fonction du nombre de keywords dans la balise &lt;</a:t>
            </a:r>
            <a:r>
              <a:rPr lang="fr-FR" sz="1500" dirty="0" err="1"/>
              <a:t>meta</a:t>
            </a:r>
            <a:r>
              <a:rPr lang="fr-FR" sz="1500" dirty="0"/>
              <a:t>&gt; de l’article.</a:t>
            </a:r>
          </a:p>
          <a:p>
            <a:pPr marL="0" indent="0" algn="just">
              <a:lnSpc>
                <a:spcPct val="90000"/>
              </a:lnSpc>
              <a:buNone/>
            </a:pPr>
            <a:r>
              <a:rPr lang="fr-FR" sz="1500" dirty="0"/>
              <a:t>Nous remarquons que plus ce nombre est grand plus l’article est populaire et qu’il est préférable d’avoir plus de 3 keywords dans la balise &lt;</a:t>
            </a:r>
            <a:r>
              <a:rPr lang="fr-FR" sz="1500" dirty="0" err="1"/>
              <a:t>meta</a:t>
            </a:r>
            <a:r>
              <a:rPr lang="fr-FR" sz="1500" dirty="0"/>
              <a:t>&gt;.</a:t>
            </a:r>
            <a:r>
              <a:rPr lang="fr-FR" sz="1700" dirty="0"/>
              <a:t/>
            </a:r>
            <a:br>
              <a:rPr lang="fr-FR" sz="1700" dirty="0"/>
            </a:br>
            <a:endParaRPr lang="fr-FR" sz="1700" dirty="0"/>
          </a:p>
        </p:txBody>
      </p:sp>
      <p:pic>
        <p:nvPicPr>
          <p:cNvPr id="6146" name="Picture 2">
            <a:extLst>
              <a:ext uri="{FF2B5EF4-FFF2-40B4-BE49-F238E27FC236}">
                <a16:creationId xmlns:a16="http://schemas.microsoft.com/office/drawing/2014/main" id="{C92BED0A-750E-7248-96A3-CC890DE1D2A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88" r="394"/>
          <a:stretch/>
        </p:blipFill>
        <p:spPr bwMode="auto">
          <a:xfrm>
            <a:off x="0" y="2159331"/>
            <a:ext cx="7718323" cy="3882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285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31458828-5718-C741-A706-1113B1A5877D}"/>
              </a:ext>
            </a:extLst>
          </p:cNvPr>
          <p:cNvSpPr>
            <a:spLocks noGrp="1"/>
          </p:cNvSpPr>
          <p:nvPr>
            <p:ph type="title"/>
          </p:nvPr>
        </p:nvSpPr>
        <p:spPr>
          <a:xfrm>
            <a:off x="677334" y="206478"/>
            <a:ext cx="8596668" cy="1320800"/>
          </a:xfrm>
        </p:spPr>
        <p:txBody>
          <a:bodyPr anchor="t">
            <a:normAutofit/>
          </a:bodyPr>
          <a:lstStyle/>
          <a:p>
            <a:r>
              <a:rPr lang="fr-FR" b="1" dirty="0">
                <a:latin typeface="Quicksand" pitchFamily="2" charset="77"/>
              </a:rPr>
              <a:t>Popularité des articles en fonction du nombre d’images et vidéos</a:t>
            </a:r>
          </a:p>
        </p:txBody>
      </p:sp>
      <p:sp>
        <p:nvSpPr>
          <p:cNvPr id="7" name="Espace réservé du contenu 6">
            <a:extLst>
              <a:ext uri="{FF2B5EF4-FFF2-40B4-BE49-F238E27FC236}">
                <a16:creationId xmlns:a16="http://schemas.microsoft.com/office/drawing/2014/main" id="{03CA638D-FE5F-2042-9288-EDD49F4A16BE}"/>
              </a:ext>
            </a:extLst>
          </p:cNvPr>
          <p:cNvSpPr>
            <a:spLocks noGrp="1"/>
          </p:cNvSpPr>
          <p:nvPr>
            <p:ph idx="1"/>
          </p:nvPr>
        </p:nvSpPr>
        <p:spPr>
          <a:xfrm>
            <a:off x="6552597" y="2167913"/>
            <a:ext cx="2934714" cy="3880773"/>
          </a:xfrm>
        </p:spPr>
        <p:txBody>
          <a:bodyPr>
            <a:normAutofit/>
          </a:bodyPr>
          <a:lstStyle/>
          <a:p>
            <a:pPr marL="0" indent="0" algn="just">
              <a:lnSpc>
                <a:spcPct val="90000"/>
              </a:lnSpc>
              <a:buNone/>
            </a:pPr>
            <a:r>
              <a:rPr lang="fr-FR" sz="1700" dirty="0"/>
              <a:t>Pour finir nous avons voulu voir si le nombre d’images et vidéos à un impact sur la popularité de l’article.</a:t>
            </a:r>
          </a:p>
          <a:p>
            <a:pPr marL="0" indent="0" algn="just">
              <a:lnSpc>
                <a:spcPct val="90000"/>
              </a:lnSpc>
              <a:buNone/>
            </a:pPr>
            <a:r>
              <a:rPr lang="fr-FR" sz="1700" dirty="0"/>
              <a:t>Nous remarquons que plus ce nombre est petit plus l’article est populaire et qu’il est préférable d’avoir moins de 20 images et 3 vidéos dans l’article.</a:t>
            </a:r>
            <a:br>
              <a:rPr lang="fr-FR" sz="1700" dirty="0"/>
            </a:br>
            <a:endParaRPr lang="fr-FR" sz="1700" dirty="0"/>
          </a:p>
        </p:txBody>
      </p:sp>
      <p:pic>
        <p:nvPicPr>
          <p:cNvPr id="5" name="Image 4">
            <a:extLst>
              <a:ext uri="{FF2B5EF4-FFF2-40B4-BE49-F238E27FC236}">
                <a16:creationId xmlns:a16="http://schemas.microsoft.com/office/drawing/2014/main" id="{2C6275A0-6964-7349-90A4-AAD7EF0CDDE4}"/>
              </a:ext>
            </a:extLst>
          </p:cNvPr>
          <p:cNvPicPr>
            <a:picLocks noChangeAspect="1"/>
          </p:cNvPicPr>
          <p:nvPr/>
        </p:nvPicPr>
        <p:blipFill>
          <a:blip r:embed="rId2"/>
          <a:stretch>
            <a:fillRect/>
          </a:stretch>
        </p:blipFill>
        <p:spPr>
          <a:xfrm>
            <a:off x="1052713" y="1383001"/>
            <a:ext cx="4964629" cy="2646089"/>
          </a:xfrm>
          <a:prstGeom prst="rect">
            <a:avLst/>
          </a:prstGeom>
        </p:spPr>
      </p:pic>
      <p:pic>
        <p:nvPicPr>
          <p:cNvPr id="2" name="Image 1">
            <a:extLst>
              <a:ext uri="{FF2B5EF4-FFF2-40B4-BE49-F238E27FC236}">
                <a16:creationId xmlns:a16="http://schemas.microsoft.com/office/drawing/2014/main" id="{68A37BC6-24F8-324A-BEB1-7EAF4824A204}"/>
              </a:ext>
            </a:extLst>
          </p:cNvPr>
          <p:cNvPicPr>
            <a:picLocks noChangeAspect="1"/>
          </p:cNvPicPr>
          <p:nvPr/>
        </p:nvPicPr>
        <p:blipFill rotWithShape="1">
          <a:blip r:embed="rId3"/>
          <a:srcRect t="2703"/>
          <a:stretch/>
        </p:blipFill>
        <p:spPr>
          <a:xfrm>
            <a:off x="1052713" y="4108299"/>
            <a:ext cx="4901610" cy="2541867"/>
          </a:xfrm>
          <a:prstGeom prst="rect">
            <a:avLst/>
          </a:prstGeom>
        </p:spPr>
      </p:pic>
    </p:spTree>
    <p:extLst>
      <p:ext uri="{BB962C8B-B14F-4D97-AF65-F5344CB8AC3E}">
        <p14:creationId xmlns:p14="http://schemas.microsoft.com/office/powerpoint/2010/main" val="975583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03AE127-802C-459A-A612-DB85B67F0DC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re 5">
            <a:extLst>
              <a:ext uri="{FF2B5EF4-FFF2-40B4-BE49-F238E27FC236}">
                <a16:creationId xmlns:a16="http://schemas.microsoft.com/office/drawing/2014/main" id="{31458828-5718-C741-A706-1113B1A5877D}"/>
              </a:ext>
            </a:extLst>
          </p:cNvPr>
          <p:cNvSpPr>
            <a:spLocks noGrp="1"/>
          </p:cNvSpPr>
          <p:nvPr>
            <p:ph type="title"/>
          </p:nvPr>
        </p:nvSpPr>
        <p:spPr>
          <a:xfrm>
            <a:off x="1043950" y="1179151"/>
            <a:ext cx="3300646" cy="4463889"/>
          </a:xfrm>
        </p:spPr>
        <p:txBody>
          <a:bodyPr anchor="ctr">
            <a:normAutofit/>
          </a:bodyPr>
          <a:lstStyle/>
          <a:p>
            <a:r>
              <a:rPr lang="fr-FR" b="1" dirty="0">
                <a:latin typeface="Quicksand" pitchFamily="2" charset="77"/>
              </a:rPr>
              <a:t>Conclusion – Visualisation des données</a:t>
            </a:r>
          </a:p>
        </p:txBody>
      </p:sp>
      <p:sp>
        <p:nvSpPr>
          <p:cNvPr id="14" name="Isosceles Triangle 13">
            <a:extLst>
              <a:ext uri="{FF2B5EF4-FFF2-40B4-BE49-F238E27FC236}">
                <a16:creationId xmlns:a16="http://schemas.microsoft.com/office/drawing/2014/main" id="{9323D83D-50D6-4040-A58B-FCEA340F886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6" name="Straight Connector 15">
            <a:extLst>
              <a:ext uri="{FF2B5EF4-FFF2-40B4-BE49-F238E27FC236}">
                <a16:creationId xmlns:a16="http://schemas.microsoft.com/office/drawing/2014/main" id="{1A1FE6BB-DFB2-4080-9B5E-076EF5DDE67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7" name="Espace réservé du contenu 6">
            <a:extLst>
              <a:ext uri="{FF2B5EF4-FFF2-40B4-BE49-F238E27FC236}">
                <a16:creationId xmlns:a16="http://schemas.microsoft.com/office/drawing/2014/main" id="{03CA638D-FE5F-2042-9288-EDD49F4A16BE}"/>
              </a:ext>
            </a:extLst>
          </p:cNvPr>
          <p:cNvSpPr>
            <a:spLocks noGrp="1"/>
          </p:cNvSpPr>
          <p:nvPr>
            <p:ph idx="1"/>
          </p:nvPr>
        </p:nvSpPr>
        <p:spPr>
          <a:xfrm>
            <a:off x="4978918" y="1109144"/>
            <a:ext cx="6341016" cy="5280225"/>
          </a:xfrm>
        </p:spPr>
        <p:txBody>
          <a:bodyPr anchor="ctr">
            <a:normAutofit lnSpcReduction="10000"/>
          </a:bodyPr>
          <a:lstStyle/>
          <a:p>
            <a:pPr marL="0" indent="0">
              <a:buNone/>
            </a:pPr>
            <a:r>
              <a:rPr lang="fr-FR" sz="2400" dirty="0"/>
              <a:t>Nos recommandations afin de maximiser la popularité d’un article : </a:t>
            </a:r>
          </a:p>
          <a:p>
            <a:pPr marL="0" indent="0">
              <a:buNone/>
            </a:pPr>
            <a:endParaRPr lang="fr-FR" sz="2400" dirty="0"/>
          </a:p>
          <a:p>
            <a:pPr>
              <a:buSzPct val="100000"/>
              <a:buFont typeface="Courier New" panose="02070309020205020404" pitchFamily="49" charset="0"/>
              <a:buChar char="o"/>
            </a:pPr>
            <a:r>
              <a:rPr lang="fr-FR" dirty="0"/>
              <a:t>L’article doit contenir moins de 3000 mots</a:t>
            </a:r>
          </a:p>
          <a:p>
            <a:pPr>
              <a:buSzPct val="100000"/>
              <a:buFont typeface="Courier New" panose="02070309020205020404" pitchFamily="49" charset="0"/>
              <a:buChar char="o"/>
            </a:pPr>
            <a:r>
              <a:rPr lang="fr-FR" dirty="0"/>
              <a:t>Le titre doit contenir entre 5 et 16 mots</a:t>
            </a:r>
          </a:p>
          <a:p>
            <a:pPr>
              <a:buSzPct val="100000"/>
              <a:buFont typeface="Courier New" panose="02070309020205020404" pitchFamily="49" charset="0"/>
              <a:buChar char="o"/>
            </a:pPr>
            <a:r>
              <a:rPr lang="fr-FR" dirty="0"/>
              <a:t>Le nombre d’images utilisé doit être inférieur à 20</a:t>
            </a:r>
          </a:p>
          <a:p>
            <a:pPr>
              <a:buSzPct val="100000"/>
              <a:buFont typeface="Courier New" panose="02070309020205020404" pitchFamily="49" charset="0"/>
              <a:buChar char="o"/>
            </a:pPr>
            <a:r>
              <a:rPr lang="fr-FR" dirty="0"/>
              <a:t>Utiliser un maximum de 3 vidéos</a:t>
            </a:r>
          </a:p>
          <a:p>
            <a:pPr>
              <a:buSzPct val="100000"/>
              <a:buFont typeface="Courier New" panose="02070309020205020404" pitchFamily="49" charset="0"/>
              <a:buChar char="o"/>
            </a:pPr>
            <a:r>
              <a:rPr lang="fr-FR" dirty="0"/>
              <a:t>Mettre moins de 40 liens externes dans l’article</a:t>
            </a:r>
          </a:p>
          <a:p>
            <a:pPr>
              <a:buSzPct val="100000"/>
              <a:buFont typeface="Courier New" panose="02070309020205020404" pitchFamily="49" charset="0"/>
              <a:buChar char="o"/>
            </a:pPr>
            <a:r>
              <a:rPr lang="fr-FR" dirty="0"/>
              <a:t>La balise &lt;</a:t>
            </a:r>
            <a:r>
              <a:rPr lang="fr-FR" dirty="0" err="1"/>
              <a:t>meta</a:t>
            </a:r>
            <a:r>
              <a:rPr lang="fr-FR" dirty="0"/>
              <a:t>&gt; de l’article doit contenir un minimum de 3 keywords</a:t>
            </a:r>
          </a:p>
          <a:p>
            <a:pPr>
              <a:buSzPct val="100000"/>
              <a:buFont typeface="Courier New" panose="02070309020205020404" pitchFamily="49" charset="0"/>
              <a:buChar char="o"/>
            </a:pPr>
            <a:r>
              <a:rPr lang="fr-FR" dirty="0"/>
              <a:t>Publié l’article de préférence le week-end</a:t>
            </a:r>
          </a:p>
          <a:p>
            <a:pPr>
              <a:buSzPct val="100000"/>
              <a:buFont typeface="Courier New" panose="02070309020205020404" pitchFamily="49" charset="0"/>
              <a:buChar char="o"/>
            </a:pPr>
            <a:r>
              <a:rPr lang="fr-FR" dirty="0"/>
              <a:t>De préférence publié un article dans les catégories Social media, Tech ou encore world</a:t>
            </a:r>
            <a:br>
              <a:rPr lang="fr-FR" dirty="0"/>
            </a:br>
            <a:endParaRPr lang="fr-FR" dirty="0"/>
          </a:p>
        </p:txBody>
      </p:sp>
      <p:sp>
        <p:nvSpPr>
          <p:cNvPr id="18" name="Isosceles Triangle 17">
            <a:extLst>
              <a:ext uri="{FF2B5EF4-FFF2-40B4-BE49-F238E27FC236}">
                <a16:creationId xmlns:a16="http://schemas.microsoft.com/office/drawing/2014/main" id="{F10FD715-4DCE-4779-B634-EC78315EA21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65499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28460BD8-AE3F-4AC9-9D0B-717052AA5D3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4" name="Straight Connector 43">
              <a:extLst>
                <a:ext uri="{FF2B5EF4-FFF2-40B4-BE49-F238E27FC236}">
                  <a16:creationId xmlns:a16="http://schemas.microsoft.com/office/drawing/2014/main" id="{54420CFE-F482-466E-9E1E-C78513C0B85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5331032B-BD21-4BDA-920C-12E35805256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6"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Isosceles Triangle 47">
              <a:extLst>
                <a:ext uri="{FF2B5EF4-FFF2-40B4-BE49-F238E27FC236}">
                  <a16:creationId xmlns:a16="http://schemas.microsoft.com/office/drawing/2014/main" id="{4FD744C6-4ED8-4BC9-BF68-6BDF701C5D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Isosceles Triangle 51">
              <a:extLst>
                <a:ext uri="{FF2B5EF4-FFF2-40B4-BE49-F238E27FC236}">
                  <a16:creationId xmlns:a16="http://schemas.microsoft.com/office/drawing/2014/main" id="{8EFDD162-BBBA-4062-8BBF-53DBA10913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Isosceles Triangle 52">
              <a:extLst>
                <a:ext uri="{FF2B5EF4-FFF2-40B4-BE49-F238E27FC236}">
                  <a16:creationId xmlns:a16="http://schemas.microsoft.com/office/drawing/2014/main" id="{DCFC9E65-3E19-4483-B952-25D29683CA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5" name="Rectangle 54">
            <a:extLst>
              <a:ext uri="{FF2B5EF4-FFF2-40B4-BE49-F238E27FC236}">
                <a16:creationId xmlns:a16="http://schemas.microsoft.com/office/drawing/2014/main" id="{9179DE42-5613-4B35-A1E6-6CCBAA13C7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EB898B32-3891-4C3A-8F58-C5969D2E903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4AE4806D-B8F9-4679-A68A-9BD21C01A30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1"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Isosceles Triangle 64">
            <a:extLst>
              <a:ext uri="{FF2B5EF4-FFF2-40B4-BE49-F238E27FC236}">
                <a16:creationId xmlns:a16="http://schemas.microsoft.com/office/drawing/2014/main" id="{3C195FC1-B568-4C72-9902-34CB35DDD7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Isosceles Triangle 68">
            <a:extLst>
              <a:ext uri="{FF2B5EF4-FFF2-40B4-BE49-F238E27FC236}">
                <a16:creationId xmlns:a16="http://schemas.microsoft.com/office/drawing/2014/main" id="{4BE96B01-3929-432D-B8C2-ADBCB74C2EF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Freeform: Shape 70">
            <a:extLst>
              <a:ext uri="{FF2B5EF4-FFF2-40B4-BE49-F238E27FC236}">
                <a16:creationId xmlns:a16="http://schemas.microsoft.com/office/drawing/2014/main" id="{2A6FCDE6-CDE2-4C51-B18E-A95CFB67971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5C141D1-9C7C-9C43-B300-910E5321CC99}"/>
              </a:ext>
            </a:extLst>
          </p:cNvPr>
          <p:cNvSpPr>
            <a:spLocks noGrp="1"/>
          </p:cNvSpPr>
          <p:nvPr>
            <p:ph type="title"/>
          </p:nvPr>
        </p:nvSpPr>
        <p:spPr>
          <a:xfrm>
            <a:off x="4419136" y="2379795"/>
            <a:ext cx="6960759" cy="1969823"/>
          </a:xfrm>
        </p:spPr>
        <p:txBody>
          <a:bodyPr vert="horz" lIns="91440" tIns="45720" rIns="91440" bIns="45720" rtlCol="0" anchor="ctr">
            <a:normAutofit/>
          </a:bodyPr>
          <a:lstStyle/>
          <a:p>
            <a:r>
              <a:rPr lang="fr-FR" sz="6000" b="1" dirty="0">
                <a:solidFill>
                  <a:srgbClr val="FFFFFF"/>
                </a:solidFill>
              </a:rPr>
              <a:t>Standardisation des données</a:t>
            </a:r>
            <a:endParaRPr lang="fr-FR" sz="6000" dirty="0">
              <a:solidFill>
                <a:srgbClr val="FFFFFF"/>
              </a:solidFill>
            </a:endParaRPr>
          </a:p>
        </p:txBody>
      </p:sp>
      <p:sp>
        <p:nvSpPr>
          <p:cNvPr id="73" name="Isosceles Triangle 72">
            <a:extLst>
              <a:ext uri="{FF2B5EF4-FFF2-40B4-BE49-F238E27FC236}">
                <a16:creationId xmlns:a16="http://schemas.microsoft.com/office/drawing/2014/main" id="{9D2E8756-2465-473A-BA2A-2DB1D62247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0630030"/>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31458828-5718-C741-A706-1113B1A5877D}"/>
              </a:ext>
            </a:extLst>
          </p:cNvPr>
          <p:cNvSpPr>
            <a:spLocks noGrp="1"/>
          </p:cNvSpPr>
          <p:nvPr>
            <p:ph type="title"/>
          </p:nvPr>
        </p:nvSpPr>
        <p:spPr>
          <a:xfrm>
            <a:off x="677334" y="609600"/>
            <a:ext cx="8596668" cy="746589"/>
          </a:xfrm>
        </p:spPr>
        <p:txBody>
          <a:bodyPr/>
          <a:lstStyle/>
          <a:p>
            <a:r>
              <a:rPr lang="fr-FR" b="1" dirty="0">
                <a:latin typeface="Quicksand" pitchFamily="2" charset="77"/>
              </a:rPr>
              <a:t>Standardisation des données</a:t>
            </a:r>
          </a:p>
        </p:txBody>
      </p:sp>
      <p:sp>
        <p:nvSpPr>
          <p:cNvPr id="7" name="Espace réservé du contenu 6">
            <a:extLst>
              <a:ext uri="{FF2B5EF4-FFF2-40B4-BE49-F238E27FC236}">
                <a16:creationId xmlns:a16="http://schemas.microsoft.com/office/drawing/2014/main" id="{03CA638D-FE5F-2042-9288-EDD49F4A16BE}"/>
              </a:ext>
            </a:extLst>
          </p:cNvPr>
          <p:cNvSpPr>
            <a:spLocks noGrp="1"/>
          </p:cNvSpPr>
          <p:nvPr>
            <p:ph idx="1"/>
          </p:nvPr>
        </p:nvSpPr>
        <p:spPr>
          <a:xfrm>
            <a:off x="677334" y="2045970"/>
            <a:ext cx="9021470" cy="3870960"/>
          </a:xfrm>
        </p:spPr>
        <p:txBody>
          <a:bodyPr>
            <a:normAutofit/>
          </a:bodyPr>
          <a:lstStyle/>
          <a:p>
            <a:pPr marL="0" indent="0" algn="just">
              <a:buNone/>
            </a:pPr>
            <a:r>
              <a:rPr lang="fr-FR" dirty="0"/>
              <a:t>Avant de démarrer la mise en place des modèles nous devons tout d’abord standardiser nos données afin de s’assurer d’avoir les meilleures performances possibles. Cependant toutes les colonnes ne sont pas à standardiser, en effet les colonnes issues de l’encodage one hot tel que </a:t>
            </a:r>
            <a:r>
              <a:rPr lang="fr-FR" dirty="0" err="1"/>
              <a:t>week_days</a:t>
            </a:r>
            <a:r>
              <a:rPr lang="fr-FR" dirty="0"/>
              <a:t> ou encore </a:t>
            </a:r>
            <a:r>
              <a:rPr lang="fr-FR" dirty="0" err="1"/>
              <a:t>data_channels</a:t>
            </a:r>
            <a:r>
              <a:rPr lang="fr-FR" dirty="0"/>
              <a:t>, mais aussi la </a:t>
            </a:r>
            <a:r>
              <a:rPr lang="fr-FR" dirty="0" err="1"/>
              <a:t>target</a:t>
            </a:r>
            <a:r>
              <a:rPr lang="fr-FR" dirty="0"/>
              <a:t> car cela pourrait perturber les résultats, sachant que ces colonnes ne sont pas numériques.</a:t>
            </a:r>
          </a:p>
          <a:p>
            <a:pPr marL="0" indent="0" algn="just">
              <a:buNone/>
            </a:pPr>
            <a:endParaRPr lang="fr-FR" dirty="0"/>
          </a:p>
          <a:p>
            <a:pPr marL="0" indent="0" algn="just">
              <a:buNone/>
            </a:pPr>
            <a:r>
              <a:rPr lang="fr-FR" dirty="0"/>
              <a:t>Nous avons donc utilisé le </a:t>
            </a:r>
            <a:r>
              <a:rPr lang="fr-FR" dirty="0" err="1"/>
              <a:t>StandardScaler</a:t>
            </a:r>
            <a:r>
              <a:rPr lang="fr-FR" dirty="0"/>
              <a:t> fournis pas </a:t>
            </a:r>
            <a:r>
              <a:rPr lang="fr-FR" dirty="0" err="1"/>
              <a:t>Sklearn</a:t>
            </a:r>
            <a:r>
              <a:rPr lang="fr-FR" dirty="0"/>
              <a:t> afin d’effectuer cette standardisation, et par la même occasion créer un nouveau data frame </a:t>
            </a:r>
            <a:r>
              <a:rPr lang="fr-FR" dirty="0" err="1"/>
              <a:t>data_set_stdr</a:t>
            </a:r>
            <a:r>
              <a:rPr lang="fr-FR" dirty="0"/>
              <a:t>.</a:t>
            </a:r>
          </a:p>
          <a:p>
            <a:pPr marL="457200" lvl="1" indent="0" algn="just">
              <a:buSzPct val="100000"/>
              <a:buNone/>
            </a:pPr>
            <a:endParaRPr lang="fr-FR" dirty="0"/>
          </a:p>
          <a:p>
            <a:pPr marL="0" indent="0" algn="just">
              <a:buNone/>
            </a:pPr>
            <a:endParaRPr lang="fr-FR" dirty="0"/>
          </a:p>
        </p:txBody>
      </p:sp>
    </p:spTree>
    <p:extLst>
      <p:ext uri="{BB962C8B-B14F-4D97-AF65-F5344CB8AC3E}">
        <p14:creationId xmlns:p14="http://schemas.microsoft.com/office/powerpoint/2010/main" val="3504744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28460BD8-AE3F-4AC9-9D0B-717052AA5D3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4" name="Straight Connector 43">
              <a:extLst>
                <a:ext uri="{FF2B5EF4-FFF2-40B4-BE49-F238E27FC236}">
                  <a16:creationId xmlns:a16="http://schemas.microsoft.com/office/drawing/2014/main" id="{54420CFE-F482-466E-9E1E-C78513C0B85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5331032B-BD21-4BDA-920C-12E35805256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6"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Isosceles Triangle 47">
              <a:extLst>
                <a:ext uri="{FF2B5EF4-FFF2-40B4-BE49-F238E27FC236}">
                  <a16:creationId xmlns:a16="http://schemas.microsoft.com/office/drawing/2014/main" id="{4FD744C6-4ED8-4BC9-BF68-6BDF701C5D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Isosceles Triangle 51">
              <a:extLst>
                <a:ext uri="{FF2B5EF4-FFF2-40B4-BE49-F238E27FC236}">
                  <a16:creationId xmlns:a16="http://schemas.microsoft.com/office/drawing/2014/main" id="{8EFDD162-BBBA-4062-8BBF-53DBA10913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Isosceles Triangle 52">
              <a:extLst>
                <a:ext uri="{FF2B5EF4-FFF2-40B4-BE49-F238E27FC236}">
                  <a16:creationId xmlns:a16="http://schemas.microsoft.com/office/drawing/2014/main" id="{DCFC9E65-3E19-4483-B952-25D29683CA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5" name="Rectangle 54">
            <a:extLst>
              <a:ext uri="{FF2B5EF4-FFF2-40B4-BE49-F238E27FC236}">
                <a16:creationId xmlns:a16="http://schemas.microsoft.com/office/drawing/2014/main" id="{9179DE42-5613-4B35-A1E6-6CCBAA13C7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EB898B32-3891-4C3A-8F58-C5969D2E903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4AE4806D-B8F9-4679-A68A-9BD21C01A30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1"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Isosceles Triangle 64">
            <a:extLst>
              <a:ext uri="{FF2B5EF4-FFF2-40B4-BE49-F238E27FC236}">
                <a16:creationId xmlns:a16="http://schemas.microsoft.com/office/drawing/2014/main" id="{3C195FC1-B568-4C72-9902-34CB35DDD7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Isosceles Triangle 68">
            <a:extLst>
              <a:ext uri="{FF2B5EF4-FFF2-40B4-BE49-F238E27FC236}">
                <a16:creationId xmlns:a16="http://schemas.microsoft.com/office/drawing/2014/main" id="{4BE96B01-3929-432D-B8C2-ADBCB74C2EF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Freeform: Shape 70">
            <a:extLst>
              <a:ext uri="{FF2B5EF4-FFF2-40B4-BE49-F238E27FC236}">
                <a16:creationId xmlns:a16="http://schemas.microsoft.com/office/drawing/2014/main" id="{2A6FCDE6-CDE2-4C51-B18E-A95CFB67971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5C141D1-9C7C-9C43-B300-910E5321CC99}"/>
              </a:ext>
            </a:extLst>
          </p:cNvPr>
          <p:cNvSpPr>
            <a:spLocks noGrp="1"/>
          </p:cNvSpPr>
          <p:nvPr>
            <p:ph type="title"/>
          </p:nvPr>
        </p:nvSpPr>
        <p:spPr>
          <a:xfrm>
            <a:off x="4419136" y="2379795"/>
            <a:ext cx="6960759" cy="1969823"/>
          </a:xfrm>
        </p:spPr>
        <p:txBody>
          <a:bodyPr vert="horz" lIns="91440" tIns="45720" rIns="91440" bIns="45720" rtlCol="0" anchor="ctr">
            <a:normAutofit/>
          </a:bodyPr>
          <a:lstStyle/>
          <a:p>
            <a:r>
              <a:rPr lang="fr-FR" sz="6000" b="1" dirty="0">
                <a:solidFill>
                  <a:srgbClr val="FFFFFF"/>
                </a:solidFill>
              </a:rPr>
              <a:t>Modèles de prédiction</a:t>
            </a:r>
            <a:endParaRPr lang="fr-FR" sz="6000" dirty="0">
              <a:solidFill>
                <a:srgbClr val="FFFFFF"/>
              </a:solidFill>
            </a:endParaRPr>
          </a:p>
        </p:txBody>
      </p:sp>
      <p:sp>
        <p:nvSpPr>
          <p:cNvPr id="73" name="Isosceles Triangle 72">
            <a:extLst>
              <a:ext uri="{FF2B5EF4-FFF2-40B4-BE49-F238E27FC236}">
                <a16:creationId xmlns:a16="http://schemas.microsoft.com/office/drawing/2014/main" id="{9D2E8756-2465-473A-BA2A-2DB1D62247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0532711"/>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31458828-5718-C741-A706-1113B1A5877D}"/>
              </a:ext>
            </a:extLst>
          </p:cNvPr>
          <p:cNvSpPr>
            <a:spLocks noGrp="1"/>
          </p:cNvSpPr>
          <p:nvPr>
            <p:ph type="title"/>
          </p:nvPr>
        </p:nvSpPr>
        <p:spPr>
          <a:xfrm>
            <a:off x="677334" y="609600"/>
            <a:ext cx="8596668" cy="746589"/>
          </a:xfrm>
        </p:spPr>
        <p:txBody>
          <a:bodyPr/>
          <a:lstStyle/>
          <a:p>
            <a:r>
              <a:rPr lang="fr-FR" b="1" dirty="0">
                <a:latin typeface="Quicksand" pitchFamily="2" charset="77"/>
              </a:rPr>
              <a:t>Préparation des données</a:t>
            </a:r>
          </a:p>
        </p:txBody>
      </p:sp>
      <p:sp>
        <p:nvSpPr>
          <p:cNvPr id="7" name="Espace réservé du contenu 6">
            <a:extLst>
              <a:ext uri="{FF2B5EF4-FFF2-40B4-BE49-F238E27FC236}">
                <a16:creationId xmlns:a16="http://schemas.microsoft.com/office/drawing/2014/main" id="{03CA638D-FE5F-2042-9288-EDD49F4A16BE}"/>
              </a:ext>
            </a:extLst>
          </p:cNvPr>
          <p:cNvSpPr>
            <a:spLocks noGrp="1"/>
          </p:cNvSpPr>
          <p:nvPr>
            <p:ph idx="1"/>
          </p:nvPr>
        </p:nvSpPr>
        <p:spPr>
          <a:xfrm>
            <a:off x="677334" y="1748704"/>
            <a:ext cx="9021470" cy="4168226"/>
          </a:xfrm>
        </p:spPr>
        <p:txBody>
          <a:bodyPr>
            <a:normAutofit/>
          </a:bodyPr>
          <a:lstStyle/>
          <a:p>
            <a:pPr marL="0" indent="0">
              <a:buNone/>
            </a:pPr>
            <a:r>
              <a:rPr lang="fr-FR" dirty="0"/>
              <a:t>Avant de démarrer la mise en place des modèles nous avons fait un split de nos des données. Pour cela nous avons utilisé notre variable </a:t>
            </a:r>
            <a:r>
              <a:rPr lang="fr-FR" dirty="0" err="1"/>
              <a:t>data_set</a:t>
            </a:r>
            <a:r>
              <a:rPr lang="fr-FR" dirty="0"/>
              <a:t> et non pas la copie (</a:t>
            </a:r>
            <a:r>
              <a:rPr lang="fr-FR" dirty="0" err="1"/>
              <a:t>data_vis</a:t>
            </a:r>
            <a:r>
              <a:rPr lang="fr-FR" dirty="0"/>
              <a:t>) utilisé pout l’étape précédente. Utilisé </a:t>
            </a:r>
            <a:r>
              <a:rPr lang="fr-FR" dirty="0" err="1"/>
              <a:t>data_set</a:t>
            </a:r>
            <a:r>
              <a:rPr lang="fr-FR" dirty="0"/>
              <a:t> nous a permis de garder l’encodage one hot pour les colonnes </a:t>
            </a:r>
            <a:r>
              <a:rPr lang="fr-FR" i="1" dirty="0" err="1"/>
              <a:t>week_days</a:t>
            </a:r>
            <a:r>
              <a:rPr lang="fr-FR" dirty="0"/>
              <a:t> et </a:t>
            </a:r>
            <a:r>
              <a:rPr lang="fr-FR" i="1" dirty="0" err="1"/>
              <a:t>data_channels</a:t>
            </a:r>
            <a:r>
              <a:rPr lang="fr-FR" dirty="0"/>
              <a:t>. </a:t>
            </a:r>
          </a:p>
          <a:p>
            <a:pPr marL="0" indent="0">
              <a:buNone/>
            </a:pPr>
            <a:r>
              <a:rPr lang="fr-FR" dirty="0"/>
              <a:t>Ce data frame a été split en 2 data frames : </a:t>
            </a:r>
          </a:p>
          <a:p>
            <a:pPr lvl="1">
              <a:buSzPct val="100000"/>
              <a:buFont typeface="Courier New" panose="02070309020205020404" pitchFamily="49" charset="0"/>
              <a:buChar char="o"/>
            </a:pPr>
            <a:r>
              <a:rPr lang="fr-FR" dirty="0"/>
              <a:t>X : contenant les 58 colonnes prédictives</a:t>
            </a:r>
          </a:p>
          <a:p>
            <a:pPr lvl="1">
              <a:buSzPct val="100000"/>
              <a:buFont typeface="Courier New" panose="02070309020205020404" pitchFamily="49" charset="0"/>
              <a:buChar char="o"/>
            </a:pPr>
            <a:r>
              <a:rPr lang="fr-FR" dirty="0"/>
              <a:t>Y : contenant la nouvelle colonne </a:t>
            </a:r>
            <a:r>
              <a:rPr lang="fr-FR" dirty="0" err="1"/>
              <a:t>popularity</a:t>
            </a:r>
            <a:endParaRPr lang="fr-FR" dirty="0"/>
          </a:p>
          <a:p>
            <a:pPr lvl="1">
              <a:buFont typeface="Courier New" panose="02070309020205020404" pitchFamily="49" charset="0"/>
              <a:buChar char="o"/>
            </a:pPr>
            <a:endParaRPr lang="fr-FR" dirty="0"/>
          </a:p>
          <a:p>
            <a:pPr marL="57150" indent="0">
              <a:buNone/>
            </a:pPr>
            <a:r>
              <a:rPr lang="fr-FR" dirty="0"/>
              <a:t>Par la suite ces deux data frames ont été splitter à leur tour en 2, afin de créer une partie train et test pour les futurs modèles. Ce split a été effectué en suivant la ration 67% pour le jeu d’entrainement et 33% pour celui de test.</a:t>
            </a:r>
          </a:p>
          <a:p>
            <a:pPr lvl="1">
              <a:buSzPct val="100000"/>
              <a:buFont typeface="Courier New" panose="02070309020205020404" pitchFamily="49" charset="0"/>
              <a:buChar char="o"/>
            </a:pPr>
            <a:endParaRPr lang="fr-FR" dirty="0"/>
          </a:p>
          <a:p>
            <a:pPr marL="0" indent="0">
              <a:buNone/>
            </a:pPr>
            <a:endParaRPr lang="fr-FR" dirty="0"/>
          </a:p>
        </p:txBody>
      </p:sp>
    </p:spTree>
    <p:extLst>
      <p:ext uri="{BB962C8B-B14F-4D97-AF65-F5344CB8AC3E}">
        <p14:creationId xmlns:p14="http://schemas.microsoft.com/office/powerpoint/2010/main" val="2296550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9BB3CE-690D-2D4B-AF57-276987542E43}"/>
              </a:ext>
            </a:extLst>
          </p:cNvPr>
          <p:cNvSpPr>
            <a:spLocks noGrp="1"/>
          </p:cNvSpPr>
          <p:nvPr>
            <p:ph type="title"/>
          </p:nvPr>
        </p:nvSpPr>
        <p:spPr>
          <a:xfrm>
            <a:off x="677334" y="609600"/>
            <a:ext cx="8596668" cy="695218"/>
          </a:xfrm>
        </p:spPr>
        <p:txBody>
          <a:bodyPr/>
          <a:lstStyle/>
          <a:p>
            <a:r>
              <a:rPr lang="fr-FR" b="1" dirty="0">
                <a:solidFill>
                  <a:srgbClr val="92D050"/>
                </a:solidFill>
                <a:latin typeface="Quicksand" pitchFamily="2" charset="77"/>
              </a:rPr>
              <a:t>Introduction</a:t>
            </a:r>
          </a:p>
        </p:txBody>
      </p:sp>
      <p:sp>
        <p:nvSpPr>
          <p:cNvPr id="3" name="Espace réservé du contenu 2">
            <a:extLst>
              <a:ext uri="{FF2B5EF4-FFF2-40B4-BE49-F238E27FC236}">
                <a16:creationId xmlns:a16="http://schemas.microsoft.com/office/drawing/2014/main" id="{E34F2A8A-71FC-9C41-9783-1B4CBE8C6062}"/>
              </a:ext>
            </a:extLst>
          </p:cNvPr>
          <p:cNvSpPr>
            <a:spLocks noGrp="1"/>
          </p:cNvSpPr>
          <p:nvPr>
            <p:ph idx="1"/>
          </p:nvPr>
        </p:nvSpPr>
        <p:spPr>
          <a:xfrm>
            <a:off x="677334" y="1643865"/>
            <a:ext cx="8596668" cy="4397498"/>
          </a:xfrm>
        </p:spPr>
        <p:txBody>
          <a:bodyPr>
            <a:normAutofit lnSpcReduction="10000"/>
          </a:bodyPr>
          <a:lstStyle/>
          <a:p>
            <a:pPr marL="0" indent="0">
              <a:buNone/>
            </a:pPr>
            <a:r>
              <a:rPr lang="fr-FR" dirty="0"/>
              <a:t>Ce projet à pour but d'étudier le "Online News </a:t>
            </a:r>
            <a:r>
              <a:rPr lang="fr-FR" dirty="0" err="1"/>
              <a:t>Popularity</a:t>
            </a:r>
            <a:r>
              <a:rPr lang="fr-FR" dirty="0"/>
              <a:t> Data Set » et mettre en place un modèle de machine </a:t>
            </a:r>
            <a:r>
              <a:rPr lang="fr-FR" dirty="0" err="1"/>
              <a:t>learning</a:t>
            </a:r>
            <a:r>
              <a:rPr lang="fr-FR" dirty="0"/>
              <a:t> permettant de prédire la popularité (nombre de partages) d'un article donné. </a:t>
            </a:r>
          </a:p>
          <a:p>
            <a:pPr marL="0" indent="0">
              <a:buNone/>
            </a:pPr>
            <a:endParaRPr lang="fr-FR" dirty="0"/>
          </a:p>
          <a:p>
            <a:pPr marL="0" indent="0">
              <a:buNone/>
            </a:pPr>
            <a:r>
              <a:rPr lang="fr-FR" dirty="0"/>
              <a:t>Pour atteindre notre objectif nous avons dû passer par plusieurs étapes intermédiaire :</a:t>
            </a:r>
          </a:p>
          <a:p>
            <a:pPr marL="0" indent="0">
              <a:buNone/>
            </a:pPr>
            <a:endParaRPr lang="fr-FR" dirty="0"/>
          </a:p>
          <a:p>
            <a:pPr lvl="1">
              <a:buSzPct val="130000"/>
              <a:buFont typeface="Arial" panose="020B0604020202020204" pitchFamily="34" charset="0"/>
              <a:buChar char="•"/>
            </a:pPr>
            <a:r>
              <a:rPr lang="fr-FR" sz="1900" dirty="0"/>
              <a:t>Exploration des données</a:t>
            </a:r>
          </a:p>
          <a:p>
            <a:pPr lvl="1">
              <a:buSzPct val="130000"/>
              <a:buFont typeface="Arial" panose="020B0604020202020204" pitchFamily="34" charset="0"/>
              <a:buChar char="•"/>
            </a:pPr>
            <a:r>
              <a:rPr lang="fr-FR" sz="1900" dirty="0"/>
              <a:t>Nettoyage des données</a:t>
            </a:r>
          </a:p>
          <a:p>
            <a:pPr lvl="1">
              <a:buSzPct val="130000"/>
              <a:buFont typeface="Arial" panose="020B0604020202020204" pitchFamily="34" charset="0"/>
              <a:buChar char="•"/>
            </a:pPr>
            <a:r>
              <a:rPr lang="fr-FR" sz="1900" dirty="0"/>
              <a:t>Visualisation des données</a:t>
            </a:r>
          </a:p>
          <a:p>
            <a:pPr lvl="1">
              <a:buSzPct val="130000"/>
              <a:buFont typeface="Arial" panose="020B0604020202020204" pitchFamily="34" charset="0"/>
              <a:buChar char="•"/>
            </a:pPr>
            <a:r>
              <a:rPr lang="fr-FR" sz="1900" dirty="0"/>
              <a:t>Mise en place </a:t>
            </a:r>
            <a:r>
              <a:rPr lang="fr-FR" sz="1900" dirty="0" smtClean="0"/>
              <a:t>des </a:t>
            </a:r>
            <a:r>
              <a:rPr lang="fr-FR" sz="1900" dirty="0"/>
              <a:t>modèles </a:t>
            </a:r>
          </a:p>
          <a:p>
            <a:pPr lvl="1">
              <a:buSzPct val="130000"/>
              <a:buFont typeface="Arial" panose="020B0604020202020204" pitchFamily="34" charset="0"/>
              <a:buChar char="•"/>
            </a:pPr>
            <a:r>
              <a:rPr lang="fr-FR" sz="1900" dirty="0"/>
              <a:t>Exposition du modèle (API)</a:t>
            </a:r>
          </a:p>
          <a:p>
            <a:pPr marL="457200" lvl="1" indent="0">
              <a:buNone/>
            </a:pPr>
            <a:endParaRPr lang="fr-FR" dirty="0"/>
          </a:p>
          <a:p>
            <a:pPr marL="0" indent="0">
              <a:buNone/>
            </a:pPr>
            <a:endParaRPr lang="fr-FR" dirty="0"/>
          </a:p>
          <a:p>
            <a:pPr marL="0" indent="0">
              <a:buNone/>
            </a:pPr>
            <a:endParaRPr lang="fr-FR" dirty="0"/>
          </a:p>
          <a:p>
            <a:pPr marL="0" indent="0">
              <a:buNone/>
            </a:pPr>
            <a:endParaRPr lang="fr-FR" dirty="0"/>
          </a:p>
        </p:txBody>
      </p:sp>
    </p:spTree>
    <p:extLst>
      <p:ext uri="{BB962C8B-B14F-4D97-AF65-F5344CB8AC3E}">
        <p14:creationId xmlns:p14="http://schemas.microsoft.com/office/powerpoint/2010/main" val="28196581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31458828-5718-C741-A706-1113B1A5877D}"/>
              </a:ext>
            </a:extLst>
          </p:cNvPr>
          <p:cNvSpPr>
            <a:spLocks noGrp="1"/>
          </p:cNvSpPr>
          <p:nvPr>
            <p:ph type="title"/>
          </p:nvPr>
        </p:nvSpPr>
        <p:spPr>
          <a:xfrm>
            <a:off x="677334" y="609600"/>
            <a:ext cx="8596668" cy="746589"/>
          </a:xfrm>
        </p:spPr>
        <p:txBody>
          <a:bodyPr/>
          <a:lstStyle/>
          <a:p>
            <a:r>
              <a:rPr lang="fr-FR" b="1" dirty="0">
                <a:latin typeface="Quicksand" pitchFamily="2" charset="77"/>
              </a:rPr>
              <a:t>Les modèles</a:t>
            </a:r>
          </a:p>
        </p:txBody>
      </p:sp>
      <p:sp>
        <p:nvSpPr>
          <p:cNvPr id="9" name="Espace réservé du contenu 6">
            <a:extLst>
              <a:ext uri="{FF2B5EF4-FFF2-40B4-BE49-F238E27FC236}">
                <a16:creationId xmlns:a16="http://schemas.microsoft.com/office/drawing/2014/main" id="{B7CCE79C-025D-0F46-B864-37A57C447B93}"/>
              </a:ext>
            </a:extLst>
          </p:cNvPr>
          <p:cNvSpPr>
            <a:spLocks noGrp="1"/>
          </p:cNvSpPr>
          <p:nvPr>
            <p:ph idx="1"/>
          </p:nvPr>
        </p:nvSpPr>
        <p:spPr>
          <a:xfrm>
            <a:off x="677334" y="1485900"/>
            <a:ext cx="9021470" cy="5109210"/>
          </a:xfrm>
        </p:spPr>
        <p:txBody>
          <a:bodyPr>
            <a:normAutofit/>
          </a:bodyPr>
          <a:lstStyle/>
          <a:p>
            <a:pPr marL="0" indent="0">
              <a:buNone/>
            </a:pPr>
            <a:r>
              <a:rPr lang="fr-FR" dirty="0"/>
              <a:t>Pour ce problème de classification, nous avons choisi de mettre en place 4 modèles de ML avec 3 approches différentes:</a:t>
            </a:r>
            <a:endParaRPr lang="fr-FR" sz="800" dirty="0"/>
          </a:p>
          <a:p>
            <a:pPr lvl="1">
              <a:lnSpc>
                <a:spcPct val="110000"/>
              </a:lnSpc>
              <a:buSzPct val="100000"/>
              <a:buFont typeface="Courier New" panose="02070309020205020404" pitchFamily="49" charset="0"/>
              <a:buChar char="o"/>
            </a:pPr>
            <a:r>
              <a:rPr lang="fr-FR" dirty="0" err="1"/>
              <a:t>Decision</a:t>
            </a:r>
            <a:r>
              <a:rPr lang="fr-FR" dirty="0"/>
              <a:t> </a:t>
            </a:r>
            <a:r>
              <a:rPr lang="fr-FR" dirty="0" err="1"/>
              <a:t>Tree</a:t>
            </a:r>
            <a:r>
              <a:rPr lang="fr-FR" dirty="0"/>
              <a:t> : Un modèle simple très pratique pour les problèmes de classification, facile à visualiser et à comprendre pratique pour le </a:t>
            </a:r>
            <a:r>
              <a:rPr lang="fr-FR" dirty="0" err="1"/>
              <a:t>feature</a:t>
            </a:r>
            <a:r>
              <a:rPr lang="fr-FR" dirty="0"/>
              <a:t> engineering.</a:t>
            </a:r>
          </a:p>
          <a:p>
            <a:pPr lvl="1">
              <a:buSzPct val="100000"/>
              <a:buFont typeface="Courier New" panose="02070309020205020404" pitchFamily="49" charset="0"/>
              <a:buChar char="o"/>
            </a:pPr>
            <a:r>
              <a:rPr lang="fr-FR" dirty="0" err="1"/>
              <a:t>Random</a:t>
            </a:r>
            <a:r>
              <a:rPr lang="fr-FR" dirty="0"/>
              <a:t> Forest : Permet de voir si nous pouvons améliorer les performances des </a:t>
            </a:r>
            <a:r>
              <a:rPr lang="fr-FR" dirty="0" err="1"/>
              <a:t>Decision</a:t>
            </a:r>
            <a:r>
              <a:rPr lang="fr-FR" dirty="0"/>
              <a:t> </a:t>
            </a:r>
            <a:r>
              <a:rPr lang="fr-FR" dirty="0" err="1"/>
              <a:t>Tree</a:t>
            </a:r>
            <a:r>
              <a:rPr lang="fr-FR" dirty="0"/>
              <a:t>, et de limiter l’over-</a:t>
            </a:r>
            <a:r>
              <a:rPr lang="fr-FR" dirty="0" err="1"/>
              <a:t>fitting</a:t>
            </a:r>
            <a:endParaRPr lang="fr-FR" dirty="0"/>
          </a:p>
          <a:p>
            <a:pPr lvl="1">
              <a:buSzPct val="100000"/>
              <a:buFont typeface="Courier New" panose="02070309020205020404" pitchFamily="49" charset="0"/>
              <a:buChar char="o"/>
            </a:pPr>
            <a:r>
              <a:rPr lang="fr-FR" dirty="0" err="1"/>
              <a:t>XGBoost</a:t>
            </a:r>
            <a:r>
              <a:rPr lang="fr-FR" dirty="0"/>
              <a:t> : Afin de voir si le </a:t>
            </a:r>
            <a:r>
              <a:rPr lang="fr-FR" dirty="0" err="1"/>
              <a:t>boosting</a:t>
            </a:r>
            <a:r>
              <a:rPr lang="fr-FR" dirty="0"/>
              <a:t> nous offre de meilleure performance que les </a:t>
            </a:r>
            <a:r>
              <a:rPr lang="fr-FR" dirty="0" err="1"/>
              <a:t>Decision</a:t>
            </a:r>
            <a:r>
              <a:rPr lang="fr-FR" dirty="0"/>
              <a:t> </a:t>
            </a:r>
            <a:r>
              <a:rPr lang="fr-FR" dirty="0" err="1"/>
              <a:t>Tree</a:t>
            </a:r>
            <a:endParaRPr lang="fr-FR" dirty="0"/>
          </a:p>
          <a:p>
            <a:pPr lvl="1">
              <a:buSzPct val="100000"/>
              <a:buFont typeface="Courier New" panose="02070309020205020404" pitchFamily="49" charset="0"/>
              <a:buChar char="o"/>
            </a:pPr>
            <a:r>
              <a:rPr lang="fr-FR" dirty="0"/>
              <a:t>K-</a:t>
            </a:r>
            <a:r>
              <a:rPr lang="fr-FR" dirty="0" err="1"/>
              <a:t>Nearest</a:t>
            </a:r>
            <a:r>
              <a:rPr lang="fr-FR" dirty="0"/>
              <a:t> </a:t>
            </a:r>
            <a:r>
              <a:rPr lang="fr-FR" dirty="0" err="1"/>
              <a:t>Neighbor</a:t>
            </a:r>
            <a:r>
              <a:rPr lang="fr-FR" dirty="0"/>
              <a:t> : Nous voulions voir si une approche de clustérisassions serait plus performante que les </a:t>
            </a:r>
            <a:r>
              <a:rPr lang="fr-FR" dirty="0" err="1"/>
              <a:t>Decision</a:t>
            </a:r>
            <a:r>
              <a:rPr lang="fr-FR" dirty="0"/>
              <a:t> </a:t>
            </a:r>
            <a:r>
              <a:rPr lang="fr-FR" dirty="0" err="1"/>
              <a:t>Tree</a:t>
            </a:r>
            <a:endParaRPr lang="fr-FR" dirty="0"/>
          </a:p>
          <a:p>
            <a:pPr marL="457200" lvl="1" indent="0">
              <a:buNone/>
            </a:pPr>
            <a:endParaRPr lang="fr-FR" dirty="0"/>
          </a:p>
          <a:p>
            <a:pPr marL="57150" indent="0">
              <a:buNone/>
            </a:pPr>
            <a:r>
              <a:rPr lang="fr-FR" dirty="0"/>
              <a:t>Nous avons délibérément mis de côté les régressions linéaire et logistique, car au vue de la distribution des données, ces modèles risquent de ne pas converger ou mal converger.</a:t>
            </a:r>
          </a:p>
          <a:p>
            <a:pPr lvl="1">
              <a:buSzPct val="100000"/>
              <a:buFont typeface="Courier New" panose="02070309020205020404" pitchFamily="49" charset="0"/>
              <a:buChar char="o"/>
            </a:pPr>
            <a:endParaRPr lang="fr-FR" dirty="0"/>
          </a:p>
          <a:p>
            <a:pPr marL="0" indent="0">
              <a:buNone/>
            </a:pPr>
            <a:endParaRPr lang="fr-FR" dirty="0"/>
          </a:p>
        </p:txBody>
      </p:sp>
    </p:spTree>
    <p:extLst>
      <p:ext uri="{BB962C8B-B14F-4D97-AF65-F5344CB8AC3E}">
        <p14:creationId xmlns:p14="http://schemas.microsoft.com/office/powerpoint/2010/main" val="688830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31458828-5718-C741-A706-1113B1A5877D}"/>
              </a:ext>
            </a:extLst>
          </p:cNvPr>
          <p:cNvSpPr>
            <a:spLocks noGrp="1"/>
          </p:cNvSpPr>
          <p:nvPr>
            <p:ph type="title"/>
          </p:nvPr>
        </p:nvSpPr>
        <p:spPr>
          <a:xfrm>
            <a:off x="677334" y="609600"/>
            <a:ext cx="8596668" cy="746589"/>
          </a:xfrm>
        </p:spPr>
        <p:txBody>
          <a:bodyPr/>
          <a:lstStyle/>
          <a:p>
            <a:r>
              <a:rPr lang="fr-FR" b="1" dirty="0">
                <a:latin typeface="Quicksand" pitchFamily="2" charset="77"/>
              </a:rPr>
              <a:t>Premiers résultats</a:t>
            </a:r>
          </a:p>
        </p:txBody>
      </p:sp>
      <p:sp>
        <p:nvSpPr>
          <p:cNvPr id="7" name="Espace réservé du contenu 6">
            <a:extLst>
              <a:ext uri="{FF2B5EF4-FFF2-40B4-BE49-F238E27FC236}">
                <a16:creationId xmlns:a16="http://schemas.microsoft.com/office/drawing/2014/main" id="{03CA638D-FE5F-2042-9288-EDD49F4A16BE}"/>
              </a:ext>
            </a:extLst>
          </p:cNvPr>
          <p:cNvSpPr>
            <a:spLocks noGrp="1"/>
          </p:cNvSpPr>
          <p:nvPr>
            <p:ph idx="1"/>
          </p:nvPr>
        </p:nvSpPr>
        <p:spPr>
          <a:xfrm>
            <a:off x="677334" y="1600200"/>
            <a:ext cx="9021470" cy="4648200"/>
          </a:xfrm>
        </p:spPr>
        <p:txBody>
          <a:bodyPr>
            <a:normAutofit/>
          </a:bodyPr>
          <a:lstStyle/>
          <a:p>
            <a:pPr marL="0" indent="0">
              <a:buNone/>
            </a:pPr>
            <a:r>
              <a:rPr lang="fr-FR" dirty="0"/>
              <a:t>Dans un premier temps, nous avons voulu tester les performances de chacun de ces modèles avec les hyper-paramètres par défaut afin d’avoir un premier aperçu des résultats que l’on peut espérer.</a:t>
            </a:r>
          </a:p>
          <a:p>
            <a:pPr lvl="1">
              <a:buSzPct val="100000"/>
              <a:buFont typeface="Courier New" panose="02070309020205020404" pitchFamily="49" charset="0"/>
              <a:buChar char="o"/>
            </a:pPr>
            <a:endParaRPr lang="fr-FR" dirty="0"/>
          </a:p>
          <a:p>
            <a:pPr lvl="1">
              <a:buSzPct val="100000"/>
              <a:buFont typeface="Courier New" panose="02070309020205020404" pitchFamily="49" charset="0"/>
              <a:buChar char="o"/>
            </a:pPr>
            <a:endParaRPr lang="fr-FR" dirty="0"/>
          </a:p>
          <a:p>
            <a:pPr lvl="1">
              <a:buSzPct val="100000"/>
              <a:buFont typeface="Courier New" panose="02070309020205020404" pitchFamily="49" charset="0"/>
              <a:buChar char="o"/>
            </a:pPr>
            <a:endParaRPr lang="fr-FR" dirty="0"/>
          </a:p>
          <a:p>
            <a:pPr lvl="1">
              <a:buSzPct val="100000"/>
              <a:buFont typeface="Courier New" panose="02070309020205020404" pitchFamily="49" charset="0"/>
              <a:buChar char="o"/>
            </a:pPr>
            <a:endParaRPr lang="fr-FR" dirty="0"/>
          </a:p>
          <a:p>
            <a:pPr marL="0" indent="0">
              <a:buSzPct val="100000"/>
              <a:buNone/>
            </a:pPr>
            <a:r>
              <a:rPr lang="fr-FR" dirty="0"/>
              <a:t>D’après ces premiers résultats, nous pouvons d’ores et déjà voir que 2 modèles sont au coude à coude, </a:t>
            </a:r>
            <a:r>
              <a:rPr lang="fr-FR" dirty="0" err="1"/>
              <a:t>Random</a:t>
            </a:r>
            <a:r>
              <a:rPr lang="fr-FR" dirty="0"/>
              <a:t> Forest et </a:t>
            </a:r>
            <a:r>
              <a:rPr lang="fr-FR" dirty="0" err="1"/>
              <a:t>XGBoost</a:t>
            </a:r>
            <a:r>
              <a:rPr lang="fr-FR" dirty="0"/>
              <a:t> avec des performances très similaire.</a:t>
            </a:r>
          </a:p>
          <a:p>
            <a:pPr marL="0" indent="0">
              <a:buSzPct val="100000"/>
              <a:buNone/>
            </a:pPr>
            <a:endParaRPr lang="fr-FR" dirty="0"/>
          </a:p>
          <a:p>
            <a:pPr marL="0" indent="0">
              <a:buSzPct val="100000"/>
              <a:buNone/>
            </a:pPr>
            <a:r>
              <a:rPr lang="fr-FR" dirty="0"/>
              <a:t>Bien que les modèles </a:t>
            </a:r>
            <a:r>
              <a:rPr lang="fr-FR" dirty="0" err="1"/>
              <a:t>Decision</a:t>
            </a:r>
            <a:r>
              <a:rPr lang="fr-FR" dirty="0"/>
              <a:t> </a:t>
            </a:r>
            <a:r>
              <a:rPr lang="fr-FR" dirty="0" err="1"/>
              <a:t>Tree</a:t>
            </a:r>
            <a:r>
              <a:rPr lang="fr-FR" dirty="0"/>
              <a:t> et KNN sont moins performant que les autres nous allons tout de même essayer de les améliorer.</a:t>
            </a:r>
          </a:p>
          <a:p>
            <a:pPr marL="0" indent="0">
              <a:buNone/>
            </a:pPr>
            <a:endParaRPr lang="fr-FR" dirty="0"/>
          </a:p>
        </p:txBody>
      </p:sp>
      <p:pic>
        <p:nvPicPr>
          <p:cNvPr id="5" name="Image 4">
            <a:extLst>
              <a:ext uri="{FF2B5EF4-FFF2-40B4-BE49-F238E27FC236}">
                <a16:creationId xmlns:a16="http://schemas.microsoft.com/office/drawing/2014/main" id="{4C9D5457-BEAB-7A4D-8AEF-C4DC8C241120}"/>
              </a:ext>
            </a:extLst>
          </p:cNvPr>
          <p:cNvPicPr>
            <a:picLocks noChangeAspect="1"/>
          </p:cNvPicPr>
          <p:nvPr/>
        </p:nvPicPr>
        <p:blipFill>
          <a:blip r:embed="rId3"/>
          <a:stretch>
            <a:fillRect/>
          </a:stretch>
        </p:blipFill>
        <p:spPr>
          <a:xfrm>
            <a:off x="677334" y="2925783"/>
            <a:ext cx="7607300" cy="762000"/>
          </a:xfrm>
          <a:prstGeom prst="rect">
            <a:avLst/>
          </a:prstGeom>
        </p:spPr>
      </p:pic>
    </p:spTree>
    <p:extLst>
      <p:ext uri="{BB962C8B-B14F-4D97-AF65-F5344CB8AC3E}">
        <p14:creationId xmlns:p14="http://schemas.microsoft.com/office/powerpoint/2010/main" val="3805311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31458828-5718-C741-A706-1113B1A5877D}"/>
              </a:ext>
            </a:extLst>
          </p:cNvPr>
          <p:cNvSpPr>
            <a:spLocks noGrp="1"/>
          </p:cNvSpPr>
          <p:nvPr>
            <p:ph type="title"/>
          </p:nvPr>
        </p:nvSpPr>
        <p:spPr>
          <a:xfrm>
            <a:off x="677334" y="609600"/>
            <a:ext cx="8596668" cy="746589"/>
          </a:xfrm>
        </p:spPr>
        <p:txBody>
          <a:bodyPr/>
          <a:lstStyle/>
          <a:p>
            <a:r>
              <a:rPr lang="fr-FR" b="1" dirty="0" err="1">
                <a:latin typeface="Quicksand" pitchFamily="2" charset="77"/>
              </a:rPr>
              <a:t>Decision</a:t>
            </a:r>
            <a:r>
              <a:rPr lang="fr-FR" b="1" dirty="0">
                <a:latin typeface="Quicksand" pitchFamily="2" charset="77"/>
              </a:rPr>
              <a:t> </a:t>
            </a:r>
            <a:r>
              <a:rPr lang="fr-FR" b="1" dirty="0" err="1">
                <a:latin typeface="Quicksand" pitchFamily="2" charset="77"/>
              </a:rPr>
              <a:t>tree</a:t>
            </a:r>
            <a:r>
              <a:rPr lang="fr-FR" b="1" dirty="0">
                <a:latin typeface="Quicksand" pitchFamily="2" charset="77"/>
              </a:rPr>
              <a:t> </a:t>
            </a:r>
            <a:r>
              <a:rPr lang="fr-FR" b="1" dirty="0" err="1">
                <a:latin typeface="Quicksand" pitchFamily="2" charset="77"/>
              </a:rPr>
              <a:t>tuning</a:t>
            </a:r>
            <a:endParaRPr lang="fr-FR" b="1" dirty="0">
              <a:latin typeface="Quicksand" pitchFamily="2" charset="77"/>
            </a:endParaRPr>
          </a:p>
        </p:txBody>
      </p:sp>
      <p:sp>
        <p:nvSpPr>
          <p:cNvPr id="7" name="Espace réservé du contenu 6">
            <a:extLst>
              <a:ext uri="{FF2B5EF4-FFF2-40B4-BE49-F238E27FC236}">
                <a16:creationId xmlns:a16="http://schemas.microsoft.com/office/drawing/2014/main" id="{03CA638D-FE5F-2042-9288-EDD49F4A16BE}"/>
              </a:ext>
            </a:extLst>
          </p:cNvPr>
          <p:cNvSpPr>
            <a:spLocks noGrp="1"/>
          </p:cNvSpPr>
          <p:nvPr>
            <p:ph idx="1"/>
          </p:nvPr>
        </p:nvSpPr>
        <p:spPr>
          <a:xfrm>
            <a:off x="677334" y="1600200"/>
            <a:ext cx="9021470" cy="4648200"/>
          </a:xfrm>
        </p:spPr>
        <p:txBody>
          <a:bodyPr>
            <a:normAutofit/>
          </a:bodyPr>
          <a:lstStyle/>
          <a:p>
            <a:pPr marL="0" indent="0">
              <a:buNone/>
            </a:pPr>
            <a:r>
              <a:rPr lang="fr-FR" dirty="0"/>
              <a:t>Dans un second temps, nous somme passé à essayer d’améliorer les modèles en modifiant les hyper paramètres. Nous avons commencé par le </a:t>
            </a:r>
            <a:r>
              <a:rPr lang="fr-FR" dirty="0" err="1"/>
              <a:t>Decision</a:t>
            </a:r>
            <a:r>
              <a:rPr lang="fr-FR" dirty="0"/>
              <a:t> </a:t>
            </a:r>
            <a:r>
              <a:rPr lang="fr-FR" dirty="0" err="1"/>
              <a:t>Tree</a:t>
            </a:r>
            <a:r>
              <a:rPr lang="fr-FR" dirty="0"/>
              <a:t> classifier, nous avons utilisé la classe </a:t>
            </a:r>
            <a:r>
              <a:rPr lang="fr-FR" dirty="0" err="1"/>
              <a:t>GridSearchCV</a:t>
            </a:r>
            <a:r>
              <a:rPr lang="fr-FR" dirty="0"/>
              <a:t> afin de mettre en place une grille de paramètre et tester un maximum de valeur possible, afin de maximiser nos chances d’améliorer le modèle. </a:t>
            </a:r>
          </a:p>
          <a:p>
            <a:pPr marL="0" indent="0">
              <a:buNone/>
            </a:pPr>
            <a:r>
              <a:rPr lang="fr-FR" dirty="0"/>
              <a:t>Grâce à cette grille nous avons réussi à monter notre modèle à 36,28% d’</a:t>
            </a:r>
            <a:r>
              <a:rPr lang="fr-FR" dirty="0" err="1"/>
              <a:t>accuracy</a:t>
            </a:r>
            <a:r>
              <a:rPr lang="fr-FR" dirty="0"/>
              <a:t>, en utilisant les paramètre suivant :</a:t>
            </a:r>
          </a:p>
          <a:p>
            <a:pPr marL="0" indent="0">
              <a:buNone/>
            </a:pPr>
            <a:endParaRPr lang="fr-FR" dirty="0"/>
          </a:p>
          <a:p>
            <a:pPr marL="0" indent="0">
              <a:buNone/>
            </a:pPr>
            <a:endParaRPr lang="fr-FR" dirty="0"/>
          </a:p>
          <a:p>
            <a:pPr marL="457200" lvl="1" indent="0">
              <a:buSzPct val="100000"/>
              <a:buNone/>
            </a:pPr>
            <a:endParaRPr lang="fr-FR" dirty="0"/>
          </a:p>
          <a:p>
            <a:pPr marL="0" indent="0">
              <a:buNone/>
            </a:pPr>
            <a:endParaRPr lang="fr-FR" dirty="0"/>
          </a:p>
          <a:p>
            <a:pPr marL="0" indent="0">
              <a:buNone/>
            </a:pPr>
            <a:endParaRPr lang="fr-FR" dirty="0"/>
          </a:p>
          <a:p>
            <a:pPr marL="0" indent="0">
              <a:buNone/>
            </a:pPr>
            <a:r>
              <a:rPr lang="fr-FR" dirty="0"/>
              <a:t>Nous allons maintenant faire la même chose avec les autres modèles.</a:t>
            </a:r>
          </a:p>
        </p:txBody>
      </p:sp>
      <p:pic>
        <p:nvPicPr>
          <p:cNvPr id="3" name="Image 2">
            <a:extLst>
              <a:ext uri="{FF2B5EF4-FFF2-40B4-BE49-F238E27FC236}">
                <a16:creationId xmlns:a16="http://schemas.microsoft.com/office/drawing/2014/main" id="{577C964C-AB73-2049-9B22-8B486EEA4106}"/>
              </a:ext>
            </a:extLst>
          </p:cNvPr>
          <p:cNvPicPr>
            <a:picLocks noChangeAspect="1"/>
          </p:cNvPicPr>
          <p:nvPr/>
        </p:nvPicPr>
        <p:blipFill>
          <a:blip r:embed="rId3"/>
          <a:stretch>
            <a:fillRect/>
          </a:stretch>
        </p:blipFill>
        <p:spPr>
          <a:xfrm>
            <a:off x="806311" y="4229100"/>
            <a:ext cx="3746500" cy="1028700"/>
          </a:xfrm>
          <a:prstGeom prst="rect">
            <a:avLst/>
          </a:prstGeom>
        </p:spPr>
      </p:pic>
    </p:spTree>
    <p:extLst>
      <p:ext uri="{BB962C8B-B14F-4D97-AF65-F5344CB8AC3E}">
        <p14:creationId xmlns:p14="http://schemas.microsoft.com/office/powerpoint/2010/main" val="534416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31458828-5718-C741-A706-1113B1A5877D}"/>
              </a:ext>
            </a:extLst>
          </p:cNvPr>
          <p:cNvSpPr>
            <a:spLocks noGrp="1"/>
          </p:cNvSpPr>
          <p:nvPr>
            <p:ph type="title"/>
          </p:nvPr>
        </p:nvSpPr>
        <p:spPr>
          <a:xfrm>
            <a:off x="677334" y="609600"/>
            <a:ext cx="8596668" cy="1320800"/>
          </a:xfrm>
        </p:spPr>
        <p:txBody>
          <a:bodyPr anchor="t">
            <a:normAutofit/>
          </a:bodyPr>
          <a:lstStyle/>
          <a:p>
            <a:r>
              <a:rPr lang="fr-FR" b="1" dirty="0">
                <a:latin typeface="Quicksand" pitchFamily="2" charset="77"/>
              </a:rPr>
              <a:t>KNN hyper-</a:t>
            </a:r>
            <a:r>
              <a:rPr lang="fr-FR" b="1" dirty="0" err="1">
                <a:latin typeface="Quicksand" pitchFamily="2" charset="77"/>
              </a:rPr>
              <a:t>parameter</a:t>
            </a:r>
            <a:r>
              <a:rPr lang="fr-FR" b="1" dirty="0">
                <a:latin typeface="Quicksand" pitchFamily="2" charset="77"/>
              </a:rPr>
              <a:t> </a:t>
            </a:r>
            <a:r>
              <a:rPr lang="fr-FR" b="1" dirty="0" err="1">
                <a:latin typeface="Quicksand" pitchFamily="2" charset="77"/>
              </a:rPr>
              <a:t>tuning</a:t>
            </a:r>
            <a:endParaRPr lang="fr-FR" b="1" dirty="0">
              <a:latin typeface="Quicksand" pitchFamily="2" charset="77"/>
            </a:endParaRPr>
          </a:p>
        </p:txBody>
      </p:sp>
      <p:sp>
        <p:nvSpPr>
          <p:cNvPr id="7" name="Espace réservé du contenu 6">
            <a:extLst>
              <a:ext uri="{FF2B5EF4-FFF2-40B4-BE49-F238E27FC236}">
                <a16:creationId xmlns:a16="http://schemas.microsoft.com/office/drawing/2014/main" id="{03CA638D-FE5F-2042-9288-EDD49F4A16BE}"/>
              </a:ext>
            </a:extLst>
          </p:cNvPr>
          <p:cNvSpPr>
            <a:spLocks noGrp="1"/>
          </p:cNvSpPr>
          <p:nvPr>
            <p:ph idx="1"/>
          </p:nvPr>
        </p:nvSpPr>
        <p:spPr>
          <a:xfrm>
            <a:off x="6250422" y="2130444"/>
            <a:ext cx="3732161" cy="3880773"/>
          </a:xfrm>
        </p:spPr>
        <p:txBody>
          <a:bodyPr>
            <a:normAutofit/>
          </a:bodyPr>
          <a:lstStyle/>
          <a:p>
            <a:pPr marL="0" indent="0" algn="just">
              <a:lnSpc>
                <a:spcPct val="90000"/>
              </a:lnSpc>
              <a:buNone/>
            </a:pPr>
            <a:r>
              <a:rPr lang="fr-FR" sz="1500" dirty="0"/>
              <a:t>Dans le cas du K-</a:t>
            </a:r>
            <a:r>
              <a:rPr lang="fr-FR" sz="1500" dirty="0" err="1"/>
              <a:t>Nearest</a:t>
            </a:r>
            <a:r>
              <a:rPr lang="fr-FR" sz="1500" dirty="0"/>
              <a:t> </a:t>
            </a:r>
            <a:r>
              <a:rPr lang="fr-FR" sz="1500" dirty="0" err="1"/>
              <a:t>Neighbor</a:t>
            </a:r>
            <a:r>
              <a:rPr lang="fr-FR" sz="1500" dirty="0"/>
              <a:t> modèle, nous avons décidé de jouer sur la taille du modèle afin de pouvoir améliorer les performances.</a:t>
            </a:r>
          </a:p>
          <a:p>
            <a:pPr marL="0" indent="0" algn="just">
              <a:lnSpc>
                <a:spcPct val="90000"/>
              </a:lnSpc>
              <a:buNone/>
            </a:pPr>
            <a:r>
              <a:rPr lang="fr-FR" sz="1500" dirty="0"/>
              <a:t>Nous pouvons voir que le maximum d’</a:t>
            </a:r>
            <a:r>
              <a:rPr lang="fr-FR" sz="1500" dirty="0" err="1"/>
              <a:t>accuracy</a:t>
            </a:r>
            <a:r>
              <a:rPr lang="fr-FR" sz="1500" dirty="0"/>
              <a:t> que nous avons réussi à atteindre avec ce modèle est de 33,89 %. </a:t>
            </a:r>
          </a:p>
          <a:p>
            <a:pPr marL="0" indent="0" algn="just">
              <a:lnSpc>
                <a:spcPct val="90000"/>
              </a:lnSpc>
              <a:buNone/>
            </a:pPr>
            <a:r>
              <a:rPr lang="fr-FR" sz="1500" dirty="0"/>
              <a:t>Bien qu’au départ il semblait être plus performant que le </a:t>
            </a:r>
            <a:r>
              <a:rPr lang="fr-FR" sz="1500" dirty="0" err="1"/>
              <a:t>Decision</a:t>
            </a:r>
            <a:r>
              <a:rPr lang="fr-FR" sz="1500" dirty="0"/>
              <a:t> </a:t>
            </a:r>
            <a:r>
              <a:rPr lang="fr-FR" sz="1500" dirty="0" err="1"/>
              <a:t>Tree</a:t>
            </a:r>
            <a:r>
              <a:rPr lang="fr-FR" sz="1500" dirty="0"/>
              <a:t> finalement avec les bons paramètres le </a:t>
            </a:r>
            <a:r>
              <a:rPr lang="fr-FR" sz="1500" dirty="0" err="1"/>
              <a:t>Decision</a:t>
            </a:r>
            <a:r>
              <a:rPr lang="fr-FR" sz="1500" dirty="0"/>
              <a:t> </a:t>
            </a:r>
            <a:r>
              <a:rPr lang="fr-FR" sz="1500" dirty="0" err="1"/>
              <a:t>Tree</a:t>
            </a:r>
            <a:r>
              <a:rPr lang="fr-FR" sz="1500" dirty="0"/>
              <a:t> à de meilleures performances.</a:t>
            </a:r>
          </a:p>
        </p:txBody>
      </p:sp>
      <p:pic>
        <p:nvPicPr>
          <p:cNvPr id="5" name="Picture 2">
            <a:extLst>
              <a:ext uri="{FF2B5EF4-FFF2-40B4-BE49-F238E27FC236}">
                <a16:creationId xmlns:a16="http://schemas.microsoft.com/office/drawing/2014/main" id="{E77488E0-DDA6-9542-B5D8-BA2CB943B3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609" y="2010558"/>
            <a:ext cx="5544971" cy="3658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9789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C5167CF-6BCA-1B4E-9799-4EDAA32D3F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333" y="1543665"/>
            <a:ext cx="4641955" cy="3006033"/>
          </a:xfrm>
          <a:prstGeom prst="rect">
            <a:avLst/>
          </a:prstGeom>
          <a:noFill/>
          <a:extLst>
            <a:ext uri="{909E8E84-426E-40DD-AFC4-6F175D3DCCD1}">
              <a14:hiddenFill xmlns:a14="http://schemas.microsoft.com/office/drawing/2010/main">
                <a:solidFill>
                  <a:srgbClr val="FFFFFF"/>
                </a:solidFill>
              </a14:hiddenFill>
            </a:ext>
          </a:extLst>
        </p:spPr>
      </p:pic>
      <p:sp>
        <p:nvSpPr>
          <p:cNvPr id="6" name="Titre 5">
            <a:extLst>
              <a:ext uri="{FF2B5EF4-FFF2-40B4-BE49-F238E27FC236}">
                <a16:creationId xmlns:a16="http://schemas.microsoft.com/office/drawing/2014/main" id="{31458828-5718-C741-A706-1113B1A5877D}"/>
              </a:ext>
            </a:extLst>
          </p:cNvPr>
          <p:cNvSpPr>
            <a:spLocks noGrp="1"/>
          </p:cNvSpPr>
          <p:nvPr>
            <p:ph type="title"/>
          </p:nvPr>
        </p:nvSpPr>
        <p:spPr>
          <a:xfrm>
            <a:off x="677334" y="137652"/>
            <a:ext cx="8596668" cy="1320800"/>
          </a:xfrm>
        </p:spPr>
        <p:txBody>
          <a:bodyPr anchor="t">
            <a:normAutofit/>
          </a:bodyPr>
          <a:lstStyle/>
          <a:p>
            <a:r>
              <a:rPr lang="fr-FR" b="1" dirty="0" err="1">
                <a:latin typeface="Quicksand" pitchFamily="2" charset="77"/>
              </a:rPr>
              <a:t>Random</a:t>
            </a:r>
            <a:r>
              <a:rPr lang="fr-FR" b="1" dirty="0">
                <a:latin typeface="Quicksand" pitchFamily="2" charset="77"/>
              </a:rPr>
              <a:t> Forest hyper-</a:t>
            </a:r>
            <a:r>
              <a:rPr lang="fr-FR" b="1" dirty="0" err="1">
                <a:latin typeface="Quicksand" pitchFamily="2" charset="77"/>
              </a:rPr>
              <a:t>parameter</a:t>
            </a:r>
            <a:r>
              <a:rPr lang="fr-FR" b="1" dirty="0">
                <a:latin typeface="Quicksand" pitchFamily="2" charset="77"/>
              </a:rPr>
              <a:t> </a:t>
            </a:r>
            <a:r>
              <a:rPr lang="fr-FR" b="1" dirty="0" err="1">
                <a:latin typeface="Quicksand" pitchFamily="2" charset="77"/>
              </a:rPr>
              <a:t>tuning</a:t>
            </a:r>
            <a:endParaRPr lang="fr-FR" b="1" dirty="0">
              <a:latin typeface="Quicksand" pitchFamily="2" charset="77"/>
            </a:endParaRPr>
          </a:p>
        </p:txBody>
      </p:sp>
      <p:sp>
        <p:nvSpPr>
          <p:cNvPr id="7" name="Espace réservé du contenu 6">
            <a:extLst>
              <a:ext uri="{FF2B5EF4-FFF2-40B4-BE49-F238E27FC236}">
                <a16:creationId xmlns:a16="http://schemas.microsoft.com/office/drawing/2014/main" id="{03CA638D-FE5F-2042-9288-EDD49F4A16BE}"/>
              </a:ext>
            </a:extLst>
          </p:cNvPr>
          <p:cNvSpPr>
            <a:spLocks noGrp="1"/>
          </p:cNvSpPr>
          <p:nvPr>
            <p:ph idx="1"/>
          </p:nvPr>
        </p:nvSpPr>
        <p:spPr>
          <a:xfrm>
            <a:off x="5663985" y="1828800"/>
            <a:ext cx="4122524" cy="4141076"/>
          </a:xfrm>
        </p:spPr>
        <p:txBody>
          <a:bodyPr>
            <a:normAutofit/>
          </a:bodyPr>
          <a:lstStyle/>
          <a:p>
            <a:pPr marL="0" indent="0">
              <a:lnSpc>
                <a:spcPct val="90000"/>
              </a:lnSpc>
              <a:buNone/>
            </a:pPr>
            <a:r>
              <a:rPr lang="fr-FR" sz="1700" dirty="0"/>
              <a:t>Contrairement au </a:t>
            </a:r>
            <a:r>
              <a:rPr lang="fr-FR" sz="1700" dirty="0" err="1"/>
              <a:t>Decision</a:t>
            </a:r>
            <a:r>
              <a:rPr lang="fr-FR" sz="1700" dirty="0"/>
              <a:t> </a:t>
            </a:r>
            <a:r>
              <a:rPr lang="fr-FR" sz="1700" dirty="0" err="1"/>
              <a:t>Tree</a:t>
            </a:r>
            <a:r>
              <a:rPr lang="fr-FR" sz="1700" dirty="0"/>
              <a:t>, pour le </a:t>
            </a:r>
            <a:r>
              <a:rPr lang="fr-FR" sz="1700" dirty="0" err="1"/>
              <a:t>Random</a:t>
            </a:r>
            <a:r>
              <a:rPr lang="fr-FR" sz="1700" dirty="0"/>
              <a:t> Forest nous avons pris la décision d’optimiser seulement 1 paramètres : </a:t>
            </a:r>
          </a:p>
          <a:p>
            <a:pPr>
              <a:lnSpc>
                <a:spcPct val="90000"/>
              </a:lnSpc>
              <a:buFont typeface="Courier New" panose="02070309020205020404" pitchFamily="49" charset="0"/>
              <a:buChar char="o"/>
            </a:pPr>
            <a:r>
              <a:rPr lang="fr-FR" sz="1700" dirty="0"/>
              <a:t>Nombre d’arbres : 4980</a:t>
            </a:r>
          </a:p>
          <a:p>
            <a:pPr marL="0" indent="0">
              <a:lnSpc>
                <a:spcPct val="90000"/>
              </a:lnSpc>
              <a:buNone/>
            </a:pPr>
            <a:endParaRPr lang="fr-FR" sz="1700" dirty="0"/>
          </a:p>
          <a:p>
            <a:pPr marL="0" indent="0">
              <a:lnSpc>
                <a:spcPct val="90000"/>
              </a:lnSpc>
              <a:buNone/>
            </a:pPr>
            <a:r>
              <a:rPr lang="fr-FR" sz="1700" dirty="0"/>
              <a:t>Ce choix est du au faite qu’en essayant de modifier les autres paramètre nous nous somme rendu compte que l’</a:t>
            </a:r>
            <a:r>
              <a:rPr lang="fr-FR" sz="1700" dirty="0" err="1"/>
              <a:t>accuracy</a:t>
            </a:r>
            <a:r>
              <a:rPr lang="fr-FR" sz="1700" dirty="0"/>
              <a:t> du modèle baissait. En fixant ce paramètre à 4980 nous avons réussit à atteindre une précision de  37,65 %.</a:t>
            </a:r>
          </a:p>
        </p:txBody>
      </p:sp>
      <p:pic>
        <p:nvPicPr>
          <p:cNvPr id="1028" name="Picture 4">
            <a:extLst>
              <a:ext uri="{FF2B5EF4-FFF2-40B4-BE49-F238E27FC236}">
                <a16:creationId xmlns:a16="http://schemas.microsoft.com/office/drawing/2014/main" id="{3FC856F0-D9AF-E747-88A3-79E23F2510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695" y="3323304"/>
            <a:ext cx="4984942" cy="3228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49840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31458828-5718-C741-A706-1113B1A5877D}"/>
              </a:ext>
            </a:extLst>
          </p:cNvPr>
          <p:cNvSpPr>
            <a:spLocks noGrp="1"/>
          </p:cNvSpPr>
          <p:nvPr>
            <p:ph type="title"/>
          </p:nvPr>
        </p:nvSpPr>
        <p:spPr>
          <a:xfrm>
            <a:off x="677334" y="609600"/>
            <a:ext cx="8611046" cy="1320800"/>
          </a:xfrm>
        </p:spPr>
        <p:txBody>
          <a:bodyPr anchor="t">
            <a:normAutofit/>
          </a:bodyPr>
          <a:lstStyle/>
          <a:p>
            <a:r>
              <a:rPr lang="fr-FR" b="1" dirty="0" err="1">
                <a:latin typeface="Quicksand" pitchFamily="2" charset="77"/>
              </a:rPr>
              <a:t>XGBoost</a:t>
            </a:r>
            <a:r>
              <a:rPr lang="fr-FR" b="1" dirty="0">
                <a:latin typeface="Quicksand" pitchFamily="2" charset="77"/>
              </a:rPr>
              <a:t> hyper-</a:t>
            </a:r>
            <a:r>
              <a:rPr lang="fr-FR" b="1" dirty="0" err="1">
                <a:latin typeface="Quicksand" pitchFamily="2" charset="77"/>
              </a:rPr>
              <a:t>parameter</a:t>
            </a:r>
            <a:r>
              <a:rPr lang="fr-FR" b="1" dirty="0">
                <a:latin typeface="Quicksand" pitchFamily="2" charset="77"/>
              </a:rPr>
              <a:t> </a:t>
            </a:r>
            <a:r>
              <a:rPr lang="fr-FR" b="1" dirty="0" err="1">
                <a:latin typeface="Quicksand" pitchFamily="2" charset="77"/>
              </a:rPr>
              <a:t>tuning</a:t>
            </a:r>
            <a:endParaRPr lang="fr-FR" b="1" dirty="0">
              <a:latin typeface="Quicksand" pitchFamily="2" charset="77"/>
            </a:endParaRPr>
          </a:p>
        </p:txBody>
      </p:sp>
      <p:sp>
        <p:nvSpPr>
          <p:cNvPr id="7" name="Espace réservé du contenu 6">
            <a:extLst>
              <a:ext uri="{FF2B5EF4-FFF2-40B4-BE49-F238E27FC236}">
                <a16:creationId xmlns:a16="http://schemas.microsoft.com/office/drawing/2014/main" id="{03CA638D-FE5F-2042-9288-EDD49F4A16BE}"/>
              </a:ext>
            </a:extLst>
          </p:cNvPr>
          <p:cNvSpPr>
            <a:spLocks noGrp="1"/>
          </p:cNvSpPr>
          <p:nvPr>
            <p:ph idx="1"/>
          </p:nvPr>
        </p:nvSpPr>
        <p:spPr>
          <a:xfrm>
            <a:off x="962526" y="2160589"/>
            <a:ext cx="8966921" cy="3880773"/>
          </a:xfrm>
        </p:spPr>
        <p:txBody>
          <a:bodyPr>
            <a:normAutofit/>
          </a:bodyPr>
          <a:lstStyle/>
          <a:p>
            <a:pPr marL="0" indent="0">
              <a:lnSpc>
                <a:spcPct val="90000"/>
              </a:lnSpc>
              <a:buNone/>
            </a:pPr>
            <a:r>
              <a:rPr lang="fr-FR" sz="1600"/>
              <a:t>Pour le modèle XGBoost nous avons voulu jouer sur 4 paramètres : </a:t>
            </a:r>
          </a:p>
          <a:p>
            <a:pPr>
              <a:lnSpc>
                <a:spcPct val="90000"/>
              </a:lnSpc>
              <a:buFont typeface="Courier New" panose="02070309020205020404" pitchFamily="49" charset="0"/>
              <a:buChar char="o"/>
            </a:pPr>
            <a:r>
              <a:rPr lang="fr-FR" sz="1600"/>
              <a:t>Learning_rate : 0.1</a:t>
            </a:r>
          </a:p>
          <a:p>
            <a:pPr>
              <a:lnSpc>
                <a:spcPct val="90000"/>
              </a:lnSpc>
              <a:buFont typeface="Courier New" panose="02070309020205020404" pitchFamily="49" charset="0"/>
              <a:buChar char="o"/>
            </a:pPr>
            <a:r>
              <a:rPr lang="fr-FR" sz="1600"/>
              <a:t>Max_depth : 8</a:t>
            </a:r>
          </a:p>
          <a:p>
            <a:pPr>
              <a:lnSpc>
                <a:spcPct val="90000"/>
              </a:lnSpc>
              <a:buFont typeface="Courier New" panose="02070309020205020404" pitchFamily="49" charset="0"/>
              <a:buChar char="o"/>
            </a:pPr>
            <a:r>
              <a:rPr lang="fr-FR" sz="1600"/>
              <a:t>Min_child_weight : 3</a:t>
            </a:r>
          </a:p>
          <a:p>
            <a:pPr>
              <a:lnSpc>
                <a:spcPct val="90000"/>
              </a:lnSpc>
              <a:buFont typeface="Courier New" panose="02070309020205020404" pitchFamily="49" charset="0"/>
              <a:buChar char="o"/>
            </a:pPr>
            <a:r>
              <a:rPr lang="fr-FR" sz="1600"/>
              <a:t>colsample_bytree : 0.6</a:t>
            </a:r>
          </a:p>
          <a:p>
            <a:pPr>
              <a:lnSpc>
                <a:spcPct val="90000"/>
              </a:lnSpc>
              <a:buFont typeface="Courier New" panose="02070309020205020404" pitchFamily="49" charset="0"/>
              <a:buChar char="o"/>
            </a:pPr>
            <a:endParaRPr lang="fr-FR" sz="1600"/>
          </a:p>
          <a:p>
            <a:pPr marL="0" indent="0">
              <a:lnSpc>
                <a:spcPct val="90000"/>
              </a:lnSpc>
              <a:buNone/>
            </a:pPr>
            <a:r>
              <a:rPr lang="fr-FR" sz="1600"/>
              <a:t>Ce qui nous as permis d’amener notre modèle à 37,49% d’accuracy ce qui est juste un peu plus faible que le modèle Random Forest. </a:t>
            </a:r>
            <a:endParaRPr lang="fr-FR" sz="1600" dirty="0"/>
          </a:p>
        </p:txBody>
      </p:sp>
    </p:spTree>
    <p:extLst>
      <p:ext uri="{BB962C8B-B14F-4D97-AF65-F5344CB8AC3E}">
        <p14:creationId xmlns:p14="http://schemas.microsoft.com/office/powerpoint/2010/main" val="7653214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03AE127-802C-459A-A612-DB85B67F0DC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re 5">
            <a:extLst>
              <a:ext uri="{FF2B5EF4-FFF2-40B4-BE49-F238E27FC236}">
                <a16:creationId xmlns:a16="http://schemas.microsoft.com/office/drawing/2014/main" id="{31458828-5718-C741-A706-1113B1A5877D}"/>
              </a:ext>
            </a:extLst>
          </p:cNvPr>
          <p:cNvSpPr>
            <a:spLocks noGrp="1"/>
          </p:cNvSpPr>
          <p:nvPr>
            <p:ph type="title"/>
          </p:nvPr>
        </p:nvSpPr>
        <p:spPr>
          <a:xfrm>
            <a:off x="1043950" y="1179151"/>
            <a:ext cx="3300646" cy="4463889"/>
          </a:xfrm>
        </p:spPr>
        <p:txBody>
          <a:bodyPr anchor="ctr">
            <a:normAutofit/>
          </a:bodyPr>
          <a:lstStyle/>
          <a:p>
            <a:r>
              <a:rPr lang="fr-FR" b="1" dirty="0">
                <a:latin typeface="Quicksand" pitchFamily="2" charset="77"/>
              </a:rPr>
              <a:t>Conclusion – Modèles de prédiction</a:t>
            </a:r>
          </a:p>
        </p:txBody>
      </p:sp>
      <p:sp>
        <p:nvSpPr>
          <p:cNvPr id="14" name="Isosceles Triangle 13">
            <a:extLst>
              <a:ext uri="{FF2B5EF4-FFF2-40B4-BE49-F238E27FC236}">
                <a16:creationId xmlns:a16="http://schemas.microsoft.com/office/drawing/2014/main" id="{9323D83D-50D6-4040-A58B-FCEA340F886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6" name="Straight Connector 15">
            <a:extLst>
              <a:ext uri="{FF2B5EF4-FFF2-40B4-BE49-F238E27FC236}">
                <a16:creationId xmlns:a16="http://schemas.microsoft.com/office/drawing/2014/main" id="{1A1FE6BB-DFB2-4080-9B5E-076EF5DDE67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7" name="Espace réservé du contenu 6">
            <a:extLst>
              <a:ext uri="{FF2B5EF4-FFF2-40B4-BE49-F238E27FC236}">
                <a16:creationId xmlns:a16="http://schemas.microsoft.com/office/drawing/2014/main" id="{03CA638D-FE5F-2042-9288-EDD49F4A16BE}"/>
              </a:ext>
            </a:extLst>
          </p:cNvPr>
          <p:cNvSpPr>
            <a:spLocks noGrp="1"/>
          </p:cNvSpPr>
          <p:nvPr>
            <p:ph idx="1"/>
          </p:nvPr>
        </p:nvSpPr>
        <p:spPr>
          <a:xfrm>
            <a:off x="4978918" y="966952"/>
            <a:ext cx="6341016" cy="5422417"/>
          </a:xfrm>
        </p:spPr>
        <p:txBody>
          <a:bodyPr anchor="ctr">
            <a:normAutofit/>
          </a:bodyPr>
          <a:lstStyle/>
          <a:p>
            <a:pPr marL="0" indent="0">
              <a:buNone/>
            </a:pPr>
            <a:r>
              <a:rPr lang="fr-FR" sz="2400" dirty="0"/>
              <a:t>Nos résultats: </a:t>
            </a:r>
          </a:p>
          <a:p>
            <a:pPr marL="0" indent="0">
              <a:buNone/>
            </a:pPr>
            <a:endParaRPr lang="fr-FR" sz="2400" dirty="0"/>
          </a:p>
          <a:p>
            <a:pPr marL="0" indent="0">
              <a:buNone/>
            </a:pPr>
            <a:endParaRPr lang="fr-FR" sz="2400" dirty="0"/>
          </a:p>
          <a:p>
            <a:pPr marL="0" indent="0">
              <a:buNone/>
            </a:pPr>
            <a:endParaRPr lang="fr-FR" sz="1700" dirty="0"/>
          </a:p>
          <a:p>
            <a:pPr marL="0" indent="0">
              <a:buSzPct val="100000"/>
              <a:buNone/>
            </a:pPr>
            <a:r>
              <a:rPr lang="fr-FR" sz="1700" dirty="0"/>
              <a:t>Bien que les résultats ne sont pas satisfaisants, on peut voir qu’après optimisation la précision de nos modèles c’est nettement amélioré, jusqu’à 7% d’amélioration pour le </a:t>
            </a:r>
            <a:r>
              <a:rPr lang="fr-FR" sz="1700" dirty="0" err="1"/>
              <a:t>Decision</a:t>
            </a:r>
            <a:r>
              <a:rPr lang="fr-FR" sz="1700" dirty="0"/>
              <a:t> </a:t>
            </a:r>
            <a:r>
              <a:rPr lang="fr-FR" sz="1700" dirty="0" err="1"/>
              <a:t>Tree</a:t>
            </a:r>
            <a:r>
              <a:rPr lang="fr-FR" sz="1700" dirty="0"/>
              <a:t>. Cependant ce n’est pas assez suffisant, pour que ces modèles soient utilisables. </a:t>
            </a:r>
          </a:p>
          <a:p>
            <a:pPr marL="0" indent="0">
              <a:buSzPct val="100000"/>
              <a:buNone/>
            </a:pPr>
            <a:endParaRPr lang="fr-FR" sz="1700" dirty="0"/>
          </a:p>
          <a:p>
            <a:pPr marL="0" indent="0">
              <a:buSzPct val="100000"/>
              <a:buNone/>
            </a:pPr>
            <a:r>
              <a:rPr lang="fr-FR" sz="1700" dirty="0"/>
              <a:t>Pour les améliorer il faudrait approfondir notre travail sur la compréhension des données et leur traitement en amont, comme par exemple essayer de supprimer les valeurs qui semble aberrante. Cependant aux vues du nombre de projets que nous avons à finaliser, nous n’avons pas pu accorder autant de temps que nous le voulions à cet aspect du projet.</a:t>
            </a:r>
          </a:p>
        </p:txBody>
      </p:sp>
      <p:sp>
        <p:nvSpPr>
          <p:cNvPr id="18" name="Isosceles Triangle 17">
            <a:extLst>
              <a:ext uri="{FF2B5EF4-FFF2-40B4-BE49-F238E27FC236}">
                <a16:creationId xmlns:a16="http://schemas.microsoft.com/office/drawing/2014/main" id="{F10FD715-4DCE-4779-B634-EC78315EA21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2" name="Image 1">
            <a:extLst>
              <a:ext uri="{FF2B5EF4-FFF2-40B4-BE49-F238E27FC236}">
                <a16:creationId xmlns:a16="http://schemas.microsoft.com/office/drawing/2014/main" id="{B9F8826C-020F-404F-815A-406D98C4DF64}"/>
              </a:ext>
            </a:extLst>
          </p:cNvPr>
          <p:cNvPicPr>
            <a:picLocks noChangeAspect="1"/>
          </p:cNvPicPr>
          <p:nvPr/>
        </p:nvPicPr>
        <p:blipFill>
          <a:blip r:embed="rId3"/>
          <a:stretch>
            <a:fillRect/>
          </a:stretch>
        </p:blipFill>
        <p:spPr>
          <a:xfrm>
            <a:off x="4939813" y="1793794"/>
            <a:ext cx="6208232" cy="821678"/>
          </a:xfrm>
          <a:prstGeom prst="rect">
            <a:avLst/>
          </a:prstGeom>
        </p:spPr>
      </p:pic>
    </p:spTree>
    <p:extLst>
      <p:ext uri="{BB962C8B-B14F-4D97-AF65-F5344CB8AC3E}">
        <p14:creationId xmlns:p14="http://schemas.microsoft.com/office/powerpoint/2010/main" val="27952876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28460BD8-AE3F-4AC9-9D0B-717052AA5D3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4" name="Straight Connector 43">
              <a:extLst>
                <a:ext uri="{FF2B5EF4-FFF2-40B4-BE49-F238E27FC236}">
                  <a16:creationId xmlns:a16="http://schemas.microsoft.com/office/drawing/2014/main" id="{54420CFE-F482-466E-9E1E-C78513C0B85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5331032B-BD21-4BDA-920C-12E35805256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6"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Isosceles Triangle 47">
              <a:extLst>
                <a:ext uri="{FF2B5EF4-FFF2-40B4-BE49-F238E27FC236}">
                  <a16:creationId xmlns:a16="http://schemas.microsoft.com/office/drawing/2014/main" id="{4FD744C6-4ED8-4BC9-BF68-6BDF701C5D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Isosceles Triangle 51">
              <a:extLst>
                <a:ext uri="{FF2B5EF4-FFF2-40B4-BE49-F238E27FC236}">
                  <a16:creationId xmlns:a16="http://schemas.microsoft.com/office/drawing/2014/main" id="{8EFDD162-BBBA-4062-8BBF-53DBA10913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Isosceles Triangle 52">
              <a:extLst>
                <a:ext uri="{FF2B5EF4-FFF2-40B4-BE49-F238E27FC236}">
                  <a16:creationId xmlns:a16="http://schemas.microsoft.com/office/drawing/2014/main" id="{DCFC9E65-3E19-4483-B952-25D29683CA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5" name="Rectangle 54">
            <a:extLst>
              <a:ext uri="{FF2B5EF4-FFF2-40B4-BE49-F238E27FC236}">
                <a16:creationId xmlns:a16="http://schemas.microsoft.com/office/drawing/2014/main" id="{9179DE42-5613-4B35-A1E6-6CCBAA13C7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EB898B32-3891-4C3A-8F58-C5969D2E903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4AE4806D-B8F9-4679-A68A-9BD21C01A30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1"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Isosceles Triangle 64">
            <a:extLst>
              <a:ext uri="{FF2B5EF4-FFF2-40B4-BE49-F238E27FC236}">
                <a16:creationId xmlns:a16="http://schemas.microsoft.com/office/drawing/2014/main" id="{3C195FC1-B568-4C72-9902-34CB35DDD7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Isosceles Triangle 68">
            <a:extLst>
              <a:ext uri="{FF2B5EF4-FFF2-40B4-BE49-F238E27FC236}">
                <a16:creationId xmlns:a16="http://schemas.microsoft.com/office/drawing/2014/main" id="{4BE96B01-3929-432D-B8C2-ADBCB74C2EF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Freeform: Shape 70">
            <a:extLst>
              <a:ext uri="{FF2B5EF4-FFF2-40B4-BE49-F238E27FC236}">
                <a16:creationId xmlns:a16="http://schemas.microsoft.com/office/drawing/2014/main" id="{2A6FCDE6-CDE2-4C51-B18E-A95CFB67971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5C141D1-9C7C-9C43-B300-910E5321CC99}"/>
              </a:ext>
            </a:extLst>
          </p:cNvPr>
          <p:cNvSpPr>
            <a:spLocks noGrp="1"/>
          </p:cNvSpPr>
          <p:nvPr>
            <p:ph type="title"/>
          </p:nvPr>
        </p:nvSpPr>
        <p:spPr>
          <a:xfrm>
            <a:off x="4419136" y="2379795"/>
            <a:ext cx="6960759" cy="1969823"/>
          </a:xfrm>
        </p:spPr>
        <p:txBody>
          <a:bodyPr vert="horz" lIns="91440" tIns="45720" rIns="91440" bIns="45720" rtlCol="0" anchor="ctr">
            <a:normAutofit/>
          </a:bodyPr>
          <a:lstStyle/>
          <a:p>
            <a:r>
              <a:rPr lang="fr-FR" sz="6000" b="1" dirty="0">
                <a:solidFill>
                  <a:srgbClr val="FFFFFF"/>
                </a:solidFill>
              </a:rPr>
              <a:t>Exposition du Modèle (API)</a:t>
            </a:r>
            <a:endParaRPr lang="fr-FR" sz="6000" dirty="0">
              <a:solidFill>
                <a:srgbClr val="FFFFFF"/>
              </a:solidFill>
            </a:endParaRPr>
          </a:p>
        </p:txBody>
      </p:sp>
      <p:sp>
        <p:nvSpPr>
          <p:cNvPr id="73" name="Isosceles Triangle 72">
            <a:extLst>
              <a:ext uri="{FF2B5EF4-FFF2-40B4-BE49-F238E27FC236}">
                <a16:creationId xmlns:a16="http://schemas.microsoft.com/office/drawing/2014/main" id="{9D2E8756-2465-473A-BA2A-2DB1D62247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9632555"/>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31458828-5718-C741-A706-1113B1A5877D}"/>
              </a:ext>
            </a:extLst>
          </p:cNvPr>
          <p:cNvSpPr>
            <a:spLocks noGrp="1"/>
          </p:cNvSpPr>
          <p:nvPr>
            <p:ph type="title"/>
          </p:nvPr>
        </p:nvSpPr>
        <p:spPr>
          <a:xfrm>
            <a:off x="677334" y="452284"/>
            <a:ext cx="8596668" cy="746589"/>
          </a:xfrm>
        </p:spPr>
        <p:txBody>
          <a:bodyPr>
            <a:normAutofit/>
          </a:bodyPr>
          <a:lstStyle/>
          <a:p>
            <a:r>
              <a:rPr lang="fr-FR" b="1" dirty="0">
                <a:latin typeface="Quicksand" pitchFamily="2" charset="77"/>
              </a:rPr>
              <a:t>Mise en place de l’API</a:t>
            </a:r>
          </a:p>
        </p:txBody>
      </p:sp>
      <p:sp>
        <p:nvSpPr>
          <p:cNvPr id="7" name="Espace réservé du contenu 6">
            <a:extLst>
              <a:ext uri="{FF2B5EF4-FFF2-40B4-BE49-F238E27FC236}">
                <a16:creationId xmlns:a16="http://schemas.microsoft.com/office/drawing/2014/main" id="{03CA638D-FE5F-2042-9288-EDD49F4A16BE}"/>
              </a:ext>
            </a:extLst>
          </p:cNvPr>
          <p:cNvSpPr>
            <a:spLocks noGrp="1"/>
          </p:cNvSpPr>
          <p:nvPr>
            <p:ph idx="1"/>
          </p:nvPr>
        </p:nvSpPr>
        <p:spPr>
          <a:xfrm>
            <a:off x="677334" y="1286346"/>
            <a:ext cx="9044735" cy="5023591"/>
          </a:xfrm>
        </p:spPr>
        <p:txBody>
          <a:bodyPr>
            <a:noAutofit/>
          </a:bodyPr>
          <a:lstStyle/>
          <a:p>
            <a:pPr marL="0" indent="0">
              <a:buNone/>
            </a:pPr>
            <a:r>
              <a:rPr lang="fr-FR" sz="1600" dirty="0"/>
              <a:t>Une fois les modèles optimisés il faut les rendre facilement utilisables, accessibles. Pour ce faire nous avons mis en place une api permettant d’accéder au modèle avec la meilleure </a:t>
            </a:r>
            <a:r>
              <a:rPr lang="fr-FR" sz="1600" dirty="0" err="1"/>
              <a:t>accuracy</a:t>
            </a:r>
            <a:r>
              <a:rPr lang="fr-FR" sz="1600" dirty="0"/>
              <a:t>.</a:t>
            </a:r>
          </a:p>
          <a:p>
            <a:pPr marL="0" indent="0">
              <a:buNone/>
            </a:pPr>
            <a:r>
              <a:rPr lang="fr-FR" sz="1600" dirty="0"/>
              <a:t>Cette API permet de récupérer la liste des articles disponibles dans notre jeu de données. L’utilisateur recevra la liste des titres et il devra choisir l’un d’entre eux ainsi le modèle prédira sa popularité. La liste des titres a été crée à partir de l’url de chacun des articles en gardant la dernière partie du </a:t>
            </a:r>
            <a:r>
              <a:rPr lang="fr-FR" sz="1600" dirty="0" err="1"/>
              <a:t>path</a:t>
            </a:r>
            <a:r>
              <a:rPr lang="fr-FR" sz="1600" dirty="0"/>
              <a:t>.</a:t>
            </a:r>
          </a:p>
          <a:p>
            <a:pPr marL="0" indent="0">
              <a:buNone/>
            </a:pPr>
            <a:r>
              <a:rPr lang="fr-FR" sz="1600" dirty="0"/>
              <a:t>L’API qui a été mise en place en utilisant </a:t>
            </a:r>
            <a:r>
              <a:rPr lang="fr-FR" sz="1600" dirty="0" err="1"/>
              <a:t>flask</a:t>
            </a:r>
            <a:r>
              <a:rPr lang="fr-FR" sz="1600" dirty="0"/>
              <a:t> est donc constituée de 3 End-point : </a:t>
            </a:r>
          </a:p>
          <a:p>
            <a:pPr lvl="1">
              <a:buFont typeface="Courier New" panose="02070309020205020404" pitchFamily="49" charset="0"/>
              <a:buChar char="o"/>
            </a:pPr>
            <a:r>
              <a:rPr lang="fr-FR" dirty="0"/>
              <a:t>/ : permet de vérifier que l’api est accessible </a:t>
            </a:r>
          </a:p>
          <a:p>
            <a:pPr lvl="1">
              <a:buFont typeface="Courier New" panose="02070309020205020404" pitchFamily="49" charset="0"/>
              <a:buChar char="o"/>
            </a:pPr>
            <a:r>
              <a:rPr lang="fr-FR" dirty="0"/>
              <a:t>/articles :  permet de récupérer la liste des articles via une requête GET</a:t>
            </a:r>
          </a:p>
          <a:p>
            <a:pPr lvl="1">
              <a:buFont typeface="Courier New" panose="02070309020205020404" pitchFamily="49" charset="0"/>
              <a:buChar char="o"/>
            </a:pPr>
            <a:r>
              <a:rPr lang="fr-FR" dirty="0"/>
              <a:t>/</a:t>
            </a:r>
            <a:r>
              <a:rPr lang="fr-FR" dirty="0" err="1"/>
              <a:t>popularity</a:t>
            </a:r>
            <a:r>
              <a:rPr lang="fr-FR" dirty="0"/>
              <a:t> : permet de prédire la popularité d’un article ou une liste d’articles</a:t>
            </a:r>
          </a:p>
          <a:p>
            <a:pPr lvl="1">
              <a:buFont typeface="Courier New" panose="02070309020205020404" pitchFamily="49" charset="0"/>
              <a:buChar char="o"/>
            </a:pPr>
            <a:endParaRPr lang="fr-FR" dirty="0"/>
          </a:p>
          <a:p>
            <a:pPr marL="57150" indent="0">
              <a:buNone/>
            </a:pPr>
            <a:r>
              <a:rPr lang="fr-FR" sz="1600" dirty="0"/>
              <a:t>Nous avons par la suite testé l’api à l’aide de l’outils </a:t>
            </a:r>
            <a:r>
              <a:rPr lang="fr-FR" sz="1600" dirty="0" err="1"/>
              <a:t>PostMan</a:t>
            </a:r>
            <a:r>
              <a:rPr lang="fr-FR" sz="1600" dirty="0"/>
              <a:t>. </a:t>
            </a:r>
          </a:p>
          <a:p>
            <a:pPr marL="57150" indent="0">
              <a:buNone/>
            </a:pPr>
            <a:r>
              <a:rPr lang="fr-FR" sz="1600" dirty="0"/>
              <a:t>Nous avons également pensé à une évolution de l’api, celle-ci permettrait de prendre en paramètre le lien d’un article </a:t>
            </a:r>
            <a:r>
              <a:rPr lang="fr-FR" sz="1600" dirty="0" err="1"/>
              <a:t>Marshable</a:t>
            </a:r>
            <a:r>
              <a:rPr lang="fr-FR" sz="1600" dirty="0"/>
              <a:t>, afin de pouvoir le </a:t>
            </a:r>
            <a:r>
              <a:rPr lang="fr-FR" sz="1600" dirty="0" err="1"/>
              <a:t>scrapper</a:t>
            </a:r>
            <a:r>
              <a:rPr lang="fr-FR" sz="1600" dirty="0"/>
              <a:t>, effectuer l’analyse NLP afin de pouvoir récupérer les champs nécessaires à la prédiction. Cependant comme on peut l’imaginer la mise en place d’une telle évolution aurait demandé un temps conséquent.</a:t>
            </a:r>
          </a:p>
          <a:p>
            <a:pPr lvl="1">
              <a:buSzPct val="100000"/>
              <a:buFont typeface="Courier New" panose="02070309020205020404" pitchFamily="49" charset="0"/>
              <a:buChar char="o"/>
            </a:pPr>
            <a:endParaRPr lang="fr-FR" dirty="0"/>
          </a:p>
          <a:p>
            <a:pPr marL="0" indent="0">
              <a:buNone/>
            </a:pPr>
            <a:endParaRPr lang="fr-FR" sz="1600" dirty="0"/>
          </a:p>
        </p:txBody>
      </p:sp>
    </p:spTree>
    <p:extLst>
      <p:ext uri="{BB962C8B-B14F-4D97-AF65-F5344CB8AC3E}">
        <p14:creationId xmlns:p14="http://schemas.microsoft.com/office/powerpoint/2010/main" val="30862376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10">
            <a:extLst>
              <a:ext uri="{FF2B5EF4-FFF2-40B4-BE49-F238E27FC236}">
                <a16:creationId xmlns:a16="http://schemas.microsoft.com/office/drawing/2014/main" id="{88C9B83F-64CD-41C1-925F-A08801FFD0B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E1655065-0BD7-4422-BEC0-4401E998090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DDD90AC-ABEC-4A76-9C9C-AD0A5F8FC7F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8DDFC9F4-3B45-402D-8AD7-60B3F08ED75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5763971-E3A3-45C6-9BA8-2E032C7A55E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32752E94-0E01-4AF5-A43A-F2FAD8737C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 name="Titre 5">
            <a:extLst>
              <a:ext uri="{FF2B5EF4-FFF2-40B4-BE49-F238E27FC236}">
                <a16:creationId xmlns:a16="http://schemas.microsoft.com/office/drawing/2014/main" id="{31458828-5718-C741-A706-1113B1A5877D}"/>
              </a:ext>
            </a:extLst>
          </p:cNvPr>
          <p:cNvSpPr>
            <a:spLocks noGrp="1"/>
          </p:cNvSpPr>
          <p:nvPr>
            <p:ph type="title"/>
          </p:nvPr>
        </p:nvSpPr>
        <p:spPr>
          <a:xfrm>
            <a:off x="985969" y="4473227"/>
            <a:ext cx="8288032" cy="1096648"/>
          </a:xfrm>
        </p:spPr>
        <p:txBody>
          <a:bodyPr vert="horz" lIns="91440" tIns="45720" rIns="91440" bIns="45720" rtlCol="0" anchor="b">
            <a:normAutofit/>
          </a:bodyPr>
          <a:lstStyle/>
          <a:p>
            <a:r>
              <a:rPr lang="en-US" sz="4800" b="1" dirty="0" err="1"/>
              <a:t>Résultas</a:t>
            </a:r>
            <a:r>
              <a:rPr lang="en-US" sz="4800" b="1" dirty="0"/>
              <a:t> de </a:t>
            </a:r>
            <a:r>
              <a:rPr lang="en-US" sz="4800" b="1" dirty="0" err="1"/>
              <a:t>l’API</a:t>
            </a:r>
            <a:endParaRPr lang="en-US" sz="4800" b="1" dirty="0"/>
          </a:p>
        </p:txBody>
      </p:sp>
      <p:pic>
        <p:nvPicPr>
          <p:cNvPr id="4" name="Image 3">
            <a:extLst>
              <a:ext uri="{FF2B5EF4-FFF2-40B4-BE49-F238E27FC236}">
                <a16:creationId xmlns:a16="http://schemas.microsoft.com/office/drawing/2014/main" id="{22646867-2AFC-8C49-ACAD-D7FDAADA5722}"/>
              </a:ext>
            </a:extLst>
          </p:cNvPr>
          <p:cNvPicPr>
            <a:picLocks noChangeAspect="1"/>
          </p:cNvPicPr>
          <p:nvPr/>
        </p:nvPicPr>
        <p:blipFill rotWithShape="1">
          <a:blip r:embed="rId3"/>
          <a:srcRect l="22" t="45596" r="-20" b="2723"/>
          <a:stretch/>
        </p:blipFill>
        <p:spPr>
          <a:xfrm>
            <a:off x="677334" y="468621"/>
            <a:ext cx="8274669" cy="3635025"/>
          </a:xfrm>
          <a:custGeom>
            <a:avLst/>
            <a:gdLst/>
            <a:ahLst/>
            <a:cxnLst/>
            <a:rect l="l" t="t" r="r" b="b"/>
            <a:pathLst>
              <a:path w="8274669" h="3635025">
                <a:moveTo>
                  <a:pt x="540554" y="0"/>
                </a:moveTo>
                <a:lnTo>
                  <a:pt x="8274669" y="0"/>
                </a:lnTo>
                <a:lnTo>
                  <a:pt x="8274669" y="3635025"/>
                </a:lnTo>
                <a:lnTo>
                  <a:pt x="0" y="3635025"/>
                </a:lnTo>
                <a:close/>
              </a:path>
            </a:pathLst>
          </a:custGeom>
        </p:spPr>
      </p:pic>
    </p:spTree>
    <p:extLst>
      <p:ext uri="{BB962C8B-B14F-4D97-AF65-F5344CB8AC3E}">
        <p14:creationId xmlns:p14="http://schemas.microsoft.com/office/powerpoint/2010/main" val="2041076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28460BD8-AE3F-4AC9-9D0B-717052AA5D3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4" name="Straight Connector 43">
              <a:extLst>
                <a:ext uri="{FF2B5EF4-FFF2-40B4-BE49-F238E27FC236}">
                  <a16:creationId xmlns:a16="http://schemas.microsoft.com/office/drawing/2014/main" id="{54420CFE-F482-466E-9E1E-C78513C0B85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5331032B-BD21-4BDA-920C-12E35805256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6"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Isosceles Triangle 47">
              <a:extLst>
                <a:ext uri="{FF2B5EF4-FFF2-40B4-BE49-F238E27FC236}">
                  <a16:creationId xmlns:a16="http://schemas.microsoft.com/office/drawing/2014/main" id="{4FD744C6-4ED8-4BC9-BF68-6BDF701C5D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Isosceles Triangle 51">
              <a:extLst>
                <a:ext uri="{FF2B5EF4-FFF2-40B4-BE49-F238E27FC236}">
                  <a16:creationId xmlns:a16="http://schemas.microsoft.com/office/drawing/2014/main" id="{8EFDD162-BBBA-4062-8BBF-53DBA10913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Isosceles Triangle 52">
              <a:extLst>
                <a:ext uri="{FF2B5EF4-FFF2-40B4-BE49-F238E27FC236}">
                  <a16:creationId xmlns:a16="http://schemas.microsoft.com/office/drawing/2014/main" id="{DCFC9E65-3E19-4483-B952-25D29683CA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5" name="Rectangle 54">
            <a:extLst>
              <a:ext uri="{FF2B5EF4-FFF2-40B4-BE49-F238E27FC236}">
                <a16:creationId xmlns:a16="http://schemas.microsoft.com/office/drawing/2014/main" id="{9179DE42-5613-4B35-A1E6-6CCBAA13C7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EB898B32-3891-4C3A-8F58-C5969D2E903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4AE4806D-B8F9-4679-A68A-9BD21C01A30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1"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Isosceles Triangle 64">
            <a:extLst>
              <a:ext uri="{FF2B5EF4-FFF2-40B4-BE49-F238E27FC236}">
                <a16:creationId xmlns:a16="http://schemas.microsoft.com/office/drawing/2014/main" id="{3C195FC1-B568-4C72-9902-34CB35DDD7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Isosceles Triangle 68">
            <a:extLst>
              <a:ext uri="{FF2B5EF4-FFF2-40B4-BE49-F238E27FC236}">
                <a16:creationId xmlns:a16="http://schemas.microsoft.com/office/drawing/2014/main" id="{4BE96B01-3929-432D-B8C2-ADBCB74C2EF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Freeform: Shape 70">
            <a:extLst>
              <a:ext uri="{FF2B5EF4-FFF2-40B4-BE49-F238E27FC236}">
                <a16:creationId xmlns:a16="http://schemas.microsoft.com/office/drawing/2014/main" id="{2A6FCDE6-CDE2-4C51-B18E-A95CFB67971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5C141D1-9C7C-9C43-B300-910E5321CC99}"/>
              </a:ext>
            </a:extLst>
          </p:cNvPr>
          <p:cNvSpPr>
            <a:spLocks noGrp="1"/>
          </p:cNvSpPr>
          <p:nvPr>
            <p:ph type="title"/>
          </p:nvPr>
        </p:nvSpPr>
        <p:spPr>
          <a:xfrm>
            <a:off x="4419136" y="2379795"/>
            <a:ext cx="6960759" cy="1969823"/>
          </a:xfrm>
        </p:spPr>
        <p:txBody>
          <a:bodyPr vert="horz" lIns="91440" tIns="45720" rIns="91440" bIns="45720" rtlCol="0" anchor="ctr">
            <a:normAutofit/>
          </a:bodyPr>
          <a:lstStyle/>
          <a:p>
            <a:r>
              <a:rPr lang="fr-FR" sz="6000" b="1" dirty="0">
                <a:solidFill>
                  <a:srgbClr val="FFFFFF"/>
                </a:solidFill>
              </a:rPr>
              <a:t>Exploration des données</a:t>
            </a:r>
            <a:endParaRPr lang="fr-FR" sz="6000" dirty="0">
              <a:solidFill>
                <a:srgbClr val="FFFFFF"/>
              </a:solidFill>
            </a:endParaRPr>
          </a:p>
        </p:txBody>
      </p:sp>
      <p:sp>
        <p:nvSpPr>
          <p:cNvPr id="73" name="Isosceles Triangle 72">
            <a:extLst>
              <a:ext uri="{FF2B5EF4-FFF2-40B4-BE49-F238E27FC236}">
                <a16:creationId xmlns:a16="http://schemas.microsoft.com/office/drawing/2014/main" id="{9D2E8756-2465-473A-BA2A-2DB1D62247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7522897"/>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28460BD8-AE3F-4AC9-9D0B-717052AA5D3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4" name="Straight Connector 43">
              <a:extLst>
                <a:ext uri="{FF2B5EF4-FFF2-40B4-BE49-F238E27FC236}">
                  <a16:creationId xmlns:a16="http://schemas.microsoft.com/office/drawing/2014/main" id="{54420CFE-F482-466E-9E1E-C78513C0B85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5331032B-BD21-4BDA-920C-12E35805256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6"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Isosceles Triangle 47">
              <a:extLst>
                <a:ext uri="{FF2B5EF4-FFF2-40B4-BE49-F238E27FC236}">
                  <a16:creationId xmlns:a16="http://schemas.microsoft.com/office/drawing/2014/main" id="{4FD744C6-4ED8-4BC9-BF68-6BDF701C5D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Isosceles Triangle 51">
              <a:extLst>
                <a:ext uri="{FF2B5EF4-FFF2-40B4-BE49-F238E27FC236}">
                  <a16:creationId xmlns:a16="http://schemas.microsoft.com/office/drawing/2014/main" id="{8EFDD162-BBBA-4062-8BBF-53DBA10913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Isosceles Triangle 52">
              <a:extLst>
                <a:ext uri="{FF2B5EF4-FFF2-40B4-BE49-F238E27FC236}">
                  <a16:creationId xmlns:a16="http://schemas.microsoft.com/office/drawing/2014/main" id="{DCFC9E65-3E19-4483-B952-25D29683CA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5" name="Rectangle 54">
            <a:extLst>
              <a:ext uri="{FF2B5EF4-FFF2-40B4-BE49-F238E27FC236}">
                <a16:creationId xmlns:a16="http://schemas.microsoft.com/office/drawing/2014/main" id="{9179DE42-5613-4B35-A1E6-6CCBAA13C7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EB898B32-3891-4C3A-8F58-C5969D2E903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4AE4806D-B8F9-4679-A68A-9BD21C01A30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1"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Isosceles Triangle 64">
            <a:extLst>
              <a:ext uri="{FF2B5EF4-FFF2-40B4-BE49-F238E27FC236}">
                <a16:creationId xmlns:a16="http://schemas.microsoft.com/office/drawing/2014/main" id="{3C195FC1-B568-4C72-9902-34CB35DDD7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Isosceles Triangle 68">
            <a:extLst>
              <a:ext uri="{FF2B5EF4-FFF2-40B4-BE49-F238E27FC236}">
                <a16:creationId xmlns:a16="http://schemas.microsoft.com/office/drawing/2014/main" id="{4BE96B01-3929-432D-B8C2-ADBCB74C2EF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Freeform: Shape 70">
            <a:extLst>
              <a:ext uri="{FF2B5EF4-FFF2-40B4-BE49-F238E27FC236}">
                <a16:creationId xmlns:a16="http://schemas.microsoft.com/office/drawing/2014/main" id="{2A6FCDE6-CDE2-4C51-B18E-A95CFB67971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5C141D1-9C7C-9C43-B300-910E5321CC99}"/>
              </a:ext>
            </a:extLst>
          </p:cNvPr>
          <p:cNvSpPr>
            <a:spLocks noGrp="1"/>
          </p:cNvSpPr>
          <p:nvPr>
            <p:ph type="title"/>
          </p:nvPr>
        </p:nvSpPr>
        <p:spPr>
          <a:xfrm>
            <a:off x="4419136" y="2379795"/>
            <a:ext cx="6960759" cy="1969823"/>
          </a:xfrm>
        </p:spPr>
        <p:txBody>
          <a:bodyPr vert="horz" lIns="91440" tIns="45720" rIns="91440" bIns="45720" rtlCol="0" anchor="ctr">
            <a:normAutofit/>
          </a:bodyPr>
          <a:lstStyle/>
          <a:p>
            <a:r>
              <a:rPr lang="fr-FR" sz="6000" b="1" dirty="0">
                <a:solidFill>
                  <a:srgbClr val="FFFFFF"/>
                </a:solidFill>
              </a:rPr>
              <a:t>Conclusion</a:t>
            </a:r>
            <a:endParaRPr lang="fr-FR" sz="6000" dirty="0">
              <a:solidFill>
                <a:srgbClr val="FFFFFF"/>
              </a:solidFill>
            </a:endParaRPr>
          </a:p>
        </p:txBody>
      </p:sp>
      <p:sp>
        <p:nvSpPr>
          <p:cNvPr id="73" name="Isosceles Triangle 72">
            <a:extLst>
              <a:ext uri="{FF2B5EF4-FFF2-40B4-BE49-F238E27FC236}">
                <a16:creationId xmlns:a16="http://schemas.microsoft.com/office/drawing/2014/main" id="{9D2E8756-2465-473A-BA2A-2DB1D62247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3058198"/>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31458828-5718-C741-A706-1113B1A5877D}"/>
              </a:ext>
            </a:extLst>
          </p:cNvPr>
          <p:cNvSpPr>
            <a:spLocks noGrp="1"/>
          </p:cNvSpPr>
          <p:nvPr>
            <p:ph type="title"/>
          </p:nvPr>
        </p:nvSpPr>
        <p:spPr>
          <a:xfrm>
            <a:off x="677334" y="609600"/>
            <a:ext cx="8596668" cy="746589"/>
          </a:xfrm>
        </p:spPr>
        <p:txBody>
          <a:bodyPr>
            <a:normAutofit/>
          </a:bodyPr>
          <a:lstStyle/>
          <a:p>
            <a:r>
              <a:rPr lang="fr-FR" b="1" dirty="0">
                <a:latin typeface="Quicksand" pitchFamily="2" charset="77"/>
              </a:rPr>
              <a:t>Conclusion</a:t>
            </a:r>
          </a:p>
        </p:txBody>
      </p:sp>
      <p:sp>
        <p:nvSpPr>
          <p:cNvPr id="7" name="Espace réservé du contenu 6">
            <a:extLst>
              <a:ext uri="{FF2B5EF4-FFF2-40B4-BE49-F238E27FC236}">
                <a16:creationId xmlns:a16="http://schemas.microsoft.com/office/drawing/2014/main" id="{03CA638D-FE5F-2042-9288-EDD49F4A16BE}"/>
              </a:ext>
            </a:extLst>
          </p:cNvPr>
          <p:cNvSpPr>
            <a:spLocks noGrp="1"/>
          </p:cNvSpPr>
          <p:nvPr>
            <p:ph idx="1"/>
          </p:nvPr>
        </p:nvSpPr>
        <p:spPr>
          <a:xfrm>
            <a:off x="677334" y="1492823"/>
            <a:ext cx="9044735" cy="5023591"/>
          </a:xfrm>
        </p:spPr>
        <p:txBody>
          <a:bodyPr>
            <a:noAutofit/>
          </a:bodyPr>
          <a:lstStyle/>
          <a:p>
            <a:pPr marL="0" indent="0">
              <a:buNone/>
            </a:pPr>
            <a:r>
              <a:rPr lang="fr-FR" dirty="0"/>
              <a:t>Après notre </a:t>
            </a:r>
            <a:r>
              <a:rPr lang="fr-FR" dirty="0" smtClean="0"/>
              <a:t>étude, </a:t>
            </a:r>
            <a:r>
              <a:rPr lang="fr-FR" dirty="0"/>
              <a:t>nous avons noté plusieurs points qui permettent d’améliorer la popularité d’un article, notamment sa taille, le nombre de keywords dans la balise &lt;</a:t>
            </a:r>
            <a:r>
              <a:rPr lang="fr-FR" dirty="0" err="1"/>
              <a:t>meta</a:t>
            </a:r>
            <a:r>
              <a:rPr lang="fr-FR" dirty="0"/>
              <a:t>&gt; ou encore la catégorie de l’article (social media, Tech …). </a:t>
            </a:r>
          </a:p>
          <a:p>
            <a:pPr marL="0" indent="0">
              <a:buNone/>
            </a:pPr>
            <a:endParaRPr lang="fr-FR" dirty="0"/>
          </a:p>
          <a:p>
            <a:pPr marL="0" indent="0">
              <a:buNone/>
            </a:pPr>
            <a:r>
              <a:rPr lang="fr-FR" dirty="0"/>
              <a:t>Bien que ces informations nous est été très utile, l’ensemble des modèles que nous avons mis en place n’était pas très performant même après optimisation. Afin de les </a:t>
            </a:r>
            <a:r>
              <a:rPr lang="fr-FR" dirty="0" smtClean="0"/>
              <a:t>améliorer, </a:t>
            </a:r>
            <a:r>
              <a:rPr lang="fr-FR" dirty="0"/>
              <a:t>il faudrait passer plus de temps sur le traitement de nos données en amont afin d’optimiser nos résultats, notamment grâce à la suppression des lignes produisant du bruit, et qui dérange la prédiction (valeur trop grande, pas assez).</a:t>
            </a:r>
          </a:p>
          <a:p>
            <a:pPr marL="0" indent="0">
              <a:buNone/>
            </a:pPr>
            <a:endParaRPr lang="fr-FR" dirty="0"/>
          </a:p>
          <a:p>
            <a:pPr marL="0" indent="0">
              <a:buNone/>
            </a:pPr>
            <a:r>
              <a:rPr lang="fr-FR" dirty="0"/>
              <a:t>Et finalement pour rendre notre modèle utilisable nous l’avons exposé à l’aide d’une API </a:t>
            </a:r>
            <a:r>
              <a:rPr lang="fr-FR" dirty="0" err="1"/>
              <a:t>Flask</a:t>
            </a:r>
            <a:r>
              <a:rPr lang="fr-FR" dirty="0"/>
              <a:t> permettant de prédire la popularité d’un ou </a:t>
            </a:r>
            <a:r>
              <a:rPr lang="fr-FR" dirty="0" smtClean="0"/>
              <a:t>plusieurs </a:t>
            </a:r>
            <a:r>
              <a:rPr lang="fr-FR" dirty="0"/>
              <a:t>article de notre jeu de données.</a:t>
            </a:r>
          </a:p>
        </p:txBody>
      </p:sp>
    </p:spTree>
    <p:extLst>
      <p:ext uri="{BB962C8B-B14F-4D97-AF65-F5344CB8AC3E}">
        <p14:creationId xmlns:p14="http://schemas.microsoft.com/office/powerpoint/2010/main" val="30362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31458828-5718-C741-A706-1113B1A5877D}"/>
              </a:ext>
            </a:extLst>
          </p:cNvPr>
          <p:cNvSpPr>
            <a:spLocks noGrp="1"/>
          </p:cNvSpPr>
          <p:nvPr>
            <p:ph type="title"/>
          </p:nvPr>
        </p:nvSpPr>
        <p:spPr>
          <a:xfrm>
            <a:off x="677334" y="609600"/>
            <a:ext cx="8596668" cy="746589"/>
          </a:xfrm>
        </p:spPr>
        <p:txBody>
          <a:bodyPr/>
          <a:lstStyle/>
          <a:p>
            <a:r>
              <a:rPr lang="fr-FR" b="1" dirty="0">
                <a:latin typeface="Quicksand" pitchFamily="2" charset="77"/>
              </a:rPr>
              <a:t>Description des données</a:t>
            </a:r>
          </a:p>
        </p:txBody>
      </p:sp>
      <p:sp>
        <p:nvSpPr>
          <p:cNvPr id="7" name="Espace réservé du contenu 6">
            <a:extLst>
              <a:ext uri="{FF2B5EF4-FFF2-40B4-BE49-F238E27FC236}">
                <a16:creationId xmlns:a16="http://schemas.microsoft.com/office/drawing/2014/main" id="{03CA638D-FE5F-2042-9288-EDD49F4A16BE}"/>
              </a:ext>
            </a:extLst>
          </p:cNvPr>
          <p:cNvSpPr>
            <a:spLocks noGrp="1"/>
          </p:cNvSpPr>
          <p:nvPr>
            <p:ph idx="1"/>
          </p:nvPr>
        </p:nvSpPr>
        <p:spPr>
          <a:xfrm>
            <a:off x="677334" y="1356189"/>
            <a:ext cx="8596668" cy="5116530"/>
          </a:xfrm>
        </p:spPr>
        <p:txBody>
          <a:bodyPr/>
          <a:lstStyle/>
          <a:p>
            <a:pPr marL="0" indent="0">
              <a:buNone/>
            </a:pPr>
            <a:r>
              <a:rPr lang="fr-FR" dirty="0"/>
              <a:t>Une fois que nous avons récupéré le jeu de données qui nous a été attribué, nous avons décidé de faire des recherches et essayer de mieux comprendre sa structure et son contenue avant de nous lancer dans la phase de machine </a:t>
            </a:r>
            <a:r>
              <a:rPr lang="fr-FR" dirty="0" err="1"/>
              <a:t>learning</a:t>
            </a:r>
            <a:r>
              <a:rPr lang="fr-FR" dirty="0"/>
              <a:t>.</a:t>
            </a:r>
          </a:p>
          <a:p>
            <a:pPr marL="0" indent="0">
              <a:buNone/>
            </a:pPr>
            <a:r>
              <a:rPr lang="fr-FR" dirty="0"/>
              <a:t>Notre jeu de données est le « Online News </a:t>
            </a:r>
            <a:r>
              <a:rPr lang="fr-FR" dirty="0" err="1"/>
              <a:t>Popularity</a:t>
            </a:r>
            <a:r>
              <a:rPr lang="fr-FR" dirty="0"/>
              <a:t> Data Set » fournis par l’ "UCI Machine Learning </a:t>
            </a:r>
            <a:r>
              <a:rPr lang="fr-FR" dirty="0" err="1"/>
              <a:t>Repository</a:t>
            </a:r>
            <a:r>
              <a:rPr lang="fr-FR" dirty="0"/>
              <a:t> ». Grâce aux informations récupérées via l’UCI, nous avons découvert qu’il s’agit d’une base de données qui référencie l'ensemble des articles publiés par un un site d'actualité pour une période de 2 ans. Le site web en question s’appelle « </a:t>
            </a:r>
            <a:r>
              <a:rPr lang="fr-FR" dirty="0" err="1"/>
              <a:t>Marshable</a:t>
            </a:r>
            <a:r>
              <a:rPr lang="fr-FR" dirty="0"/>
              <a:t> », et a été fondé par Pete </a:t>
            </a:r>
            <a:r>
              <a:rPr lang="fr-FR" dirty="0" err="1"/>
              <a:t>Cashmore</a:t>
            </a:r>
            <a:r>
              <a:rPr lang="fr-FR" dirty="0"/>
              <a:t> en juillet 2005.</a:t>
            </a:r>
          </a:p>
          <a:p>
            <a:pPr marL="0" indent="0">
              <a:buNone/>
            </a:pPr>
            <a:r>
              <a:rPr lang="fr-FR" dirty="0"/>
              <a:t>Afin de connaître de quelle période date nos données nous avons utilisé la colonne </a:t>
            </a:r>
            <a:r>
              <a:rPr lang="fr-FR" i="1" dirty="0" err="1"/>
              <a:t>timedelta</a:t>
            </a:r>
            <a:r>
              <a:rPr lang="fr-FR" dirty="0"/>
              <a:t> correspondant au delta entre la date de publication de l’article et la date d’acquisition du jeu de données par l’UCI (8 Janvier 2015).</a:t>
            </a:r>
          </a:p>
          <a:p>
            <a:pPr marL="0" indent="0">
              <a:buNone/>
            </a:pPr>
            <a:endParaRPr lang="fr-FR" dirty="0"/>
          </a:p>
          <a:p>
            <a:pPr marL="0" indent="0">
              <a:buNone/>
            </a:pPr>
            <a:endParaRPr lang="fr-FR" dirty="0"/>
          </a:p>
        </p:txBody>
      </p:sp>
      <p:pic>
        <p:nvPicPr>
          <p:cNvPr id="8" name="Image 7">
            <a:extLst>
              <a:ext uri="{FF2B5EF4-FFF2-40B4-BE49-F238E27FC236}">
                <a16:creationId xmlns:a16="http://schemas.microsoft.com/office/drawing/2014/main" id="{386088A8-FB0C-4048-A93E-0C8F8DF927B6}"/>
              </a:ext>
            </a:extLst>
          </p:cNvPr>
          <p:cNvPicPr>
            <a:picLocks noChangeAspect="1"/>
          </p:cNvPicPr>
          <p:nvPr/>
        </p:nvPicPr>
        <p:blipFill rotWithShape="1">
          <a:blip r:embed="rId2"/>
          <a:srcRect l="1087"/>
          <a:stretch/>
        </p:blipFill>
        <p:spPr>
          <a:xfrm>
            <a:off x="750012" y="5421302"/>
            <a:ext cx="7233782" cy="1150040"/>
          </a:xfrm>
          <a:prstGeom prst="rect">
            <a:avLst/>
          </a:prstGeom>
        </p:spPr>
      </p:pic>
    </p:spTree>
    <p:extLst>
      <p:ext uri="{BB962C8B-B14F-4D97-AF65-F5344CB8AC3E}">
        <p14:creationId xmlns:p14="http://schemas.microsoft.com/office/powerpoint/2010/main" val="55548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31458828-5718-C741-A706-1113B1A5877D}"/>
              </a:ext>
            </a:extLst>
          </p:cNvPr>
          <p:cNvSpPr>
            <a:spLocks noGrp="1"/>
          </p:cNvSpPr>
          <p:nvPr>
            <p:ph type="title"/>
          </p:nvPr>
        </p:nvSpPr>
        <p:spPr>
          <a:xfrm>
            <a:off x="677334" y="609600"/>
            <a:ext cx="8596668" cy="746589"/>
          </a:xfrm>
        </p:spPr>
        <p:txBody>
          <a:bodyPr/>
          <a:lstStyle/>
          <a:p>
            <a:r>
              <a:rPr lang="fr-FR" b="1" dirty="0">
                <a:latin typeface="Quicksand" pitchFamily="2" charset="77"/>
              </a:rPr>
              <a:t>Étude des colonnes</a:t>
            </a:r>
          </a:p>
        </p:txBody>
      </p:sp>
      <p:sp>
        <p:nvSpPr>
          <p:cNvPr id="7" name="Espace réservé du contenu 6">
            <a:extLst>
              <a:ext uri="{FF2B5EF4-FFF2-40B4-BE49-F238E27FC236}">
                <a16:creationId xmlns:a16="http://schemas.microsoft.com/office/drawing/2014/main" id="{03CA638D-FE5F-2042-9288-EDD49F4A16BE}"/>
              </a:ext>
            </a:extLst>
          </p:cNvPr>
          <p:cNvSpPr>
            <a:spLocks noGrp="1"/>
          </p:cNvSpPr>
          <p:nvPr>
            <p:ph idx="1"/>
          </p:nvPr>
        </p:nvSpPr>
        <p:spPr>
          <a:xfrm>
            <a:off x="677334" y="1561672"/>
            <a:ext cx="8596668" cy="5116530"/>
          </a:xfrm>
        </p:spPr>
        <p:txBody>
          <a:bodyPr>
            <a:normAutofit/>
          </a:bodyPr>
          <a:lstStyle/>
          <a:p>
            <a:pPr marL="0" indent="0">
              <a:buNone/>
            </a:pPr>
            <a:r>
              <a:rPr lang="fr-FR" dirty="0"/>
              <a:t>Notre jeu de données est composé de 61 colonnes dont 58 prédictives, 1 cible qui correspond au nombre de partages (</a:t>
            </a:r>
            <a:r>
              <a:rPr lang="fr-FR" dirty="0" err="1"/>
              <a:t>shares</a:t>
            </a:r>
            <a:r>
              <a:rPr lang="fr-FR" dirty="0"/>
              <a:t>) et 2 non prédictives qui sont </a:t>
            </a:r>
            <a:r>
              <a:rPr lang="fr-FR" i="1" dirty="0" err="1"/>
              <a:t>timedelta</a:t>
            </a:r>
            <a:r>
              <a:rPr lang="fr-FR" dirty="0"/>
              <a:t> (colonnes utilisées précédemment) et url correspondant à l’url de l’article. Ces informations nous ont été données par l’UCI.</a:t>
            </a:r>
          </a:p>
          <a:p>
            <a:pPr marL="0" indent="0">
              <a:buNone/>
            </a:pPr>
            <a:endParaRPr lang="fr-FR" dirty="0"/>
          </a:p>
          <a:p>
            <a:pPr marL="0" indent="0">
              <a:buNone/>
            </a:pPr>
            <a:r>
              <a:rPr lang="fr-FR" dirty="0"/>
              <a:t>Après quelques recherches sur les colonnes composant nos données, nous avons pu remarquer que certaines colonnes telles que </a:t>
            </a:r>
            <a:r>
              <a:rPr lang="fr-FR" i="1" dirty="0" err="1"/>
              <a:t>weekdays</a:t>
            </a:r>
            <a:r>
              <a:rPr lang="fr-FR" dirty="0"/>
              <a:t>, ou encore </a:t>
            </a:r>
            <a:r>
              <a:rPr lang="fr-FR" i="1" dirty="0" err="1"/>
              <a:t>data_channel</a:t>
            </a:r>
            <a:r>
              <a:rPr lang="fr-FR" dirty="0"/>
              <a:t> semble avoir subi un encodage one hot, de plus nous avons pu remarquer qu’un travaille de NLP ainsi que de </a:t>
            </a:r>
            <a:r>
              <a:rPr lang="fr-FR" dirty="0" err="1"/>
              <a:t>clusturing</a:t>
            </a:r>
            <a:r>
              <a:rPr lang="fr-FR" dirty="0"/>
              <a:t> ( utilisant LDA ) a été effectué sur ces données.</a:t>
            </a:r>
          </a:p>
          <a:p>
            <a:pPr marL="0" indent="0">
              <a:buNone/>
            </a:pPr>
            <a:endParaRPr lang="fr-FR" dirty="0"/>
          </a:p>
          <a:p>
            <a:pPr marL="0" indent="0">
              <a:buNone/>
            </a:pPr>
            <a:r>
              <a:rPr lang="fr-FR" dirty="0"/>
              <a:t>Grâce à toutes ces informations nous avons pu classer les colonnes en 2 groupes :</a:t>
            </a:r>
          </a:p>
          <a:p>
            <a:pPr lvl="1">
              <a:buSzPct val="100000"/>
              <a:buFont typeface="Courier New" panose="02070309020205020404" pitchFamily="49" charset="0"/>
              <a:buChar char="o"/>
            </a:pPr>
            <a:r>
              <a:rPr lang="fr-FR" dirty="0"/>
              <a:t>Statistique d'une étude NLP (</a:t>
            </a:r>
            <a:r>
              <a:rPr lang="fr-FR" dirty="0" err="1"/>
              <a:t>n_tokens_title</a:t>
            </a:r>
            <a:r>
              <a:rPr lang="fr-FR" dirty="0"/>
              <a:t>, </a:t>
            </a:r>
            <a:r>
              <a:rPr lang="fr-FR" dirty="0" err="1"/>
              <a:t>n_tokens_content</a:t>
            </a:r>
            <a:r>
              <a:rPr lang="fr-FR" dirty="0"/>
              <a:t>, LDA_00 …)</a:t>
            </a:r>
          </a:p>
          <a:p>
            <a:pPr lvl="1">
              <a:buSzPct val="100000"/>
              <a:buFont typeface="Courier New" panose="02070309020205020404" pitchFamily="49" charset="0"/>
              <a:buChar char="o"/>
            </a:pPr>
            <a:r>
              <a:rPr lang="fr-FR" dirty="0" err="1"/>
              <a:t>Analytics</a:t>
            </a:r>
            <a:r>
              <a:rPr lang="fr-FR" dirty="0"/>
              <a:t> web ( </a:t>
            </a:r>
            <a:r>
              <a:rPr lang="fr-FR" dirty="0" err="1"/>
              <a:t>num_keywords</a:t>
            </a:r>
            <a:r>
              <a:rPr lang="fr-FR" dirty="0"/>
              <a:t>, </a:t>
            </a:r>
            <a:r>
              <a:rPr lang="fr-FR" dirty="0" err="1"/>
              <a:t>data_channels</a:t>
            </a:r>
            <a:r>
              <a:rPr lang="fr-FR" dirty="0"/>
              <a:t>, </a:t>
            </a:r>
            <a:r>
              <a:rPr lang="fr-FR" dirty="0" err="1"/>
              <a:t>self_reference_avg_shares</a:t>
            </a:r>
            <a:r>
              <a:rPr lang="fr-FR" dirty="0"/>
              <a:t> …) </a:t>
            </a:r>
          </a:p>
          <a:p>
            <a:pPr marL="0" indent="0">
              <a:buNone/>
            </a:pPr>
            <a:endParaRPr lang="fr-FR" dirty="0"/>
          </a:p>
        </p:txBody>
      </p:sp>
    </p:spTree>
    <p:extLst>
      <p:ext uri="{BB962C8B-B14F-4D97-AF65-F5344CB8AC3E}">
        <p14:creationId xmlns:p14="http://schemas.microsoft.com/office/powerpoint/2010/main" val="1553797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31458828-5718-C741-A706-1113B1A5877D}"/>
              </a:ext>
            </a:extLst>
          </p:cNvPr>
          <p:cNvSpPr>
            <a:spLocks noGrp="1"/>
          </p:cNvSpPr>
          <p:nvPr>
            <p:ph type="title"/>
          </p:nvPr>
        </p:nvSpPr>
        <p:spPr>
          <a:xfrm>
            <a:off x="677334" y="609600"/>
            <a:ext cx="8596668" cy="746589"/>
          </a:xfrm>
        </p:spPr>
        <p:txBody>
          <a:bodyPr/>
          <a:lstStyle/>
          <a:p>
            <a:r>
              <a:rPr lang="fr-FR" b="1" dirty="0">
                <a:latin typeface="Quicksand" pitchFamily="2" charset="77"/>
              </a:rPr>
              <a:t>Discrétisation de la cible</a:t>
            </a:r>
          </a:p>
        </p:txBody>
      </p:sp>
      <p:sp>
        <p:nvSpPr>
          <p:cNvPr id="7" name="Espace réservé du contenu 6">
            <a:extLst>
              <a:ext uri="{FF2B5EF4-FFF2-40B4-BE49-F238E27FC236}">
                <a16:creationId xmlns:a16="http://schemas.microsoft.com/office/drawing/2014/main" id="{03CA638D-FE5F-2042-9288-EDD49F4A16BE}"/>
              </a:ext>
            </a:extLst>
          </p:cNvPr>
          <p:cNvSpPr>
            <a:spLocks noGrp="1"/>
          </p:cNvSpPr>
          <p:nvPr>
            <p:ph idx="1"/>
          </p:nvPr>
        </p:nvSpPr>
        <p:spPr>
          <a:xfrm>
            <a:off x="677334" y="1520576"/>
            <a:ext cx="9021470" cy="5116530"/>
          </a:xfrm>
        </p:spPr>
        <p:txBody>
          <a:bodyPr>
            <a:normAutofit/>
          </a:bodyPr>
          <a:lstStyle/>
          <a:p>
            <a:pPr marL="0" indent="0">
              <a:buNone/>
            </a:pPr>
            <a:r>
              <a:rPr lang="fr-FR" dirty="0"/>
              <a:t>L’objectif de ce projet étant de déterminer la popularité d’un article selon les données qui on été mises à notre disposition. Ce problème est donc un problème de classification,  il nous a fallu donc déterminé les seuils permettant de décrire un article comme ‘populaire’ / ‘non populaire’. </a:t>
            </a:r>
          </a:p>
          <a:p>
            <a:pPr marL="0" indent="0">
              <a:buNone/>
            </a:pPr>
            <a:r>
              <a:rPr lang="fr-FR" dirty="0"/>
              <a:t>Plusieurs découpages sont possibles, d’après nos tests plus le découpage est « facile » meilleurs sont les résultats des modèles (ex: populaire / non populaire) . Cependant au vue de la répartition de nos données, nous avons jugé  que pour être précis il fallait mettre en place un minimum de  niveaux de popularité : </a:t>
            </a:r>
          </a:p>
          <a:p>
            <a:pPr lvl="1">
              <a:buSzPct val="100000"/>
              <a:buFont typeface="Courier New" panose="02070309020205020404" pitchFamily="49" charset="0"/>
              <a:buChar char="o"/>
            </a:pPr>
            <a:r>
              <a:rPr lang="fr-FR" dirty="0"/>
              <a:t>Non populaire : &lt; 708 partages (10% des articles)</a:t>
            </a:r>
          </a:p>
          <a:p>
            <a:pPr lvl="1">
              <a:buSzPct val="100000"/>
              <a:buFont typeface="Courier New" panose="02070309020205020404" pitchFamily="49" charset="0"/>
              <a:buChar char="o"/>
            </a:pPr>
            <a:r>
              <a:rPr lang="fr-FR" dirty="0"/>
              <a:t>Peu populaire : 708 &lt;= &amp; &lt; 1100  partages (25% des articles)</a:t>
            </a:r>
          </a:p>
          <a:p>
            <a:pPr lvl="1">
              <a:buSzPct val="100000"/>
              <a:buFont typeface="Courier New" panose="02070309020205020404" pitchFamily="49" charset="0"/>
              <a:buChar char="o"/>
            </a:pPr>
            <a:r>
              <a:rPr lang="fr-FR" dirty="0"/>
              <a:t>Neutre :  1100 &lt;= &amp; &lt; 2000  partages (30% des articles)</a:t>
            </a:r>
          </a:p>
          <a:p>
            <a:pPr lvl="1">
              <a:buSzPct val="100000"/>
              <a:buFont typeface="Courier New" panose="02070309020205020404" pitchFamily="49" charset="0"/>
              <a:buChar char="o"/>
            </a:pPr>
            <a:r>
              <a:rPr lang="fr-FR" dirty="0"/>
              <a:t>Populaire : 2000 &lt;= &amp; &lt; 6100  partages (25% des articles)</a:t>
            </a:r>
          </a:p>
          <a:p>
            <a:pPr lvl="1">
              <a:buSzPct val="100000"/>
              <a:buFont typeface="Courier New" panose="02070309020205020404" pitchFamily="49" charset="0"/>
              <a:buChar char="o"/>
            </a:pPr>
            <a:r>
              <a:rPr lang="fr-FR" dirty="0"/>
              <a:t>Très populaire : &gt;= 6100 partages (10% des articles)</a:t>
            </a:r>
          </a:p>
          <a:p>
            <a:pPr lvl="1">
              <a:buSzPct val="100000"/>
              <a:buFont typeface="Courier New" panose="02070309020205020404" pitchFamily="49" charset="0"/>
              <a:buChar char="o"/>
            </a:pPr>
            <a:endParaRPr lang="fr-FR" dirty="0"/>
          </a:p>
          <a:p>
            <a:pPr marL="57150" indent="0">
              <a:buSzPct val="100000"/>
              <a:buNone/>
            </a:pPr>
            <a:r>
              <a:rPr lang="fr-FR" dirty="0"/>
              <a:t>Cette information a été stocker dans une nouvelle colonne « </a:t>
            </a:r>
            <a:r>
              <a:rPr lang="fr-FR" dirty="0" err="1"/>
              <a:t>popularity</a:t>
            </a:r>
            <a:r>
              <a:rPr lang="fr-FR" dirty="0"/>
              <a:t> ».</a:t>
            </a:r>
          </a:p>
          <a:p>
            <a:pPr lvl="1">
              <a:buSzPct val="100000"/>
              <a:buFont typeface="Courier New" panose="02070309020205020404" pitchFamily="49" charset="0"/>
              <a:buChar char="o"/>
            </a:pPr>
            <a:endParaRPr lang="fr-FR" dirty="0"/>
          </a:p>
          <a:p>
            <a:pPr lvl="1">
              <a:buSzPct val="100000"/>
              <a:buFont typeface="Courier New" panose="02070309020205020404" pitchFamily="49" charset="0"/>
              <a:buChar char="o"/>
            </a:pPr>
            <a:endParaRPr lang="fr-FR" dirty="0"/>
          </a:p>
          <a:p>
            <a:pPr marL="0" indent="0">
              <a:buNone/>
            </a:pPr>
            <a:endParaRPr lang="fr-FR" dirty="0"/>
          </a:p>
        </p:txBody>
      </p:sp>
    </p:spTree>
    <p:extLst>
      <p:ext uri="{BB962C8B-B14F-4D97-AF65-F5344CB8AC3E}">
        <p14:creationId xmlns:p14="http://schemas.microsoft.com/office/powerpoint/2010/main" val="186545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28460BD8-AE3F-4AC9-9D0B-717052AA5D3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4" name="Straight Connector 43">
              <a:extLst>
                <a:ext uri="{FF2B5EF4-FFF2-40B4-BE49-F238E27FC236}">
                  <a16:creationId xmlns:a16="http://schemas.microsoft.com/office/drawing/2014/main" id="{54420CFE-F482-466E-9E1E-C78513C0B85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5331032B-BD21-4BDA-920C-12E35805256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6"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Isosceles Triangle 47">
              <a:extLst>
                <a:ext uri="{FF2B5EF4-FFF2-40B4-BE49-F238E27FC236}">
                  <a16:creationId xmlns:a16="http://schemas.microsoft.com/office/drawing/2014/main" id="{4FD744C6-4ED8-4BC9-BF68-6BDF701C5D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Isosceles Triangle 51">
              <a:extLst>
                <a:ext uri="{FF2B5EF4-FFF2-40B4-BE49-F238E27FC236}">
                  <a16:creationId xmlns:a16="http://schemas.microsoft.com/office/drawing/2014/main" id="{8EFDD162-BBBA-4062-8BBF-53DBA10913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Isosceles Triangle 52">
              <a:extLst>
                <a:ext uri="{FF2B5EF4-FFF2-40B4-BE49-F238E27FC236}">
                  <a16:creationId xmlns:a16="http://schemas.microsoft.com/office/drawing/2014/main" id="{DCFC9E65-3E19-4483-B952-25D29683CA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5" name="Rectangle 54">
            <a:extLst>
              <a:ext uri="{FF2B5EF4-FFF2-40B4-BE49-F238E27FC236}">
                <a16:creationId xmlns:a16="http://schemas.microsoft.com/office/drawing/2014/main" id="{9179DE42-5613-4B35-A1E6-6CCBAA13C7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EB898B32-3891-4C3A-8F58-C5969D2E903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4AE4806D-B8F9-4679-A68A-9BD21C01A30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1"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Isosceles Triangle 64">
            <a:extLst>
              <a:ext uri="{FF2B5EF4-FFF2-40B4-BE49-F238E27FC236}">
                <a16:creationId xmlns:a16="http://schemas.microsoft.com/office/drawing/2014/main" id="{3C195FC1-B568-4C72-9902-34CB35DDD7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Isosceles Triangle 68">
            <a:extLst>
              <a:ext uri="{FF2B5EF4-FFF2-40B4-BE49-F238E27FC236}">
                <a16:creationId xmlns:a16="http://schemas.microsoft.com/office/drawing/2014/main" id="{4BE96B01-3929-432D-B8C2-ADBCB74C2EF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Freeform: Shape 70">
            <a:extLst>
              <a:ext uri="{FF2B5EF4-FFF2-40B4-BE49-F238E27FC236}">
                <a16:creationId xmlns:a16="http://schemas.microsoft.com/office/drawing/2014/main" id="{2A6FCDE6-CDE2-4C51-B18E-A95CFB67971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5C141D1-9C7C-9C43-B300-910E5321CC99}"/>
              </a:ext>
            </a:extLst>
          </p:cNvPr>
          <p:cNvSpPr>
            <a:spLocks noGrp="1"/>
          </p:cNvSpPr>
          <p:nvPr>
            <p:ph type="title"/>
          </p:nvPr>
        </p:nvSpPr>
        <p:spPr>
          <a:xfrm>
            <a:off x="4419136" y="2379795"/>
            <a:ext cx="6960759" cy="1969823"/>
          </a:xfrm>
        </p:spPr>
        <p:txBody>
          <a:bodyPr vert="horz" lIns="91440" tIns="45720" rIns="91440" bIns="45720" rtlCol="0" anchor="ctr">
            <a:normAutofit/>
          </a:bodyPr>
          <a:lstStyle/>
          <a:p>
            <a:r>
              <a:rPr lang="fr-FR" sz="6000" b="1" dirty="0">
                <a:solidFill>
                  <a:srgbClr val="FFFFFF"/>
                </a:solidFill>
              </a:rPr>
              <a:t>Visualisation des données</a:t>
            </a:r>
            <a:endParaRPr lang="fr-FR" sz="6000" dirty="0">
              <a:solidFill>
                <a:srgbClr val="FFFFFF"/>
              </a:solidFill>
            </a:endParaRPr>
          </a:p>
        </p:txBody>
      </p:sp>
      <p:sp>
        <p:nvSpPr>
          <p:cNvPr id="73" name="Isosceles Triangle 72">
            <a:extLst>
              <a:ext uri="{FF2B5EF4-FFF2-40B4-BE49-F238E27FC236}">
                <a16:creationId xmlns:a16="http://schemas.microsoft.com/office/drawing/2014/main" id="{9D2E8756-2465-473A-BA2A-2DB1D62247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144404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31458828-5718-C741-A706-1113B1A5877D}"/>
              </a:ext>
            </a:extLst>
          </p:cNvPr>
          <p:cNvSpPr>
            <a:spLocks noGrp="1"/>
          </p:cNvSpPr>
          <p:nvPr>
            <p:ph type="title"/>
          </p:nvPr>
        </p:nvSpPr>
        <p:spPr>
          <a:xfrm>
            <a:off x="677334" y="609600"/>
            <a:ext cx="8596668" cy="746589"/>
          </a:xfrm>
        </p:spPr>
        <p:txBody>
          <a:bodyPr/>
          <a:lstStyle/>
          <a:p>
            <a:r>
              <a:rPr lang="fr-FR" b="1" dirty="0">
                <a:latin typeface="Quicksand" pitchFamily="2" charset="77"/>
              </a:rPr>
              <a:t>Préparation des données</a:t>
            </a:r>
          </a:p>
        </p:txBody>
      </p:sp>
      <p:sp>
        <p:nvSpPr>
          <p:cNvPr id="7" name="Espace réservé du contenu 6">
            <a:extLst>
              <a:ext uri="{FF2B5EF4-FFF2-40B4-BE49-F238E27FC236}">
                <a16:creationId xmlns:a16="http://schemas.microsoft.com/office/drawing/2014/main" id="{03CA638D-FE5F-2042-9288-EDD49F4A16BE}"/>
              </a:ext>
            </a:extLst>
          </p:cNvPr>
          <p:cNvSpPr>
            <a:spLocks noGrp="1"/>
          </p:cNvSpPr>
          <p:nvPr>
            <p:ph idx="1"/>
          </p:nvPr>
        </p:nvSpPr>
        <p:spPr>
          <a:xfrm>
            <a:off x="677334" y="1520576"/>
            <a:ext cx="9021470" cy="5116530"/>
          </a:xfrm>
        </p:spPr>
        <p:txBody>
          <a:bodyPr>
            <a:normAutofit/>
          </a:bodyPr>
          <a:lstStyle/>
          <a:p>
            <a:pPr marL="0" indent="0">
              <a:buNone/>
            </a:pPr>
            <a:r>
              <a:rPr lang="fr-FR" dirty="0"/>
              <a:t>Avant de démarrer la visualisation des données, nous avons voulu créer une copie de notre jeu de données que nous avons appelée </a:t>
            </a:r>
            <a:r>
              <a:rPr lang="fr-FR" dirty="0" err="1"/>
              <a:t>data_vis</a:t>
            </a:r>
            <a:r>
              <a:rPr lang="fr-FR" dirty="0"/>
              <a:t>. </a:t>
            </a:r>
          </a:p>
          <a:p>
            <a:pPr marL="0" indent="0">
              <a:buNone/>
            </a:pPr>
            <a:r>
              <a:rPr lang="fr-FR" dirty="0"/>
              <a:t>Dans ce nouveau jeu de données nous avons regroupé les colonnes ayant subi un encodage one hot en une seule colonne « </a:t>
            </a:r>
            <a:r>
              <a:rPr lang="fr-FR" dirty="0" err="1"/>
              <a:t>publish_days</a:t>
            </a:r>
            <a:r>
              <a:rPr lang="fr-FR" dirty="0"/>
              <a:t> » pour le jour de publication, et « </a:t>
            </a:r>
            <a:r>
              <a:rPr lang="fr-FR" dirty="0" err="1"/>
              <a:t>category</a:t>
            </a:r>
            <a:r>
              <a:rPr lang="fr-FR" dirty="0"/>
              <a:t> » pour les colonnes </a:t>
            </a:r>
            <a:r>
              <a:rPr lang="fr-FR" i="1" dirty="0" err="1"/>
              <a:t>data_channels</a:t>
            </a:r>
            <a:r>
              <a:rPr lang="fr-FR" dirty="0"/>
              <a:t>. </a:t>
            </a:r>
          </a:p>
          <a:p>
            <a:pPr marL="0" indent="0">
              <a:buNone/>
            </a:pPr>
            <a:endParaRPr lang="fr-FR" dirty="0"/>
          </a:p>
          <a:p>
            <a:pPr marL="0" indent="0">
              <a:buNone/>
            </a:pPr>
            <a:r>
              <a:rPr lang="fr-FR" dirty="0"/>
              <a:t>Pour chacune de ces deux colonnes un </a:t>
            </a:r>
            <a:r>
              <a:rPr lang="fr-FR" dirty="0" err="1"/>
              <a:t>sanity</a:t>
            </a:r>
            <a:r>
              <a:rPr lang="fr-FR" dirty="0"/>
              <a:t> check a été effectué afin de vérifier les résultats avant la création des colonnes.</a:t>
            </a:r>
          </a:p>
          <a:p>
            <a:pPr lvl="1">
              <a:buSzPct val="100000"/>
              <a:buFont typeface="Courier New" panose="02070309020205020404" pitchFamily="49" charset="0"/>
              <a:buChar char="o"/>
            </a:pPr>
            <a:endParaRPr lang="fr-FR" dirty="0"/>
          </a:p>
          <a:p>
            <a:pPr marL="0" indent="0">
              <a:buNone/>
            </a:pPr>
            <a:endParaRPr lang="fr-FR" dirty="0"/>
          </a:p>
        </p:txBody>
      </p:sp>
      <p:pic>
        <p:nvPicPr>
          <p:cNvPr id="2" name="Image 1">
            <a:extLst>
              <a:ext uri="{FF2B5EF4-FFF2-40B4-BE49-F238E27FC236}">
                <a16:creationId xmlns:a16="http://schemas.microsoft.com/office/drawing/2014/main" id="{8155AF41-7857-694D-9FB7-05171749D5B0}"/>
              </a:ext>
            </a:extLst>
          </p:cNvPr>
          <p:cNvPicPr>
            <a:picLocks noChangeAspect="1"/>
          </p:cNvPicPr>
          <p:nvPr/>
        </p:nvPicPr>
        <p:blipFill>
          <a:blip r:embed="rId2"/>
          <a:stretch>
            <a:fillRect/>
          </a:stretch>
        </p:blipFill>
        <p:spPr>
          <a:xfrm>
            <a:off x="883197" y="4361138"/>
            <a:ext cx="4304872" cy="2353743"/>
          </a:xfrm>
          <a:prstGeom prst="rect">
            <a:avLst/>
          </a:prstGeom>
        </p:spPr>
      </p:pic>
    </p:spTree>
    <p:extLst>
      <p:ext uri="{BB962C8B-B14F-4D97-AF65-F5344CB8AC3E}">
        <p14:creationId xmlns:p14="http://schemas.microsoft.com/office/powerpoint/2010/main" val="2605888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31458828-5718-C741-A706-1113B1A5877D}"/>
              </a:ext>
            </a:extLst>
          </p:cNvPr>
          <p:cNvSpPr>
            <a:spLocks noGrp="1"/>
          </p:cNvSpPr>
          <p:nvPr>
            <p:ph type="title"/>
          </p:nvPr>
        </p:nvSpPr>
        <p:spPr>
          <a:xfrm>
            <a:off x="799814" y="210463"/>
            <a:ext cx="8513713" cy="504162"/>
          </a:xfrm>
        </p:spPr>
        <p:txBody>
          <a:bodyPr anchor="ctr">
            <a:normAutofit/>
          </a:bodyPr>
          <a:lstStyle/>
          <a:p>
            <a:pPr>
              <a:lnSpc>
                <a:spcPct val="90000"/>
              </a:lnSpc>
            </a:pPr>
            <a:r>
              <a:rPr lang="fr-FR" sz="2800" b="1" dirty="0">
                <a:latin typeface="Quicksand" pitchFamily="2" charset="77"/>
              </a:rPr>
              <a:t>Nombre d'articles publiés en fonction du jour</a:t>
            </a:r>
          </a:p>
        </p:txBody>
      </p:sp>
      <p:sp>
        <p:nvSpPr>
          <p:cNvPr id="7" name="Espace réservé du contenu 6">
            <a:extLst>
              <a:ext uri="{FF2B5EF4-FFF2-40B4-BE49-F238E27FC236}">
                <a16:creationId xmlns:a16="http://schemas.microsoft.com/office/drawing/2014/main" id="{03CA638D-FE5F-2042-9288-EDD49F4A16BE}"/>
              </a:ext>
            </a:extLst>
          </p:cNvPr>
          <p:cNvSpPr>
            <a:spLocks noGrp="1"/>
          </p:cNvSpPr>
          <p:nvPr>
            <p:ph idx="1"/>
          </p:nvPr>
        </p:nvSpPr>
        <p:spPr>
          <a:xfrm>
            <a:off x="6094410" y="1093067"/>
            <a:ext cx="3176589" cy="4948296"/>
          </a:xfrm>
        </p:spPr>
        <p:txBody>
          <a:bodyPr>
            <a:normAutofit/>
          </a:bodyPr>
          <a:lstStyle/>
          <a:p>
            <a:pPr marL="0" indent="0" algn="just">
              <a:buNone/>
            </a:pPr>
            <a:r>
              <a:rPr lang="fr-FR" dirty="0"/>
              <a:t>Dans un premier temps nous avons voulu voir le nombre d’articles publiés par jour afin de voir si ce nombre changeait d’un jour à l’autre.</a:t>
            </a:r>
          </a:p>
          <a:p>
            <a:pPr marL="0" indent="0" algn="just">
              <a:buNone/>
            </a:pPr>
            <a:r>
              <a:rPr lang="fr-FR" dirty="0"/>
              <a:t>Il semblerait qu’en semaine il y ait plus d'articles publiés que durant le week-end ce qui semble logique, de plus il y a un pic en milieux de semaine (mercredi)</a:t>
            </a:r>
          </a:p>
        </p:txBody>
      </p:sp>
      <p:pic>
        <p:nvPicPr>
          <p:cNvPr id="2050" name="Picture 2">
            <a:extLst>
              <a:ext uri="{FF2B5EF4-FFF2-40B4-BE49-F238E27FC236}">
                <a16:creationId xmlns:a16="http://schemas.microsoft.com/office/drawing/2014/main" id="{1C85C07F-538C-C84B-80D1-E65DC978F38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99814" y="949034"/>
            <a:ext cx="5062993" cy="4948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3146798"/>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851</TotalTime>
  <Words>2120</Words>
  <Application>Microsoft Office PowerPoint</Application>
  <PresentationFormat>Grand écran</PresentationFormat>
  <Paragraphs>168</Paragraphs>
  <Slides>31</Slides>
  <Notes>11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31</vt:i4>
      </vt:variant>
    </vt:vector>
  </HeadingPairs>
  <TitlesOfParts>
    <vt:vector size="39" baseType="lpstr">
      <vt:lpstr>Arial</vt:lpstr>
      <vt:lpstr>Calibri</vt:lpstr>
      <vt:lpstr>Courier New</vt:lpstr>
      <vt:lpstr>Geeza Pro</vt:lpstr>
      <vt:lpstr>Quicksand</vt:lpstr>
      <vt:lpstr>Trebuchet MS</vt:lpstr>
      <vt:lpstr>Wingdings 3</vt:lpstr>
      <vt:lpstr>Facette</vt:lpstr>
      <vt:lpstr>Prédiction de popularité</vt:lpstr>
      <vt:lpstr>Introduction</vt:lpstr>
      <vt:lpstr>Exploration des données</vt:lpstr>
      <vt:lpstr>Description des données</vt:lpstr>
      <vt:lpstr>Étude des colonnes</vt:lpstr>
      <vt:lpstr>Discrétisation de la cible</vt:lpstr>
      <vt:lpstr>Visualisation des données</vt:lpstr>
      <vt:lpstr>Préparation des données</vt:lpstr>
      <vt:lpstr>Nombre d'articles publiés en fonction du jour</vt:lpstr>
      <vt:lpstr>Popularité des articles en fonction de leur taille</vt:lpstr>
      <vt:lpstr>Distribution des articles en fonction de leur popularité et jour de publication </vt:lpstr>
      <vt:lpstr>Distribution des articles en fonction de leur popularité et catégorie</vt:lpstr>
      <vt:lpstr>Popularité des articles en fonction du nombre de keywords dans la balise html &lt;meta&gt;</vt:lpstr>
      <vt:lpstr>Popularité des articles en fonction du nombre d’images et vidéos</vt:lpstr>
      <vt:lpstr>Conclusion – Visualisation des données</vt:lpstr>
      <vt:lpstr>Standardisation des données</vt:lpstr>
      <vt:lpstr>Standardisation des données</vt:lpstr>
      <vt:lpstr>Modèles de prédiction</vt:lpstr>
      <vt:lpstr>Préparation des données</vt:lpstr>
      <vt:lpstr>Les modèles</vt:lpstr>
      <vt:lpstr>Premiers résultats</vt:lpstr>
      <vt:lpstr>Decision tree tuning</vt:lpstr>
      <vt:lpstr>KNN hyper-parameter tuning</vt:lpstr>
      <vt:lpstr>Random Forest hyper-parameter tuning</vt:lpstr>
      <vt:lpstr>XGBoost hyper-parameter tuning</vt:lpstr>
      <vt:lpstr>Conclusion – Modèles de prédiction</vt:lpstr>
      <vt:lpstr>Exposition du Modèle (API)</vt:lpstr>
      <vt:lpstr>Mise en place de l’API</vt:lpstr>
      <vt:lpstr>Résultas de l’API</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Prédiction de popularité</dc:title>
  <dc:creator>LATIF Wail</dc:creator>
  <cp:lastModifiedBy>sanaâ dechane</cp:lastModifiedBy>
  <cp:revision>26</cp:revision>
  <dcterms:created xsi:type="dcterms:W3CDTF">2020-12-30T13:23:35Z</dcterms:created>
  <dcterms:modified xsi:type="dcterms:W3CDTF">2020-12-31T18:01:08Z</dcterms:modified>
</cp:coreProperties>
</file>