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29" r:id="rId4"/>
  </p:sldMasterIdLst>
  <p:notesMasterIdLst>
    <p:notesMasterId r:id="rId23"/>
  </p:notesMasterIdLst>
  <p:sldIdLst>
    <p:sldId id="272" r:id="rId5"/>
    <p:sldId id="353" r:id="rId6"/>
    <p:sldId id="704" r:id="rId7"/>
    <p:sldId id="706" r:id="rId8"/>
    <p:sldId id="724" r:id="rId9"/>
    <p:sldId id="730" r:id="rId10"/>
    <p:sldId id="725" r:id="rId11"/>
    <p:sldId id="726" r:id="rId12"/>
    <p:sldId id="727" r:id="rId13"/>
    <p:sldId id="728" r:id="rId14"/>
    <p:sldId id="729" r:id="rId15"/>
    <p:sldId id="709" r:id="rId16"/>
    <p:sldId id="732" r:id="rId17"/>
    <p:sldId id="722" r:id="rId18"/>
    <p:sldId id="717" r:id="rId19"/>
    <p:sldId id="721" r:id="rId20"/>
    <p:sldId id="720" r:id="rId21"/>
    <p:sldId id="718" r:id="rId22"/>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1764E389-7FA6-4733-8963-71CEF46A2173}">
          <p14:sldIdLst>
            <p14:sldId id="272"/>
            <p14:sldId id="353"/>
            <p14:sldId id="704"/>
            <p14:sldId id="706"/>
            <p14:sldId id="724"/>
            <p14:sldId id="730"/>
            <p14:sldId id="725"/>
            <p14:sldId id="726"/>
            <p14:sldId id="727"/>
            <p14:sldId id="728"/>
            <p14:sldId id="729"/>
            <p14:sldId id="709"/>
            <p14:sldId id="732"/>
            <p14:sldId id="722"/>
            <p14:sldId id="717"/>
            <p14:sldId id="721"/>
            <p14:sldId id="720"/>
            <p14:sldId id="7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pos="2448">
          <p15:clr>
            <a:srgbClr val="A4A3A4"/>
          </p15:clr>
        </p15:guide>
        <p15:guide id="4" pos="331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A1DE"/>
    <a:srgbClr val="EAF3F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02FAD-3CAA-440B-92BB-957BD80F5801}" v="157" dt="2020-06-03T04:49:54.947"/>
    <p1510:client id="{96C03981-7529-424F-8815-9FDF62158F32}" v="79" dt="2020-06-03T21:33:08.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5220" autoAdjust="0"/>
  </p:normalViewPr>
  <p:slideViewPr>
    <p:cSldViewPr snapToGrid="0" showGuides="1">
      <p:cViewPr varScale="1">
        <p:scale>
          <a:sx n="86" d="100"/>
          <a:sy n="86" d="100"/>
        </p:scale>
        <p:origin x="1315" y="53"/>
      </p:cViewPr>
      <p:guideLst>
        <p:guide orient="horz" pos="2160"/>
        <p:guide pos="2880"/>
        <p:guide pos="2448"/>
        <p:guide pos="3312"/>
      </p:guideLst>
    </p:cSldViewPr>
  </p:slideViewPr>
  <p:notesTextViewPr>
    <p:cViewPr>
      <p:scale>
        <a:sx n="1" d="1"/>
        <a:sy n="1" d="1"/>
      </p:scale>
      <p:origin x="0" y="0"/>
    </p:cViewPr>
  </p:notesTextViewPr>
  <p:sorterViewPr>
    <p:cViewPr>
      <p:scale>
        <a:sx n="100" d="100"/>
        <a:sy n="100" d="100"/>
      </p:scale>
      <p:origin x="0" y="-7854"/>
    </p:cViewPr>
  </p:sorterViewPr>
  <p:notesViewPr>
    <p:cSldViewPr snapToGrid="0">
      <p:cViewPr varScale="1">
        <p:scale>
          <a:sx n="86" d="100"/>
          <a:sy n="86"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a:defRPr sz="1200"/>
            </a:lvl1pPr>
          </a:lstStyle>
          <a:p>
            <a:fld id="{7E87E2A1-8E05-498B-9633-16FD2EEE45F0}" type="datetimeFigureOut">
              <a:rPr lang="en-US" smtClean="0"/>
              <a:t>6/3/2020</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40" tIns="45720" rIns="91440" bIns="45720" rtlCol="0" anchor="b"/>
          <a:lstStyle>
            <a:lvl1pPr algn="r">
              <a:defRPr sz="1200"/>
            </a:lvl1pPr>
          </a:lstStyle>
          <a:p>
            <a:fld id="{59960764-A970-4CEB-B3C7-756B5E97330F}" type="slidenum">
              <a:rPr lang="en-US" smtClean="0"/>
              <a:t>‹#›</a:t>
            </a:fld>
            <a:endParaRPr lang="en-US" dirty="0"/>
          </a:p>
        </p:txBody>
      </p:sp>
    </p:spTree>
    <p:extLst>
      <p:ext uri="{BB962C8B-B14F-4D97-AF65-F5344CB8AC3E}">
        <p14:creationId xmlns:p14="http://schemas.microsoft.com/office/powerpoint/2010/main" val="68069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 model would only be fitting for this site since the min for other sites might be different and it might still lead to people clicking on the ad</a:t>
            </a:r>
          </a:p>
        </p:txBody>
      </p:sp>
      <p:sp>
        <p:nvSpPr>
          <p:cNvPr id="4" name="Slide Number Placeholder 3"/>
          <p:cNvSpPr>
            <a:spLocks noGrp="1"/>
          </p:cNvSpPr>
          <p:nvPr>
            <p:ph type="sldNum" sz="quarter" idx="5"/>
          </p:nvPr>
        </p:nvSpPr>
        <p:spPr/>
        <p:txBody>
          <a:bodyPr/>
          <a:lstStyle/>
          <a:p>
            <a:fld id="{59960764-A970-4CEB-B3C7-756B5E97330F}" type="slidenum">
              <a:rPr lang="en-US" smtClean="0"/>
              <a:t>8</a:t>
            </a:fld>
            <a:endParaRPr lang="en-US" dirty="0"/>
          </a:p>
        </p:txBody>
      </p:sp>
    </p:spTree>
    <p:extLst>
      <p:ext uri="{BB962C8B-B14F-4D97-AF65-F5344CB8AC3E}">
        <p14:creationId xmlns:p14="http://schemas.microsoft.com/office/powerpoint/2010/main" val="8695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 model would only be fitting for this site since the min for other sites might be different and it might still lead to people clicking on the ad</a:t>
            </a:r>
          </a:p>
        </p:txBody>
      </p:sp>
      <p:sp>
        <p:nvSpPr>
          <p:cNvPr id="4" name="Slide Number Placeholder 3"/>
          <p:cNvSpPr>
            <a:spLocks noGrp="1"/>
          </p:cNvSpPr>
          <p:nvPr>
            <p:ph type="sldNum" sz="quarter" idx="5"/>
          </p:nvPr>
        </p:nvSpPr>
        <p:spPr/>
        <p:txBody>
          <a:bodyPr/>
          <a:lstStyle/>
          <a:p>
            <a:fld id="{59960764-A970-4CEB-B3C7-756B5E97330F}" type="slidenum">
              <a:rPr lang="en-US" smtClean="0"/>
              <a:t>9</a:t>
            </a:fld>
            <a:endParaRPr lang="en-US" dirty="0"/>
          </a:p>
        </p:txBody>
      </p:sp>
    </p:spTree>
    <p:extLst>
      <p:ext uri="{BB962C8B-B14F-4D97-AF65-F5344CB8AC3E}">
        <p14:creationId xmlns:p14="http://schemas.microsoft.com/office/powerpoint/2010/main" val="342471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 model would only be fitting for this site since the min for other sites might be different and it might still lead to people clicking on the ad</a:t>
            </a:r>
          </a:p>
        </p:txBody>
      </p:sp>
      <p:sp>
        <p:nvSpPr>
          <p:cNvPr id="4" name="Slide Number Placeholder 3"/>
          <p:cNvSpPr>
            <a:spLocks noGrp="1"/>
          </p:cNvSpPr>
          <p:nvPr>
            <p:ph type="sldNum" sz="quarter" idx="5"/>
          </p:nvPr>
        </p:nvSpPr>
        <p:spPr/>
        <p:txBody>
          <a:bodyPr/>
          <a:lstStyle/>
          <a:p>
            <a:fld id="{59960764-A970-4CEB-B3C7-756B5E97330F}" type="slidenum">
              <a:rPr lang="en-US" smtClean="0"/>
              <a:t>10</a:t>
            </a:fld>
            <a:endParaRPr lang="en-US" dirty="0"/>
          </a:p>
        </p:txBody>
      </p:sp>
    </p:spTree>
    <p:extLst>
      <p:ext uri="{BB962C8B-B14F-4D97-AF65-F5344CB8AC3E}">
        <p14:creationId xmlns:p14="http://schemas.microsoft.com/office/powerpoint/2010/main" val="322200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 model would only be fitting for this site since the min for other sites might be different and it might still lead to people clicking on the ad</a:t>
            </a:r>
          </a:p>
        </p:txBody>
      </p:sp>
      <p:sp>
        <p:nvSpPr>
          <p:cNvPr id="4" name="Slide Number Placeholder 3"/>
          <p:cNvSpPr>
            <a:spLocks noGrp="1"/>
          </p:cNvSpPr>
          <p:nvPr>
            <p:ph type="sldNum" sz="quarter" idx="5"/>
          </p:nvPr>
        </p:nvSpPr>
        <p:spPr/>
        <p:txBody>
          <a:bodyPr/>
          <a:lstStyle/>
          <a:p>
            <a:fld id="{59960764-A970-4CEB-B3C7-756B5E97330F}" type="slidenum">
              <a:rPr lang="en-US" smtClean="0"/>
              <a:t>11</a:t>
            </a:fld>
            <a:endParaRPr lang="en-US" dirty="0"/>
          </a:p>
        </p:txBody>
      </p:sp>
    </p:spTree>
    <p:extLst>
      <p:ext uri="{BB962C8B-B14F-4D97-AF65-F5344CB8AC3E}">
        <p14:creationId xmlns:p14="http://schemas.microsoft.com/office/powerpoint/2010/main" val="23118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only or primary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2073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9369245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3E98D2-FC99-4CBB-A92E-EB8D4A398384}"/>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3759828715"/>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E84FD-621B-4E06-94FF-63119DCAC217}"/>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41971948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s 1">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5BF2A-B434-48B1-B97E-48A2BCB5F94D}"/>
              </a:ext>
            </a:extLst>
          </p:cNvPr>
          <p:cNvSpPr txBox="1"/>
          <p:nvPr userDrawn="1"/>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15020776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9" imgW="270" imgH="270" progId="TCLayout.ActiveDocument.1">
                  <p:embed/>
                </p:oleObj>
              </mc:Choice>
              <mc:Fallback>
                <p:oleObj name="think-cell Slide" r:id="rId9" imgW="270" imgH="270" progId="TCLayout.ActiveDocument.1">
                  <p:embed/>
                  <p:pic>
                    <p:nvPicPr>
                      <p:cNvPr id="4" name="Object 3"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a:t>Click to edit Master text styles</a:t>
            </a:r>
          </a:p>
          <a:p>
            <a:pPr lvl="1"/>
            <a:r>
              <a:rPr lang="en-US" dirty="0"/>
              <a:t>Bullet level 1</a:t>
            </a:r>
          </a:p>
          <a:p>
            <a:pPr lvl="2"/>
            <a:r>
              <a:rPr lang="en-US" dirty="0"/>
              <a:t>Bullet level 2</a:t>
            </a:r>
          </a:p>
          <a:p>
            <a:pPr lvl="3"/>
            <a:r>
              <a:rPr lang="en-US" dirty="0"/>
              <a:t>Bullet level 3</a:t>
            </a:r>
          </a:p>
          <a:p>
            <a:pPr lvl="4"/>
            <a:r>
              <a:rPr lang="en-US" dirty="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fld id="{95CC1D26-A9BD-4BDE-BDD9-08EDBAE96860}" type="slidenum">
              <a:rPr lang="en-US" sz="800">
                <a:solidFill>
                  <a:srgbClr val="8C8C8C"/>
                </a:solidFill>
              </a:rPr>
              <a:pPr/>
              <a:t>‹#›</a:t>
            </a:fld>
            <a:endParaRPr lang="en-US" sz="800" dirty="0">
              <a:solidFill>
                <a:srgbClr val="8C8C8C"/>
              </a:solidFill>
            </a:endParaRPr>
          </a:p>
        </p:txBody>
      </p:sp>
    </p:spTree>
    <p:extLst>
      <p:ext uri="{BB962C8B-B14F-4D97-AF65-F5344CB8AC3E}">
        <p14:creationId xmlns:p14="http://schemas.microsoft.com/office/powerpoint/2010/main" val="67186417"/>
      </p:ext>
    </p:extLst>
  </p:cSld>
  <p:clrMap bg1="lt1" tx1="dk1" bg2="lt2" tx2="dk2" accent1="accent1" accent2="accent2" accent3="accent3" accent4="accent4" accent5="accent5" accent6="accent6" hlink="hlink" folHlink="folHlink"/>
  <p:sldLayoutIdLst>
    <p:sldLayoutId id="2147484030" r:id="rId1"/>
    <p:sldLayoutId id="2147484036" r:id="rId2"/>
    <p:sldLayoutId id="2147484042" r:id="rId3"/>
    <p:sldLayoutId id="2147484044" r:id="rId4"/>
    <p:sldLayoutId id="2147484125" r:id="rId5"/>
  </p:sldLayoutIdLst>
  <p:transition>
    <p:fade/>
  </p:transition>
  <p:hf hd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Related image">
            <a:extLst>
              <a:ext uri="{FF2B5EF4-FFF2-40B4-BE49-F238E27FC236}">
                <a16:creationId xmlns:a16="http://schemas.microsoft.com/office/drawing/2014/main" id="{5E202269-7AE2-4409-9A8E-86DD83A2C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5589"/>
            <a:ext cx="9144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459717" y="3659141"/>
            <a:ext cx="8266230" cy="1662363"/>
          </a:xfrm>
          <a:noFill/>
        </p:spPr>
        <p:txBody>
          <a:bodyPr/>
          <a:lstStyle/>
          <a:p>
            <a:r>
              <a:rPr lang="en-US" sz="3500" dirty="0">
                <a:solidFill>
                  <a:srgbClr val="002060"/>
                </a:solidFill>
              </a:rPr>
              <a:t>Machine Learning Classification</a:t>
            </a:r>
            <a:br>
              <a:rPr lang="en-US" dirty="0">
                <a:solidFill>
                  <a:schemeClr val="accent2"/>
                </a:solidFill>
                <a:latin typeface="+mn-lt"/>
                <a:ea typeface="+mn-ea"/>
                <a:cs typeface="+mn-cs"/>
              </a:rPr>
            </a:br>
            <a:r>
              <a:rPr lang="en-US" dirty="0">
                <a:solidFill>
                  <a:schemeClr val="accent1">
                    <a:lumMod val="60000"/>
                    <a:lumOff val="40000"/>
                  </a:schemeClr>
                </a:solidFill>
                <a:latin typeface="+mn-lt"/>
                <a:ea typeface="+mn-ea"/>
                <a:cs typeface="+mn-cs"/>
              </a:rPr>
              <a:t>Likelihood that a consumer clicks on an ad</a:t>
            </a:r>
            <a:br>
              <a:rPr lang="en-US" dirty="0"/>
            </a:br>
            <a:endParaRPr lang="en-US" dirty="0"/>
          </a:p>
        </p:txBody>
      </p:sp>
      <p:sp>
        <p:nvSpPr>
          <p:cNvPr id="5" name="Title 1">
            <a:extLst>
              <a:ext uri="{FF2B5EF4-FFF2-40B4-BE49-F238E27FC236}">
                <a16:creationId xmlns:a16="http://schemas.microsoft.com/office/drawing/2014/main" id="{126C5CE8-DE4C-4B05-94B3-75DAA7E5564B}"/>
              </a:ext>
            </a:extLst>
          </p:cNvPr>
          <p:cNvSpPr txBox="1">
            <a:spLocks/>
          </p:cNvSpPr>
          <p:nvPr/>
        </p:nvSpPr>
        <p:spPr bwMode="gray">
          <a:xfrm>
            <a:off x="459716" y="134224"/>
            <a:ext cx="8266231" cy="512614"/>
          </a:xfrm>
          <a:prstGeom prst="rect">
            <a:avLst/>
          </a:prstGeom>
        </p:spPr>
        <p:txBody>
          <a:bodyPr vert="horz" lIns="0" tIns="0" rIns="0" bIns="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dirty="0">
                <a:solidFill>
                  <a:srgbClr val="002060"/>
                </a:solidFill>
              </a:rPr>
              <a:t>Hellen </a:t>
            </a:r>
            <a:r>
              <a:rPr lang="en-US" dirty="0" err="1">
                <a:solidFill>
                  <a:srgbClr val="002060"/>
                </a:solidFill>
              </a:rPr>
              <a:t>Wainaina</a:t>
            </a:r>
            <a:endParaRPr lang="en-US" dirty="0">
              <a:solidFill>
                <a:srgbClr val="002060"/>
              </a:solidFill>
            </a:endParaRPr>
          </a:p>
        </p:txBody>
      </p:sp>
    </p:spTree>
    <p:extLst>
      <p:ext uri="{BB962C8B-B14F-4D97-AF65-F5344CB8AC3E}">
        <p14:creationId xmlns:p14="http://schemas.microsoft.com/office/powerpoint/2010/main" val="31331662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latin typeface="Gill Sans MT" panose="020B0502020104020203" pitchFamily="34" charset="0"/>
              </a:rPr>
              <a:t>Audiences in high income areas less likely to click on the ad</a:t>
            </a:r>
          </a:p>
        </p:txBody>
      </p:sp>
      <p:sp>
        <p:nvSpPr>
          <p:cNvPr id="9" name="TextBox 8">
            <a:extLst>
              <a:ext uri="{FF2B5EF4-FFF2-40B4-BE49-F238E27FC236}">
                <a16:creationId xmlns:a16="http://schemas.microsoft.com/office/drawing/2014/main" id="{768741FC-69D9-45A0-98D4-8766A6DE64CC}"/>
              </a:ext>
            </a:extLst>
          </p:cNvPr>
          <p:cNvSpPr txBox="1"/>
          <p:nvPr/>
        </p:nvSpPr>
        <p:spPr>
          <a:xfrm>
            <a:off x="932450" y="4408550"/>
            <a:ext cx="6587230" cy="181588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latin typeface="Gill Sans MT" panose="020B0502020104020203" pitchFamily="34" charset="0"/>
              </a:rPr>
              <a:t>There's an even distribution for consumers who are likely to click on the ad. The average area income for people in this dataset is  ~$55K.</a:t>
            </a:r>
          </a:p>
          <a:p>
            <a:pPr marL="203200" indent="-203200">
              <a:spcBef>
                <a:spcPts val="600"/>
              </a:spcBef>
              <a:buSzPct val="100000"/>
              <a:buFont typeface="Arial"/>
              <a:buChar char="•"/>
            </a:pPr>
            <a:r>
              <a:rPr lang="en-US" dirty="0">
                <a:solidFill>
                  <a:srgbClr val="313131"/>
                </a:solidFill>
                <a:latin typeface="Gill Sans MT" panose="020B0502020104020203" pitchFamily="34" charset="0"/>
              </a:rPr>
              <a:t>Consumers who were less likely to click on the ad live in higher income areas. This was also reflected in the correlation chart</a:t>
            </a:r>
          </a:p>
          <a:p>
            <a:pPr marL="203200" indent="-203200">
              <a:spcBef>
                <a:spcPts val="600"/>
              </a:spcBef>
              <a:buSzPct val="100000"/>
              <a:buFont typeface="Arial"/>
              <a:buChar char="•"/>
            </a:pPr>
            <a:r>
              <a:rPr lang="en-US" dirty="0">
                <a:solidFill>
                  <a:srgbClr val="313131"/>
                </a:solidFill>
                <a:latin typeface="Gill Sans MT" panose="020B0502020104020203" pitchFamily="34" charset="0"/>
              </a:rPr>
              <a:t>A likely explanation is that the consumer living in a higher income area does not resonate with the ad</a:t>
            </a:r>
          </a:p>
        </p:txBody>
      </p:sp>
      <p:pic>
        <p:nvPicPr>
          <p:cNvPr id="4" name="Picture 3" descr="A picture containing screenshot&#10;&#10;Description automatically generated">
            <a:extLst>
              <a:ext uri="{FF2B5EF4-FFF2-40B4-BE49-F238E27FC236}">
                <a16:creationId xmlns:a16="http://schemas.microsoft.com/office/drawing/2014/main" id="{51C02EC3-23DA-48AA-ABE1-D7784DD68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450" y="1190253"/>
            <a:ext cx="6327807" cy="3218297"/>
          </a:xfrm>
          <a:prstGeom prst="rect">
            <a:avLst/>
          </a:prstGeom>
        </p:spPr>
      </p:pic>
    </p:spTree>
    <p:extLst>
      <p:ext uri="{BB962C8B-B14F-4D97-AF65-F5344CB8AC3E}">
        <p14:creationId xmlns:p14="http://schemas.microsoft.com/office/powerpoint/2010/main" val="3986473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latin typeface="Gill Sans MT" panose="020B0502020104020203" pitchFamily="34" charset="0"/>
              </a:rPr>
              <a:t>Younger audiences were less likely to click on the ad</a:t>
            </a:r>
            <a:r>
              <a:rPr lang="en-US" dirty="0">
                <a:solidFill>
                  <a:schemeClr val="accent1">
                    <a:lumMod val="60000"/>
                    <a:lumOff val="40000"/>
                  </a:schemeClr>
                </a:solidFill>
                <a:latin typeface="Gill Sans MT" panose="020B0502020104020203" pitchFamily="34" charset="0"/>
              </a:rPr>
              <a:t> </a:t>
            </a:r>
            <a:endParaRPr lang="en-US" dirty="0">
              <a:solidFill>
                <a:srgbClr val="002060"/>
              </a:solidFill>
              <a:latin typeface="Gill Sans MT" panose="020B0502020104020203" pitchFamily="34" charset="0"/>
            </a:endParaRPr>
          </a:p>
        </p:txBody>
      </p:sp>
      <p:sp>
        <p:nvSpPr>
          <p:cNvPr id="9" name="TextBox 8">
            <a:extLst>
              <a:ext uri="{FF2B5EF4-FFF2-40B4-BE49-F238E27FC236}">
                <a16:creationId xmlns:a16="http://schemas.microsoft.com/office/drawing/2014/main" id="{768741FC-69D9-45A0-98D4-8766A6DE64CC}"/>
              </a:ext>
            </a:extLst>
          </p:cNvPr>
          <p:cNvSpPr txBox="1"/>
          <p:nvPr/>
        </p:nvSpPr>
        <p:spPr>
          <a:xfrm>
            <a:off x="901970" y="4387301"/>
            <a:ext cx="6587230" cy="1184940"/>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latin typeface="Gill Sans MT" panose="020B0502020104020203" pitchFamily="34" charset="0"/>
              </a:rPr>
              <a:t>There's an even distribution of people who are likely to click on the ad. However, younger consumers were less likely to click on the ad which might be due to the product/service sold by company B </a:t>
            </a:r>
          </a:p>
          <a:p>
            <a:pPr marL="203200" indent="-203200">
              <a:spcBef>
                <a:spcPts val="600"/>
              </a:spcBef>
              <a:buSzPct val="100000"/>
              <a:buFont typeface="Arial"/>
              <a:buChar char="•"/>
            </a:pPr>
            <a:r>
              <a:rPr lang="en-US" dirty="0">
                <a:solidFill>
                  <a:srgbClr val="313131"/>
                </a:solidFill>
                <a:latin typeface="Gill Sans MT" panose="020B0502020104020203" pitchFamily="34" charset="0"/>
              </a:rPr>
              <a:t>A  brand study might be useful in revealing more information</a:t>
            </a:r>
          </a:p>
        </p:txBody>
      </p:sp>
      <p:pic>
        <p:nvPicPr>
          <p:cNvPr id="6" name="Picture 5" descr="A screenshot of a video game&#10;&#10;Description automatically generated">
            <a:extLst>
              <a:ext uri="{FF2B5EF4-FFF2-40B4-BE49-F238E27FC236}">
                <a16:creationId xmlns:a16="http://schemas.microsoft.com/office/drawing/2014/main" id="{90D95DEB-2ADB-4E2E-A920-9AEB0BB01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795" y="927176"/>
            <a:ext cx="6069740" cy="3087045"/>
          </a:xfrm>
          <a:prstGeom prst="rect">
            <a:avLst/>
          </a:prstGeom>
        </p:spPr>
      </p:pic>
    </p:spTree>
    <p:extLst>
      <p:ext uri="{BB962C8B-B14F-4D97-AF65-F5344CB8AC3E}">
        <p14:creationId xmlns:p14="http://schemas.microsoft.com/office/powerpoint/2010/main" val="14502298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latin typeface="Gill Sans MT" panose="020B0502020104020203" pitchFamily="34" charset="0"/>
              </a:rPr>
              <a:t>Data Cleansing &amp; Pre-processing</a:t>
            </a:r>
            <a:endParaRPr lang="en-US" sz="2000" dirty="0">
              <a:solidFill>
                <a:srgbClr val="002060"/>
              </a:solidFill>
              <a:latin typeface="Gill Sans MT" panose="020B0502020104020203" pitchFamily="34" charset="0"/>
            </a:endParaRPr>
          </a:p>
        </p:txBody>
      </p:sp>
      <p:grpSp>
        <p:nvGrpSpPr>
          <p:cNvPr id="13" name="Group 14">
            <a:extLst>
              <a:ext uri="{FF2B5EF4-FFF2-40B4-BE49-F238E27FC236}">
                <a16:creationId xmlns:a16="http://schemas.microsoft.com/office/drawing/2014/main" id="{6829B890-711B-4F3D-A2C8-DD5E5E2508CB}"/>
              </a:ext>
            </a:extLst>
          </p:cNvPr>
          <p:cNvGrpSpPr>
            <a:grpSpLocks/>
          </p:cNvGrpSpPr>
          <p:nvPr/>
        </p:nvGrpSpPr>
        <p:grpSpPr bwMode="auto">
          <a:xfrm>
            <a:off x="360681" y="1125670"/>
            <a:ext cx="8225306" cy="4228649"/>
            <a:chOff x="635" y="1033"/>
            <a:chExt cx="4476" cy="1786"/>
          </a:xfrm>
        </p:grpSpPr>
        <p:sp>
          <p:nvSpPr>
            <p:cNvPr id="15" name="Rectangle 15">
              <a:extLst>
                <a:ext uri="{FF2B5EF4-FFF2-40B4-BE49-F238E27FC236}">
                  <a16:creationId xmlns:a16="http://schemas.microsoft.com/office/drawing/2014/main" id="{28425367-EF4C-47FC-AA01-20A7A5A23D25}"/>
                </a:ext>
              </a:extLst>
            </p:cNvPr>
            <p:cNvSpPr>
              <a:spLocks noChangeArrowheads="1"/>
            </p:cNvSpPr>
            <p:nvPr/>
          </p:nvSpPr>
          <p:spPr bwMode="gray">
            <a:xfrm>
              <a:off x="635" y="1310"/>
              <a:ext cx="4476" cy="1509"/>
            </a:xfrm>
            <a:prstGeom prst="rect">
              <a:avLst/>
            </a:prstGeom>
            <a:noFill/>
            <a:ln w="9525" algn="ctr">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dirty="0">
                  <a:latin typeface="Gill Sans MT" panose="020B0502020104020203" pitchFamily="34" charset="0"/>
                </a:rPr>
                <a:t>This dataset contains two categorical features, the target variable ( whether the audience clicked or did not click) and the gender (whether the audience was male or not). </a:t>
              </a:r>
            </a:p>
            <a:p>
              <a:pPr marL="742950" lvl="1" indent="-285750">
                <a:buFont typeface="Wingdings" panose="05000000000000000000" pitchFamily="2" charset="2"/>
                <a:buChar char="§"/>
              </a:pPr>
              <a:r>
                <a:rPr lang="en-US" dirty="0">
                  <a:latin typeface="Gill Sans MT" panose="020B0502020104020203" pitchFamily="34" charset="0"/>
                </a:rPr>
                <a:t>Both are almost even at around 50% each. </a:t>
              </a:r>
            </a:p>
            <a:p>
              <a:pPr marL="285750" indent="-285750">
                <a:buFont typeface="Wingdings" panose="05000000000000000000" pitchFamily="2" charset="2"/>
                <a:buChar char="§"/>
              </a:pPr>
              <a:r>
                <a:rPr lang="en-US" dirty="0">
                  <a:latin typeface="Gill Sans MT" panose="020B0502020104020203" pitchFamily="34" charset="0"/>
                </a:rPr>
                <a:t>Since the number of observations in this dataset that clicked on the ad is about 50%, to preprocess the data we do not carry out resampling</a:t>
              </a:r>
            </a:p>
            <a:p>
              <a:endParaRPr lang="en-US" dirty="0">
                <a:latin typeface="Gill Sans MT" panose="020B0502020104020203" pitchFamily="34" charset="0"/>
              </a:endParaRPr>
            </a:p>
            <a:p>
              <a:pPr marL="285750" indent="-285750">
                <a:buFont typeface="Wingdings" panose="05000000000000000000" pitchFamily="2" charset="2"/>
                <a:buChar char="§"/>
              </a:pPr>
              <a:r>
                <a:rPr lang="en-US" dirty="0">
                  <a:latin typeface="Gill Sans MT" panose="020B0502020104020203" pitchFamily="34" charset="0"/>
                </a:rPr>
                <a:t>The target column had 4 null value and those were removed from the data set entirely since it would not be accurate to impute those values. However, it would still be helpful to investigate why they were missing in the first place</a:t>
              </a:r>
            </a:p>
          </p:txBody>
        </p:sp>
        <p:sp>
          <p:nvSpPr>
            <p:cNvPr id="17" name="Text Box 16">
              <a:extLst>
                <a:ext uri="{FF2B5EF4-FFF2-40B4-BE49-F238E27FC236}">
                  <a16:creationId xmlns:a16="http://schemas.microsoft.com/office/drawing/2014/main" id="{6941B0DE-7659-4678-9EF2-A11276305B07}"/>
                </a:ext>
              </a:extLst>
            </p:cNvPr>
            <p:cNvSpPr txBox="1">
              <a:spLocks noChangeArrowheads="1"/>
            </p:cNvSpPr>
            <p:nvPr/>
          </p:nvSpPr>
          <p:spPr bwMode="gray">
            <a:xfrm>
              <a:off x="635" y="1033"/>
              <a:ext cx="1864" cy="203"/>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fontAlgn="base">
                <a:lnSpc>
                  <a:spcPct val="106000"/>
                </a:lnSpc>
                <a:spcBef>
                  <a:spcPct val="0"/>
                </a:spcBef>
                <a:spcAft>
                  <a:spcPct val="0"/>
                </a:spcAft>
                <a:buClr>
                  <a:srgbClr val="000000"/>
                </a:buClr>
                <a:buFont typeface="Wingdings 2" pitchFamily="18" charset="2"/>
                <a:buNone/>
                <a:defRPr/>
              </a:pPr>
              <a:r>
                <a:rPr lang="en-GB" sz="2400" b="1" kern="0" dirty="0">
                  <a:solidFill>
                    <a:srgbClr val="000000"/>
                  </a:solidFill>
                  <a:latin typeface="Gill Sans MT" panose="020B0502020104020203" pitchFamily="34" charset="0"/>
                  <a:cs typeface="Arial" charset="0"/>
                </a:rPr>
                <a:t>Categorical Features</a:t>
              </a:r>
            </a:p>
          </p:txBody>
        </p:sp>
      </p:grpSp>
    </p:spTree>
    <p:extLst>
      <p:ext uri="{BB962C8B-B14F-4D97-AF65-F5344CB8AC3E}">
        <p14:creationId xmlns:p14="http://schemas.microsoft.com/office/powerpoint/2010/main" val="34043321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latin typeface="Gill Sans MT" panose="020B0502020104020203" pitchFamily="34" charset="0"/>
              </a:rPr>
              <a:t>Data Cleansing &amp; Pre-processing</a:t>
            </a:r>
            <a:endParaRPr lang="en-US" sz="2000" dirty="0">
              <a:solidFill>
                <a:srgbClr val="002060"/>
              </a:solidFill>
              <a:latin typeface="Gill Sans MT" panose="020B0502020104020203" pitchFamily="34" charset="0"/>
            </a:endParaRPr>
          </a:p>
        </p:txBody>
      </p:sp>
      <p:grpSp>
        <p:nvGrpSpPr>
          <p:cNvPr id="24" name="Group 14">
            <a:extLst>
              <a:ext uri="{FF2B5EF4-FFF2-40B4-BE49-F238E27FC236}">
                <a16:creationId xmlns:a16="http://schemas.microsoft.com/office/drawing/2014/main" id="{42BD3C83-B371-499C-A89F-4EA4BDF6BEED}"/>
              </a:ext>
            </a:extLst>
          </p:cNvPr>
          <p:cNvGrpSpPr>
            <a:grpSpLocks/>
          </p:cNvGrpSpPr>
          <p:nvPr/>
        </p:nvGrpSpPr>
        <p:grpSpPr bwMode="auto">
          <a:xfrm>
            <a:off x="365760" y="937370"/>
            <a:ext cx="8225306" cy="2195721"/>
            <a:chOff x="635" y="933"/>
            <a:chExt cx="4476" cy="708"/>
          </a:xfrm>
        </p:grpSpPr>
        <p:sp>
          <p:nvSpPr>
            <p:cNvPr id="25" name="Rectangle 15">
              <a:extLst>
                <a:ext uri="{FF2B5EF4-FFF2-40B4-BE49-F238E27FC236}">
                  <a16:creationId xmlns:a16="http://schemas.microsoft.com/office/drawing/2014/main" id="{FB7252AC-D5F8-40EB-9DB5-79ED2F14EF9F}"/>
                </a:ext>
              </a:extLst>
            </p:cNvPr>
            <p:cNvSpPr>
              <a:spLocks noChangeArrowheads="1"/>
            </p:cNvSpPr>
            <p:nvPr/>
          </p:nvSpPr>
          <p:spPr bwMode="gray">
            <a:xfrm>
              <a:off x="635" y="1117"/>
              <a:ext cx="4476" cy="524"/>
            </a:xfrm>
            <a:prstGeom prst="rect">
              <a:avLst/>
            </a:prstGeom>
            <a:noFill/>
            <a:ln w="9525" algn="ctr">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dirty="0">
                  <a:latin typeface="Gill Sans MT" panose="020B0502020104020203" pitchFamily="34" charset="0"/>
                </a:rPr>
                <a:t>This dataset consists of data on time spent on site, internet usage, area income and age</a:t>
              </a:r>
            </a:p>
            <a:p>
              <a:pPr marL="285750" indent="-285750">
                <a:buFont typeface="Wingdings" panose="05000000000000000000" pitchFamily="2" charset="2"/>
                <a:buChar char="§"/>
              </a:pPr>
              <a:r>
                <a:rPr lang="en-US" dirty="0">
                  <a:latin typeface="Gill Sans MT" panose="020B0502020104020203" pitchFamily="34" charset="0"/>
                </a:rPr>
                <a:t>Age and area income had skewed distributions and therefore were log transformed to avoid introducing bias to this model </a:t>
              </a:r>
            </a:p>
          </p:txBody>
        </p:sp>
        <p:sp>
          <p:nvSpPr>
            <p:cNvPr id="26" name="Text Box 16">
              <a:extLst>
                <a:ext uri="{FF2B5EF4-FFF2-40B4-BE49-F238E27FC236}">
                  <a16:creationId xmlns:a16="http://schemas.microsoft.com/office/drawing/2014/main" id="{C66A7B15-FB77-44CD-A5F0-3989E560DB84}"/>
                </a:ext>
              </a:extLst>
            </p:cNvPr>
            <p:cNvSpPr txBox="1">
              <a:spLocks noChangeArrowheads="1"/>
            </p:cNvSpPr>
            <p:nvPr/>
          </p:nvSpPr>
          <p:spPr bwMode="gray">
            <a:xfrm>
              <a:off x="635" y="933"/>
              <a:ext cx="1593" cy="128"/>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fontAlgn="base">
                <a:lnSpc>
                  <a:spcPct val="106000"/>
                </a:lnSpc>
                <a:spcBef>
                  <a:spcPct val="0"/>
                </a:spcBef>
                <a:spcAft>
                  <a:spcPct val="0"/>
                </a:spcAft>
                <a:buClr>
                  <a:srgbClr val="000000"/>
                </a:buClr>
                <a:buFont typeface="Wingdings 2" pitchFamily="18" charset="2"/>
                <a:buNone/>
                <a:defRPr/>
              </a:pPr>
              <a:r>
                <a:rPr lang="en-GB" sz="2000" b="1" kern="0" dirty="0">
                  <a:solidFill>
                    <a:srgbClr val="000000"/>
                  </a:solidFill>
                  <a:latin typeface="Gill Sans MT" panose="020B0502020104020203" pitchFamily="34" charset="0"/>
                  <a:cs typeface="Arial" charset="0"/>
                </a:rPr>
                <a:t>Numerical Features</a:t>
              </a:r>
            </a:p>
          </p:txBody>
        </p:sp>
      </p:grpSp>
      <p:grpSp>
        <p:nvGrpSpPr>
          <p:cNvPr id="2" name="Group 1">
            <a:extLst>
              <a:ext uri="{FF2B5EF4-FFF2-40B4-BE49-F238E27FC236}">
                <a16:creationId xmlns:a16="http://schemas.microsoft.com/office/drawing/2014/main" id="{1BE7D850-CEBA-45A5-9C08-FBB3C27F30D9}"/>
              </a:ext>
            </a:extLst>
          </p:cNvPr>
          <p:cNvGrpSpPr/>
          <p:nvPr/>
        </p:nvGrpSpPr>
        <p:grpSpPr>
          <a:xfrm>
            <a:off x="365760" y="3373522"/>
            <a:ext cx="8225306" cy="2657215"/>
            <a:chOff x="447040" y="3231167"/>
            <a:chExt cx="8225306" cy="1903265"/>
          </a:xfrm>
        </p:grpSpPr>
        <p:sp>
          <p:nvSpPr>
            <p:cNvPr id="36" name="Rectangle 15">
              <a:extLst>
                <a:ext uri="{FF2B5EF4-FFF2-40B4-BE49-F238E27FC236}">
                  <a16:creationId xmlns:a16="http://schemas.microsoft.com/office/drawing/2014/main" id="{D974BE5E-EBE3-4D08-A9AD-158C63F3A840}"/>
                </a:ext>
              </a:extLst>
            </p:cNvPr>
            <p:cNvSpPr>
              <a:spLocks noChangeArrowheads="1"/>
            </p:cNvSpPr>
            <p:nvPr/>
          </p:nvSpPr>
          <p:spPr bwMode="gray">
            <a:xfrm>
              <a:off x="447040" y="3590662"/>
              <a:ext cx="8225306" cy="1543770"/>
            </a:xfrm>
            <a:prstGeom prst="rect">
              <a:avLst/>
            </a:prstGeom>
            <a:noFill/>
            <a:ln w="9525" algn="ctr">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162000" rIns="90000" bIns="90000"/>
            <a:lstStyle/>
            <a:p>
              <a:pPr marL="285750" indent="-285750">
                <a:buFont typeface="Wingdings" panose="05000000000000000000" pitchFamily="2" charset="2"/>
                <a:buChar char="§"/>
              </a:pPr>
              <a:r>
                <a:rPr lang="en-US" dirty="0">
                  <a:latin typeface="Gill Sans MT" panose="020B0502020104020203" pitchFamily="34" charset="0"/>
                </a:rPr>
                <a:t>Ad topic line would be best analyzed using a natural language processing model which merits its own project and is not pursued here </a:t>
              </a:r>
            </a:p>
            <a:p>
              <a:pPr marL="285750" indent="-285750">
                <a:buFont typeface="Wingdings" panose="05000000000000000000" pitchFamily="2" charset="2"/>
                <a:buChar char="§"/>
              </a:pPr>
              <a:r>
                <a:rPr lang="en-US" dirty="0">
                  <a:latin typeface="Gill Sans MT" panose="020B0502020104020203" pitchFamily="34" charset="0"/>
                </a:rPr>
                <a:t>Timestamp would also be best analyzed using a time series model</a:t>
              </a:r>
            </a:p>
            <a:p>
              <a:pPr marL="285750" indent="-285750">
                <a:buFont typeface="Wingdings" panose="05000000000000000000" pitchFamily="2" charset="2"/>
                <a:buChar char="§"/>
              </a:pPr>
              <a:r>
                <a:rPr lang="en-US" dirty="0">
                  <a:latin typeface="Gill Sans MT" panose="020B0502020104020203" pitchFamily="34" charset="0"/>
                </a:rPr>
                <a:t>The dataset contains too many countries (237) and too many cities (969) and the assumption is that they will not have a very strong predictive power and are thus eliminated</a:t>
              </a:r>
            </a:p>
          </p:txBody>
        </p:sp>
        <p:sp>
          <p:nvSpPr>
            <p:cNvPr id="41" name="Text Box 16">
              <a:extLst>
                <a:ext uri="{FF2B5EF4-FFF2-40B4-BE49-F238E27FC236}">
                  <a16:creationId xmlns:a16="http://schemas.microsoft.com/office/drawing/2014/main" id="{8C29865D-B842-4FEB-A64B-DA4159232C23}"/>
                </a:ext>
              </a:extLst>
            </p:cNvPr>
            <p:cNvSpPr txBox="1">
              <a:spLocks noChangeArrowheads="1"/>
            </p:cNvSpPr>
            <p:nvPr/>
          </p:nvSpPr>
          <p:spPr bwMode="gray">
            <a:xfrm>
              <a:off x="447040" y="3231167"/>
              <a:ext cx="2186439" cy="285206"/>
            </a:xfrm>
            <a:prstGeom prst="rect">
              <a:avLst/>
            </a:prstGeom>
            <a:solidFill>
              <a:srgbClr val="FFFFFF"/>
            </a:soli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50000"/>
                </a:spcBef>
                <a:spcAft>
                  <a:spcPct val="0"/>
                </a:spcAft>
                <a:defRPr sz="1200">
                  <a:solidFill>
                    <a:schemeClr val="tx1"/>
                  </a:solidFill>
                  <a:latin typeface="Arial" charset="0"/>
                </a:defRPr>
              </a:lvl6pPr>
              <a:lvl7pPr marL="2971800" indent="-228600" eaLnBrk="0" fontAlgn="base" hangingPunct="0">
                <a:spcBef>
                  <a:spcPct val="50000"/>
                </a:spcBef>
                <a:spcAft>
                  <a:spcPct val="0"/>
                </a:spcAft>
                <a:defRPr sz="1200">
                  <a:solidFill>
                    <a:schemeClr val="tx1"/>
                  </a:solidFill>
                  <a:latin typeface="Arial" charset="0"/>
                </a:defRPr>
              </a:lvl7pPr>
              <a:lvl8pPr marL="3429000" indent="-228600" eaLnBrk="0" fontAlgn="base" hangingPunct="0">
                <a:spcBef>
                  <a:spcPct val="50000"/>
                </a:spcBef>
                <a:spcAft>
                  <a:spcPct val="0"/>
                </a:spcAft>
                <a:defRPr sz="1200">
                  <a:solidFill>
                    <a:schemeClr val="tx1"/>
                  </a:solidFill>
                  <a:latin typeface="Arial" charset="0"/>
                </a:defRPr>
              </a:lvl8pPr>
              <a:lvl9pPr marL="3886200" indent="-228600" eaLnBrk="0" fontAlgn="base" hangingPunct="0">
                <a:spcBef>
                  <a:spcPct val="50000"/>
                </a:spcBef>
                <a:spcAft>
                  <a:spcPct val="0"/>
                </a:spcAft>
                <a:defRPr sz="1200">
                  <a:solidFill>
                    <a:schemeClr val="tx1"/>
                  </a:solidFill>
                  <a:latin typeface="Arial" charset="0"/>
                </a:defRPr>
              </a:lvl9pPr>
            </a:lstStyle>
            <a:p>
              <a:pPr fontAlgn="base">
                <a:lnSpc>
                  <a:spcPct val="106000"/>
                </a:lnSpc>
                <a:spcBef>
                  <a:spcPct val="0"/>
                </a:spcBef>
                <a:spcAft>
                  <a:spcPct val="0"/>
                </a:spcAft>
                <a:buClr>
                  <a:srgbClr val="000000"/>
                </a:buClr>
                <a:buFont typeface="Wingdings 2" pitchFamily="18" charset="2"/>
                <a:buNone/>
                <a:defRPr/>
              </a:pPr>
              <a:r>
                <a:rPr lang="en-GB" sz="2000" b="1" kern="0" dirty="0">
                  <a:solidFill>
                    <a:srgbClr val="000000"/>
                  </a:solidFill>
                  <a:latin typeface="Gill Sans MT" panose="020B0502020104020203" pitchFamily="34" charset="0"/>
                  <a:cs typeface="Arial" charset="0"/>
                </a:rPr>
                <a:t>Other Features</a:t>
              </a:r>
            </a:p>
          </p:txBody>
        </p:sp>
      </p:grpSp>
    </p:spTree>
    <p:extLst>
      <p:ext uri="{BB962C8B-B14F-4D97-AF65-F5344CB8AC3E}">
        <p14:creationId xmlns:p14="http://schemas.microsoft.com/office/powerpoint/2010/main" val="8130804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Modelling, Tuning &amp; Evaluation</a:t>
            </a:r>
            <a:endParaRPr lang="en-US" sz="2000" dirty="0">
              <a:solidFill>
                <a:srgbClr val="002060"/>
              </a:solidFill>
            </a:endParaRPr>
          </a:p>
        </p:txBody>
      </p:sp>
      <p:sp>
        <p:nvSpPr>
          <p:cNvPr id="24" name="Rectangle 23">
            <a:extLst>
              <a:ext uri="{FF2B5EF4-FFF2-40B4-BE49-F238E27FC236}">
                <a16:creationId xmlns:a16="http://schemas.microsoft.com/office/drawing/2014/main" id="{F505A7D8-9690-4532-9884-2C235A677523}"/>
              </a:ext>
            </a:extLst>
          </p:cNvPr>
          <p:cNvSpPr/>
          <p:nvPr/>
        </p:nvSpPr>
        <p:spPr>
          <a:xfrm>
            <a:off x="365761" y="1347179"/>
            <a:ext cx="4122350" cy="2308324"/>
          </a:xfrm>
          <a:prstGeom prst="rect">
            <a:avLst/>
          </a:prstGeom>
          <a:solidFill>
            <a:schemeClr val="bg1">
              <a:lumMod val="95000"/>
            </a:schemeClr>
          </a:solidFill>
        </p:spPr>
        <p:txBody>
          <a:bodyPr wrap="square">
            <a:spAutoFit/>
          </a:bodyPr>
          <a:lstStyle/>
          <a:p>
            <a:pPr marL="171450" indent="-171450">
              <a:buFont typeface="Wingdings" panose="05000000000000000000" pitchFamily="2" charset="2"/>
              <a:buChar char="§"/>
            </a:pPr>
            <a:r>
              <a:rPr lang="en-US" sz="1600" dirty="0">
                <a:latin typeface="Gill Sans MT" panose="020B0502020104020203" pitchFamily="34" charset="0"/>
              </a:rPr>
              <a:t>Since this is a classification problem, a logistic regression model was used</a:t>
            </a:r>
          </a:p>
          <a:p>
            <a:pPr marL="171450" indent="-171450">
              <a:buFont typeface="Wingdings" panose="05000000000000000000" pitchFamily="2" charset="2"/>
              <a:buChar char="§"/>
            </a:pPr>
            <a:r>
              <a:rPr lang="en-US" sz="1600" dirty="0">
                <a:latin typeface="Gill Sans MT" panose="020B0502020104020203" pitchFamily="34" charset="0"/>
              </a:rPr>
              <a:t>In terms of hyper parameter tuning, the initial range focused on a C value between 0.001 and 1000. The results showed that a value of 1 was closer to the best value of C. The next evaluation was with values between 0.01and 10 and the best value was 3.34 which was the value used in this model</a:t>
            </a:r>
          </a:p>
        </p:txBody>
      </p:sp>
      <p:grpSp>
        <p:nvGrpSpPr>
          <p:cNvPr id="25" name="Group 4">
            <a:extLst>
              <a:ext uri="{FF2B5EF4-FFF2-40B4-BE49-F238E27FC236}">
                <a16:creationId xmlns:a16="http://schemas.microsoft.com/office/drawing/2014/main" id="{8F22211E-3C8A-4772-8C3C-8EB55321B5D2}"/>
              </a:ext>
            </a:extLst>
          </p:cNvPr>
          <p:cNvGrpSpPr>
            <a:grpSpLocks/>
          </p:cNvGrpSpPr>
          <p:nvPr/>
        </p:nvGrpSpPr>
        <p:grpSpPr bwMode="auto">
          <a:xfrm>
            <a:off x="424483" y="1040041"/>
            <a:ext cx="4023360" cy="263526"/>
            <a:chOff x="247" y="689"/>
            <a:chExt cx="2528" cy="166"/>
          </a:xfrm>
        </p:grpSpPr>
        <p:sp>
          <p:nvSpPr>
            <p:cNvPr id="26" name="Line 5">
              <a:extLst>
                <a:ext uri="{FF2B5EF4-FFF2-40B4-BE49-F238E27FC236}">
                  <a16:creationId xmlns:a16="http://schemas.microsoft.com/office/drawing/2014/main" id="{20B2C9EC-8FA3-4F8E-A924-AE16E0EAD582}"/>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27" name="Rectangle 6">
              <a:extLst>
                <a:ext uri="{FF2B5EF4-FFF2-40B4-BE49-F238E27FC236}">
                  <a16:creationId xmlns:a16="http://schemas.microsoft.com/office/drawing/2014/main" id="{38FFF4D0-6028-4638-8DE8-1B2B20BB3882}"/>
                </a:ext>
              </a:extLst>
            </p:cNvPr>
            <p:cNvSpPr>
              <a:spLocks noChangeArrowheads="1"/>
            </p:cNvSpPr>
            <p:nvPr/>
          </p:nvSpPr>
          <p:spPr bwMode="gray">
            <a:xfrm>
              <a:off x="902" y="689"/>
              <a:ext cx="1177" cy="166"/>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sz="1800" b="1" kern="0" dirty="0">
                  <a:solidFill>
                    <a:srgbClr val="000000"/>
                  </a:solidFill>
                  <a:latin typeface="Gill Sans MT" panose="020B0502020104020203" pitchFamily="34" charset="0"/>
                </a:rPr>
                <a:t>Model Selection</a:t>
              </a:r>
            </a:p>
          </p:txBody>
        </p:sp>
      </p:grpSp>
      <p:sp>
        <p:nvSpPr>
          <p:cNvPr id="34" name="Rectangle 33">
            <a:extLst>
              <a:ext uri="{FF2B5EF4-FFF2-40B4-BE49-F238E27FC236}">
                <a16:creationId xmlns:a16="http://schemas.microsoft.com/office/drawing/2014/main" id="{C9E757E8-E4A1-48AB-B82D-32A152E8E863}"/>
              </a:ext>
            </a:extLst>
          </p:cNvPr>
          <p:cNvSpPr/>
          <p:nvPr/>
        </p:nvSpPr>
        <p:spPr>
          <a:xfrm>
            <a:off x="4729433" y="1347179"/>
            <a:ext cx="4048807" cy="2231380"/>
          </a:xfrm>
          <a:prstGeom prst="rect">
            <a:avLst/>
          </a:prstGeom>
          <a:solidFill>
            <a:schemeClr val="bg1">
              <a:lumMod val="95000"/>
            </a:schemeClr>
          </a:solidFill>
        </p:spPr>
        <p:txBody>
          <a:bodyPr wrap="square">
            <a:spAutoFit/>
          </a:bodyPr>
          <a:lstStyle/>
          <a:p>
            <a:pPr marL="285750" indent="-285750">
              <a:buFont typeface="Wingdings" panose="05000000000000000000" pitchFamily="2" charset="2"/>
              <a:buChar char="§"/>
            </a:pPr>
            <a:r>
              <a:rPr lang="en-US" sz="1600" dirty="0">
                <a:latin typeface="Gill Sans MT" panose="020B0502020104020203" pitchFamily="34" charset="0"/>
              </a:rPr>
              <a:t>The model was evaluated based on its accuracy and F score</a:t>
            </a:r>
          </a:p>
          <a:p>
            <a:pPr marL="285750" indent="-285750">
              <a:buFont typeface="Wingdings" panose="05000000000000000000" pitchFamily="2" charset="2"/>
              <a:buChar char="§"/>
            </a:pPr>
            <a:r>
              <a:rPr lang="en-US" sz="1600" dirty="0">
                <a:latin typeface="Gill Sans MT" panose="020B0502020104020203" pitchFamily="34" charset="0"/>
              </a:rPr>
              <a:t>Initially, accuracy was at 95.50%, the model was tuned and that improved accuracy to 97.25%</a:t>
            </a:r>
          </a:p>
          <a:p>
            <a:pPr marL="285750" indent="-285750">
              <a:buFont typeface="Wingdings" panose="05000000000000000000" pitchFamily="2" charset="2"/>
              <a:buChar char="§"/>
            </a:pPr>
            <a:r>
              <a:rPr lang="en-US" sz="1600" dirty="0">
                <a:latin typeface="Gill Sans MT" panose="020B0502020104020203" pitchFamily="34" charset="0"/>
              </a:rPr>
              <a:t>The initial F score was 95.77%, after hyperparameter tuning this increased to 98.25%</a:t>
            </a:r>
          </a:p>
          <a:p>
            <a:endParaRPr lang="en-US" sz="1100" dirty="0"/>
          </a:p>
        </p:txBody>
      </p:sp>
      <p:grpSp>
        <p:nvGrpSpPr>
          <p:cNvPr id="35" name="Group 4">
            <a:extLst>
              <a:ext uri="{FF2B5EF4-FFF2-40B4-BE49-F238E27FC236}">
                <a16:creationId xmlns:a16="http://schemas.microsoft.com/office/drawing/2014/main" id="{0C2B1CC6-69A4-4FC4-B109-403A7181A592}"/>
              </a:ext>
            </a:extLst>
          </p:cNvPr>
          <p:cNvGrpSpPr>
            <a:grpSpLocks/>
          </p:cNvGrpSpPr>
          <p:nvPr/>
        </p:nvGrpSpPr>
        <p:grpSpPr bwMode="auto">
          <a:xfrm>
            <a:off x="4729433" y="1040041"/>
            <a:ext cx="4023360" cy="263526"/>
            <a:chOff x="247" y="689"/>
            <a:chExt cx="2528" cy="166"/>
          </a:xfrm>
        </p:grpSpPr>
        <p:sp>
          <p:nvSpPr>
            <p:cNvPr id="36" name="Line 5">
              <a:extLst>
                <a:ext uri="{FF2B5EF4-FFF2-40B4-BE49-F238E27FC236}">
                  <a16:creationId xmlns:a16="http://schemas.microsoft.com/office/drawing/2014/main" id="{3178F3D6-621D-4E9C-AD0B-A78042DF479B}"/>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sz="1200" b="0" i="0" u="none" strike="noStrike" kern="0" cap="none" spc="0" normalizeH="0" baseline="0" noProof="0" dirty="0">
                <a:ln>
                  <a:noFill/>
                </a:ln>
                <a:solidFill>
                  <a:srgbClr val="000000"/>
                </a:solidFill>
                <a:effectLst/>
                <a:uLnTx/>
                <a:uFillTx/>
              </a:endParaRPr>
            </a:p>
          </p:txBody>
        </p:sp>
        <p:sp>
          <p:nvSpPr>
            <p:cNvPr id="37" name="Rectangle 6">
              <a:extLst>
                <a:ext uri="{FF2B5EF4-FFF2-40B4-BE49-F238E27FC236}">
                  <a16:creationId xmlns:a16="http://schemas.microsoft.com/office/drawing/2014/main" id="{4B69C84C-1B2C-4B82-A83C-1ABD556D4C21}"/>
                </a:ext>
              </a:extLst>
            </p:cNvPr>
            <p:cNvSpPr>
              <a:spLocks noChangeArrowheads="1"/>
            </p:cNvSpPr>
            <p:nvPr/>
          </p:nvSpPr>
          <p:spPr bwMode="gray">
            <a:xfrm>
              <a:off x="862" y="689"/>
              <a:ext cx="1261" cy="166"/>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sz="1800" b="1" kern="0" dirty="0">
                  <a:solidFill>
                    <a:srgbClr val="000000"/>
                  </a:solidFill>
                  <a:latin typeface="Gill Sans MT" panose="020B0502020104020203" pitchFamily="34" charset="0"/>
                </a:rPr>
                <a:t>Model Evaluation</a:t>
              </a:r>
            </a:p>
          </p:txBody>
        </p:sp>
      </p:grpSp>
      <p:grpSp>
        <p:nvGrpSpPr>
          <p:cNvPr id="38" name="Group 37">
            <a:extLst>
              <a:ext uri="{FF2B5EF4-FFF2-40B4-BE49-F238E27FC236}">
                <a16:creationId xmlns:a16="http://schemas.microsoft.com/office/drawing/2014/main" id="{21C39DEF-A4D0-4B9D-9002-5D95E3C91CE3}"/>
              </a:ext>
            </a:extLst>
          </p:cNvPr>
          <p:cNvGrpSpPr/>
          <p:nvPr/>
        </p:nvGrpSpPr>
        <p:grpSpPr>
          <a:xfrm>
            <a:off x="365760" y="3743566"/>
            <a:ext cx="8412480" cy="2328761"/>
            <a:chOff x="393698" y="1376361"/>
            <a:chExt cx="3997326" cy="2139101"/>
          </a:xfrm>
        </p:grpSpPr>
        <p:sp>
          <p:nvSpPr>
            <p:cNvPr id="39" name="Text Box 10">
              <a:extLst>
                <a:ext uri="{FF2B5EF4-FFF2-40B4-BE49-F238E27FC236}">
                  <a16:creationId xmlns:a16="http://schemas.microsoft.com/office/drawing/2014/main" id="{FA63DC6F-8234-48C9-8641-7DA43F1F4CB1}"/>
                </a:ext>
              </a:extLst>
            </p:cNvPr>
            <p:cNvSpPr txBox="1">
              <a:spLocks noChangeArrowheads="1"/>
            </p:cNvSpPr>
            <p:nvPr>
              <p:custDataLst>
                <p:tags r:id="rId1"/>
              </p:custDataLst>
            </p:nvPr>
          </p:nvSpPr>
          <p:spPr bwMode="auto">
            <a:xfrm>
              <a:off x="393699" y="1376361"/>
              <a:ext cx="3997325" cy="507804"/>
            </a:xfrm>
            <a:prstGeom prst="rect">
              <a:avLst/>
            </a:prstGeom>
            <a:solidFill>
              <a:srgbClr val="002060"/>
            </a:solidFill>
            <a:ln w="12700" algn="ctr">
              <a:solidFill>
                <a:srgbClr val="002060"/>
              </a:solidFill>
              <a:miter lim="800000"/>
              <a:headEnd/>
              <a:tailEnd type="none" w="sm" len="med"/>
            </a:ln>
          </p:spPr>
          <p:txBody>
            <a:bodyPr lIns="36000" tIns="36000" rIns="36000" bIns="36000" anchor="ctr" anchorCtr="1"/>
            <a:lstStyle/>
            <a:p>
              <a:pPr algn="ctr" defTabSz="957263"/>
              <a:r>
                <a:rPr lang="en-US" b="1" dirty="0">
                  <a:solidFill>
                    <a:schemeClr val="bg1"/>
                  </a:solidFill>
                  <a:latin typeface="Gill Sans MT" panose="020B0502020104020203" pitchFamily="34" charset="0"/>
                </a:rPr>
                <a:t>Model Performance Results</a:t>
              </a:r>
            </a:p>
          </p:txBody>
        </p:sp>
        <p:sp>
          <p:nvSpPr>
            <p:cNvPr id="40" name="Text Placeholder 5">
              <a:extLst>
                <a:ext uri="{FF2B5EF4-FFF2-40B4-BE49-F238E27FC236}">
                  <a16:creationId xmlns:a16="http://schemas.microsoft.com/office/drawing/2014/main" id="{5DE53125-DF80-477C-9B88-29A8AB357353}"/>
                </a:ext>
              </a:extLst>
            </p:cNvPr>
            <p:cNvSpPr txBox="1">
              <a:spLocks/>
            </p:cNvSpPr>
            <p:nvPr/>
          </p:nvSpPr>
          <p:spPr>
            <a:xfrm>
              <a:off x="393698" y="1984802"/>
              <a:ext cx="3997325" cy="1530660"/>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endParaRPr lang="en-US" sz="1100" dirty="0">
                <a:latin typeface="Gill Sans MT" panose="020B0502020104020203" pitchFamily="34" charset="0"/>
              </a:endParaRPr>
            </a:p>
            <a:p>
              <a:r>
                <a:rPr lang="en-US" sz="1800" dirty="0">
                  <a:latin typeface="Gill Sans MT" panose="020B0502020104020203" pitchFamily="34" charset="0"/>
                </a:rPr>
                <a:t>The model selected had a final accuracy score of 97.25% and an F Score of  98.25%. In future, this model can be tuned further, and additional data could be added based on availability. This would likely improve performance</a:t>
              </a:r>
            </a:p>
            <a:p>
              <a:endParaRPr lang="en-US" sz="1100" dirty="0">
                <a:latin typeface="Gill Sans MT" panose="020B0502020104020203" pitchFamily="34" charset="0"/>
              </a:endParaRPr>
            </a:p>
          </p:txBody>
        </p:sp>
      </p:grpSp>
    </p:spTree>
    <p:extLst>
      <p:ext uri="{BB962C8B-B14F-4D97-AF65-F5344CB8AC3E}">
        <p14:creationId xmlns:p14="http://schemas.microsoft.com/office/powerpoint/2010/main" val="3999147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rPr>
              <a:t>Analysis Results &amp; Recommendations</a:t>
            </a:r>
            <a:endParaRPr lang="en-US" sz="2000" dirty="0">
              <a:solidFill>
                <a:srgbClr val="002060"/>
              </a:solidFill>
            </a:endParaRPr>
          </a:p>
        </p:txBody>
      </p:sp>
      <p:sp>
        <p:nvSpPr>
          <p:cNvPr id="41" name="Rounded Rectangle 5">
            <a:extLst>
              <a:ext uri="{FF2B5EF4-FFF2-40B4-BE49-F238E27FC236}">
                <a16:creationId xmlns:a16="http://schemas.microsoft.com/office/drawing/2014/main" id="{DF195BCD-6076-40E6-9B85-6EFC4295F192}"/>
              </a:ext>
            </a:extLst>
          </p:cNvPr>
          <p:cNvSpPr/>
          <p:nvPr/>
        </p:nvSpPr>
        <p:spPr>
          <a:xfrm rot="10800000" flipV="1">
            <a:off x="365758" y="1545850"/>
            <a:ext cx="1951313" cy="1130756"/>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r>
              <a:rPr lang="en-US" sz="1600" b="1" dirty="0">
                <a:solidFill>
                  <a:schemeClr val="bg1"/>
                </a:solidFill>
                <a:latin typeface="Gill Sans MT" panose="020B0502020104020203" pitchFamily="34" charset="0"/>
              </a:rPr>
              <a:t>Key Predictors</a:t>
            </a:r>
          </a:p>
        </p:txBody>
      </p:sp>
      <p:sp>
        <p:nvSpPr>
          <p:cNvPr id="45" name="Text Placeholder 5">
            <a:extLst>
              <a:ext uri="{FF2B5EF4-FFF2-40B4-BE49-F238E27FC236}">
                <a16:creationId xmlns:a16="http://schemas.microsoft.com/office/drawing/2014/main" id="{2B1B2425-5045-4992-88AF-10EC4EB80229}"/>
              </a:ext>
            </a:extLst>
          </p:cNvPr>
          <p:cNvSpPr txBox="1">
            <a:spLocks/>
          </p:cNvSpPr>
          <p:nvPr/>
        </p:nvSpPr>
        <p:spPr>
          <a:xfrm>
            <a:off x="2370338" y="1545851"/>
            <a:ext cx="6329044" cy="1130757"/>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
            </a:pPr>
            <a:r>
              <a:rPr lang="en-US" sz="1600" dirty="0">
                <a:latin typeface="Gill Sans MT" panose="020B0502020104020203" pitchFamily="34" charset="0"/>
              </a:rPr>
              <a:t>Internet usage and time on site were the most important predictors of whether the consumer would be more likely to click on the ad. The next important factors were age and income. The gender had an almost negligible effect on predicting the outcome.</a:t>
            </a:r>
          </a:p>
        </p:txBody>
      </p:sp>
      <p:sp>
        <p:nvSpPr>
          <p:cNvPr id="46" name="Rounded Rectangle 5">
            <a:extLst>
              <a:ext uri="{FF2B5EF4-FFF2-40B4-BE49-F238E27FC236}">
                <a16:creationId xmlns:a16="http://schemas.microsoft.com/office/drawing/2014/main" id="{2C238256-D7C1-4EF7-ADB9-5C870DB1E857}"/>
              </a:ext>
            </a:extLst>
          </p:cNvPr>
          <p:cNvSpPr/>
          <p:nvPr/>
        </p:nvSpPr>
        <p:spPr>
          <a:xfrm rot="10800000" flipV="1">
            <a:off x="365757" y="2941400"/>
            <a:ext cx="1951315" cy="1130756"/>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r>
              <a:rPr lang="en-US" sz="1600" b="1" dirty="0">
                <a:solidFill>
                  <a:schemeClr val="bg1"/>
                </a:solidFill>
                <a:latin typeface="Gill Sans MT" panose="020B0502020104020203" pitchFamily="34" charset="0"/>
              </a:rPr>
              <a:t>Model Performance</a:t>
            </a:r>
          </a:p>
        </p:txBody>
      </p:sp>
      <p:sp>
        <p:nvSpPr>
          <p:cNvPr id="47" name="Text Placeholder 5">
            <a:extLst>
              <a:ext uri="{FF2B5EF4-FFF2-40B4-BE49-F238E27FC236}">
                <a16:creationId xmlns:a16="http://schemas.microsoft.com/office/drawing/2014/main" id="{5E649E5B-B1E4-4025-8B7F-1F2AA8FAE97B}"/>
              </a:ext>
            </a:extLst>
          </p:cNvPr>
          <p:cNvSpPr txBox="1">
            <a:spLocks/>
          </p:cNvSpPr>
          <p:nvPr/>
        </p:nvSpPr>
        <p:spPr>
          <a:xfrm>
            <a:off x="2370338" y="2941400"/>
            <a:ext cx="6329044" cy="1130757"/>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
            </a:pPr>
            <a:r>
              <a:rPr lang="en-US" sz="1600" dirty="0">
                <a:latin typeface="Gill Sans MT" panose="020B0502020104020203" pitchFamily="34" charset="0"/>
              </a:rPr>
              <a:t>The model has an accuracy of 97.25% and an F score of 98.25%</a:t>
            </a:r>
          </a:p>
          <a:p>
            <a:endParaRPr lang="en-US" sz="1100" dirty="0">
              <a:latin typeface="Gill Sans MT" panose="020B0502020104020203" pitchFamily="34" charset="0"/>
            </a:endParaRPr>
          </a:p>
        </p:txBody>
      </p:sp>
      <p:sp>
        <p:nvSpPr>
          <p:cNvPr id="48" name="Rounded Rectangle 5">
            <a:extLst>
              <a:ext uri="{FF2B5EF4-FFF2-40B4-BE49-F238E27FC236}">
                <a16:creationId xmlns:a16="http://schemas.microsoft.com/office/drawing/2014/main" id="{83755D68-6D95-43CA-9D4A-07480B7B564A}"/>
              </a:ext>
            </a:extLst>
          </p:cNvPr>
          <p:cNvSpPr/>
          <p:nvPr/>
        </p:nvSpPr>
        <p:spPr>
          <a:xfrm rot="10800000" flipV="1">
            <a:off x="365758" y="4336951"/>
            <a:ext cx="1951314" cy="1313686"/>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rgbClr val="00206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r>
              <a:rPr lang="en-US" sz="1600" b="1" dirty="0">
                <a:solidFill>
                  <a:schemeClr val="bg1"/>
                </a:solidFill>
                <a:latin typeface="Gill Sans MT" panose="020B0502020104020203" pitchFamily="34" charset="0"/>
              </a:rPr>
              <a:t>Business Recommendation</a:t>
            </a:r>
          </a:p>
        </p:txBody>
      </p:sp>
      <p:sp>
        <p:nvSpPr>
          <p:cNvPr id="49" name="Text Placeholder 5">
            <a:extLst>
              <a:ext uri="{FF2B5EF4-FFF2-40B4-BE49-F238E27FC236}">
                <a16:creationId xmlns:a16="http://schemas.microsoft.com/office/drawing/2014/main" id="{0DB1D70D-216D-45A7-B59B-0294D15D46AE}"/>
              </a:ext>
            </a:extLst>
          </p:cNvPr>
          <p:cNvSpPr txBox="1">
            <a:spLocks/>
          </p:cNvSpPr>
          <p:nvPr/>
        </p:nvSpPr>
        <p:spPr>
          <a:xfrm>
            <a:off x="2370338" y="4336950"/>
            <a:ext cx="6329042" cy="1362514"/>
          </a:xfrm>
          <a:prstGeom prst="rect">
            <a:avLst/>
          </a:prstGeom>
          <a:solidFill>
            <a:schemeClr val="bg1">
              <a:lumMod val="95000"/>
            </a:schemeClr>
          </a:solidFill>
          <a:ln w="12700">
            <a:solidFill>
              <a:srgbClr val="002060"/>
            </a:solidFill>
          </a:ln>
        </p:spPr>
        <p:txBody>
          <a:bodyPr wrap="square" lIns="91440" tIns="91440" rIns="91440" bIns="9144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285750" indent="-285750">
              <a:buFont typeface="Wingdings" panose="05000000000000000000" pitchFamily="2" charset="2"/>
              <a:buChar char="§"/>
            </a:pPr>
            <a:r>
              <a:rPr lang="en-US" sz="1600" dirty="0">
                <a:latin typeface="Gill Sans MT" panose="020B0502020104020203" pitchFamily="34" charset="0"/>
              </a:rPr>
              <a:t>Since the different websites have high traffic, it would be very useful to test this model on all their data and select the top 2 websites. Most websites make over 100,000 impressions and therefore with a model with a 97.25% accuracy, we should be able to acquire more than 1600 clicks.</a:t>
            </a:r>
          </a:p>
        </p:txBody>
      </p:sp>
    </p:spTree>
    <p:extLst>
      <p:ext uri="{BB962C8B-B14F-4D97-AF65-F5344CB8AC3E}">
        <p14:creationId xmlns:p14="http://schemas.microsoft.com/office/powerpoint/2010/main" val="25755036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latin typeface="Gill Sans MT" panose="020B0502020104020203" pitchFamily="34" charset="0"/>
              </a:rPr>
              <a:t>Next Steps &amp; Improvements</a:t>
            </a:r>
            <a:endParaRPr lang="en-US" sz="2000" dirty="0">
              <a:solidFill>
                <a:srgbClr val="002060"/>
              </a:solidFill>
              <a:latin typeface="Gill Sans MT" panose="020B0502020104020203" pitchFamily="34" charset="0"/>
            </a:endParaRPr>
          </a:p>
        </p:txBody>
      </p:sp>
      <p:sp>
        <p:nvSpPr>
          <p:cNvPr id="14" name="Rectangle 13">
            <a:extLst>
              <a:ext uri="{FF2B5EF4-FFF2-40B4-BE49-F238E27FC236}">
                <a16:creationId xmlns:a16="http://schemas.microsoft.com/office/drawing/2014/main" id="{C4886F53-6D62-421E-B99C-2CA9AD0497E1}"/>
              </a:ext>
            </a:extLst>
          </p:cNvPr>
          <p:cNvSpPr/>
          <p:nvPr/>
        </p:nvSpPr>
        <p:spPr>
          <a:xfrm>
            <a:off x="365761" y="1316293"/>
            <a:ext cx="8552814" cy="584775"/>
          </a:xfrm>
          <a:prstGeom prst="rect">
            <a:avLst/>
          </a:prstGeom>
          <a:solidFill>
            <a:schemeClr val="bg1">
              <a:lumMod val="95000"/>
            </a:schemeClr>
          </a:solidFill>
        </p:spPr>
        <p:txBody>
          <a:bodyPr wrap="square">
            <a:spAutoFit/>
          </a:bodyPr>
          <a:lstStyle/>
          <a:p>
            <a:endParaRPr lang="en-US" sz="1600" dirty="0">
              <a:latin typeface="Gill Sans MT" panose="020B0502020104020203" pitchFamily="34" charset="0"/>
            </a:endParaRPr>
          </a:p>
          <a:p>
            <a:pPr marL="171450" indent="-171450">
              <a:buFontTx/>
              <a:buChar char="-"/>
            </a:pPr>
            <a:r>
              <a:rPr lang="en-US" sz="1600" dirty="0">
                <a:latin typeface="Gill Sans MT" panose="020B0502020104020203" pitchFamily="34" charset="0"/>
              </a:rPr>
              <a:t>This dataset was originally posted on Kaggle, however the dataset used in this project is from DSDJ</a:t>
            </a:r>
          </a:p>
        </p:txBody>
      </p:sp>
      <p:sp>
        <p:nvSpPr>
          <p:cNvPr id="18" name="Rectangle 17">
            <a:extLst>
              <a:ext uri="{FF2B5EF4-FFF2-40B4-BE49-F238E27FC236}">
                <a16:creationId xmlns:a16="http://schemas.microsoft.com/office/drawing/2014/main" id="{F7D18EE6-67C6-426D-B928-DC9C69F56A87}"/>
              </a:ext>
            </a:extLst>
          </p:cNvPr>
          <p:cNvSpPr/>
          <p:nvPr/>
        </p:nvSpPr>
        <p:spPr>
          <a:xfrm>
            <a:off x="336642" y="2656365"/>
            <a:ext cx="4206239" cy="3293209"/>
          </a:xfrm>
          <a:prstGeom prst="rect">
            <a:avLst/>
          </a:prstGeom>
          <a:solidFill>
            <a:schemeClr val="bg1">
              <a:lumMod val="95000"/>
            </a:schemeClr>
          </a:solidFill>
        </p:spPr>
        <p:txBody>
          <a:bodyPr wrap="square">
            <a:spAutoFit/>
          </a:bodyPr>
          <a:lstStyle/>
          <a:p>
            <a:pPr marL="285750" indent="-285750">
              <a:buFont typeface="Wingdings" panose="05000000000000000000" pitchFamily="2" charset="2"/>
              <a:buChar char="§"/>
            </a:pPr>
            <a:endParaRPr lang="en-US" sz="1600" dirty="0">
              <a:latin typeface="Gill Sans MT" panose="020B0502020104020203" pitchFamily="34" charset="0"/>
            </a:endParaRPr>
          </a:p>
          <a:p>
            <a:pPr marL="285750" indent="-285750">
              <a:buFont typeface="+mj-lt"/>
              <a:buAutoNum type="arabicPeriod"/>
            </a:pPr>
            <a:r>
              <a:rPr lang="en-US" sz="1600" dirty="0">
                <a:latin typeface="Gill Sans MT" panose="020B0502020104020203" pitchFamily="34" charset="0"/>
              </a:rPr>
              <a:t>Consider testing more models such as gradient boosting and random forest to determine their accuracy score</a:t>
            </a:r>
          </a:p>
          <a:p>
            <a:pPr marL="285750" indent="-285750">
              <a:buFont typeface="+mj-lt"/>
              <a:buAutoNum type="arabicPeriod"/>
            </a:pPr>
            <a:r>
              <a:rPr lang="en-US" sz="1600" dirty="0">
                <a:latin typeface="Gill Sans MT" panose="020B0502020104020203" pitchFamily="34" charset="0"/>
              </a:rPr>
              <a:t>A time series model would be useful in determining the time the ad was clicked on the most</a:t>
            </a:r>
          </a:p>
          <a:p>
            <a:pPr marL="285750" indent="-285750">
              <a:buFont typeface="+mj-lt"/>
              <a:buAutoNum type="arabicPeriod"/>
            </a:pPr>
            <a:r>
              <a:rPr lang="en-US" sz="1600" dirty="0">
                <a:latin typeface="Gill Sans MT" panose="020B0502020104020203" pitchFamily="34" charset="0"/>
              </a:rPr>
              <a:t>It would also be helpful to carry out natural language processing to determine whether there was a specific ad topic line that more users resonated towards</a:t>
            </a:r>
          </a:p>
          <a:p>
            <a:endParaRPr lang="en-US" sz="1600" dirty="0">
              <a:latin typeface="Gill Sans MT" panose="020B0502020104020203" pitchFamily="34" charset="0"/>
            </a:endParaRPr>
          </a:p>
          <a:p>
            <a:pPr marL="285750" indent="-285750">
              <a:buFont typeface="Wingdings" panose="05000000000000000000" pitchFamily="2" charset="2"/>
              <a:buChar char="§"/>
            </a:pPr>
            <a:endParaRPr lang="en-US" sz="1600" dirty="0">
              <a:latin typeface="Gill Sans MT" panose="020B0502020104020203" pitchFamily="34" charset="0"/>
            </a:endParaRPr>
          </a:p>
        </p:txBody>
      </p:sp>
      <p:grpSp>
        <p:nvGrpSpPr>
          <p:cNvPr id="19" name="Group 4">
            <a:extLst>
              <a:ext uri="{FF2B5EF4-FFF2-40B4-BE49-F238E27FC236}">
                <a16:creationId xmlns:a16="http://schemas.microsoft.com/office/drawing/2014/main" id="{BDDF7486-5FCF-41DF-B34E-872D3CED9226}"/>
              </a:ext>
            </a:extLst>
          </p:cNvPr>
          <p:cNvGrpSpPr>
            <a:grpSpLocks/>
          </p:cNvGrpSpPr>
          <p:nvPr/>
        </p:nvGrpSpPr>
        <p:grpSpPr bwMode="auto">
          <a:xfrm>
            <a:off x="365760" y="2224846"/>
            <a:ext cx="4206240" cy="263526"/>
            <a:chOff x="247" y="689"/>
            <a:chExt cx="2528" cy="166"/>
          </a:xfrm>
        </p:grpSpPr>
        <p:sp>
          <p:nvSpPr>
            <p:cNvPr id="20" name="Line 5">
              <a:extLst>
                <a:ext uri="{FF2B5EF4-FFF2-40B4-BE49-F238E27FC236}">
                  <a16:creationId xmlns:a16="http://schemas.microsoft.com/office/drawing/2014/main" id="{D84D3926-5799-49D1-A311-37F6E3B4516D}"/>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b="0" i="0" u="none" strike="noStrike" kern="0" cap="none" spc="0" normalizeH="0" baseline="0" noProof="0" dirty="0">
                <a:ln>
                  <a:noFill/>
                </a:ln>
                <a:solidFill>
                  <a:srgbClr val="000000"/>
                </a:solidFill>
                <a:effectLst/>
                <a:uLnTx/>
                <a:uFillTx/>
                <a:latin typeface="Gill Sans MT" panose="020B0502020104020203" pitchFamily="34" charset="0"/>
              </a:endParaRPr>
            </a:p>
          </p:txBody>
        </p:sp>
        <p:sp>
          <p:nvSpPr>
            <p:cNvPr id="21" name="Rectangle 6">
              <a:extLst>
                <a:ext uri="{FF2B5EF4-FFF2-40B4-BE49-F238E27FC236}">
                  <a16:creationId xmlns:a16="http://schemas.microsoft.com/office/drawing/2014/main" id="{C9385146-1A68-4C51-9E81-213B5E46320B}"/>
                </a:ext>
              </a:extLst>
            </p:cNvPr>
            <p:cNvSpPr>
              <a:spLocks noChangeArrowheads="1"/>
            </p:cNvSpPr>
            <p:nvPr/>
          </p:nvSpPr>
          <p:spPr bwMode="gray">
            <a:xfrm>
              <a:off x="376" y="689"/>
              <a:ext cx="2235" cy="166"/>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sz="1800" b="1" kern="0" dirty="0">
                  <a:solidFill>
                    <a:srgbClr val="000000"/>
                  </a:solidFill>
                  <a:latin typeface="Gill Sans MT" panose="020B0502020104020203" pitchFamily="34" charset="0"/>
                </a:rPr>
                <a:t>Project/Approach Improvements</a:t>
              </a:r>
            </a:p>
          </p:txBody>
        </p:sp>
      </p:grpSp>
      <p:sp>
        <p:nvSpPr>
          <p:cNvPr id="22" name="Rectangle 21">
            <a:extLst>
              <a:ext uri="{FF2B5EF4-FFF2-40B4-BE49-F238E27FC236}">
                <a16:creationId xmlns:a16="http://schemas.microsoft.com/office/drawing/2014/main" id="{8045FFDE-F467-4A2D-B438-7988644D82D0}"/>
              </a:ext>
            </a:extLst>
          </p:cNvPr>
          <p:cNvSpPr/>
          <p:nvPr/>
        </p:nvSpPr>
        <p:spPr>
          <a:xfrm>
            <a:off x="4712336" y="2656365"/>
            <a:ext cx="4206239" cy="2308324"/>
          </a:xfrm>
          <a:prstGeom prst="rect">
            <a:avLst/>
          </a:prstGeom>
          <a:solidFill>
            <a:schemeClr val="bg1">
              <a:lumMod val="95000"/>
            </a:schemeClr>
          </a:solidFill>
        </p:spPr>
        <p:txBody>
          <a:bodyPr wrap="square">
            <a:spAutoFit/>
          </a:bodyPr>
          <a:lstStyle/>
          <a:p>
            <a:pPr marL="285750" indent="-285750">
              <a:buFont typeface="Wingdings" panose="05000000000000000000" pitchFamily="2" charset="2"/>
              <a:buChar char="§"/>
            </a:pPr>
            <a:endParaRPr lang="en-US" sz="1600" dirty="0">
              <a:latin typeface="Gill Sans MT" panose="020B0502020104020203" pitchFamily="34" charset="0"/>
            </a:endParaRPr>
          </a:p>
          <a:p>
            <a:pPr marL="285750" indent="-285750">
              <a:buFont typeface="+mj-lt"/>
              <a:buAutoNum type="arabicPeriod"/>
            </a:pPr>
            <a:r>
              <a:rPr lang="en-US" sz="1600" dirty="0">
                <a:latin typeface="Gill Sans MT" panose="020B0502020104020203" pitchFamily="34" charset="0"/>
              </a:rPr>
              <a:t>Although time spent online is a useful indicator as to whether someone would click on the ad, this is obvious since one would have to be online to click on the ad. More useful indicators would be the education background of the consumer and their interests and affinities</a:t>
            </a:r>
            <a:endParaRPr lang="en-US" sz="2000" dirty="0">
              <a:latin typeface="Gill Sans MT" panose="020B0502020104020203" pitchFamily="34" charset="0"/>
            </a:endParaRPr>
          </a:p>
          <a:p>
            <a:endParaRPr lang="en-US" sz="1600" dirty="0">
              <a:latin typeface="Gill Sans MT" panose="020B0502020104020203" pitchFamily="34" charset="0"/>
            </a:endParaRPr>
          </a:p>
        </p:txBody>
      </p:sp>
      <p:grpSp>
        <p:nvGrpSpPr>
          <p:cNvPr id="23" name="Group 4">
            <a:extLst>
              <a:ext uri="{FF2B5EF4-FFF2-40B4-BE49-F238E27FC236}">
                <a16:creationId xmlns:a16="http://schemas.microsoft.com/office/drawing/2014/main" id="{36546A36-E7E4-4927-A6EB-1BB0BEA2F557}"/>
              </a:ext>
            </a:extLst>
          </p:cNvPr>
          <p:cNvGrpSpPr>
            <a:grpSpLocks/>
          </p:cNvGrpSpPr>
          <p:nvPr/>
        </p:nvGrpSpPr>
        <p:grpSpPr bwMode="auto">
          <a:xfrm>
            <a:off x="4712335" y="2224846"/>
            <a:ext cx="4206240" cy="263526"/>
            <a:chOff x="247" y="689"/>
            <a:chExt cx="2528" cy="166"/>
          </a:xfrm>
        </p:grpSpPr>
        <p:sp>
          <p:nvSpPr>
            <p:cNvPr id="28" name="Line 5">
              <a:extLst>
                <a:ext uri="{FF2B5EF4-FFF2-40B4-BE49-F238E27FC236}">
                  <a16:creationId xmlns:a16="http://schemas.microsoft.com/office/drawing/2014/main" id="{F1051FE2-09A8-43D3-9A02-60415BB68A17}"/>
                </a:ext>
              </a:extLst>
            </p:cNvPr>
            <p:cNvSpPr>
              <a:spLocks noChangeShapeType="1"/>
            </p:cNvSpPr>
            <p:nvPr/>
          </p:nvSpPr>
          <p:spPr bwMode="gray">
            <a:xfrm>
              <a:off x="247" y="778"/>
              <a:ext cx="2528" cy="0"/>
            </a:xfrm>
            <a:prstGeom prst="line">
              <a:avLst/>
            </a:prstGeom>
            <a:noFill/>
            <a:ln w="12700" cap="rnd">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NZ" b="0" i="0" u="none" strike="noStrike" kern="0" cap="none" spc="0" normalizeH="0" baseline="0" noProof="0" dirty="0">
                <a:ln>
                  <a:noFill/>
                </a:ln>
                <a:solidFill>
                  <a:srgbClr val="000000"/>
                </a:solidFill>
                <a:effectLst/>
                <a:uLnTx/>
                <a:uFillTx/>
                <a:latin typeface="Gill Sans MT" panose="020B0502020104020203" pitchFamily="34" charset="0"/>
              </a:endParaRPr>
            </a:p>
          </p:txBody>
        </p:sp>
        <p:sp>
          <p:nvSpPr>
            <p:cNvPr id="29" name="Rectangle 6">
              <a:extLst>
                <a:ext uri="{FF2B5EF4-FFF2-40B4-BE49-F238E27FC236}">
                  <a16:creationId xmlns:a16="http://schemas.microsoft.com/office/drawing/2014/main" id="{EB666023-0306-4B7B-BB11-0EAD3A45A33A}"/>
                </a:ext>
              </a:extLst>
            </p:cNvPr>
            <p:cNvSpPr>
              <a:spLocks noChangeArrowheads="1"/>
            </p:cNvSpPr>
            <p:nvPr/>
          </p:nvSpPr>
          <p:spPr bwMode="gray">
            <a:xfrm>
              <a:off x="929" y="689"/>
              <a:ext cx="1115" cy="166"/>
            </a:xfrm>
            <a:prstGeom prst="rect">
              <a:avLst/>
            </a:prstGeom>
            <a:solidFill>
              <a:srgbClr val="FFFFFF"/>
            </a:solidFill>
            <a:ln>
              <a:noFill/>
            </a:ln>
            <a:effectLst/>
            <a:extLst>
              <a:ext uri="{91240B29-F687-4F45-9708-019B960494DF}">
                <a14:hiddenLine xmlns:a14="http://schemas.microsoft.com/office/drawing/2010/main" w="12700" cap="rnd"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nchorCtr="1">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50000"/>
                </a:spcBef>
                <a:spcAft>
                  <a:spcPct val="0"/>
                </a:spcAft>
                <a:defRPr sz="1200">
                  <a:solidFill>
                    <a:schemeClr val="tx1"/>
                  </a:solidFill>
                  <a:latin typeface="Arial" panose="020B0604020202020204" pitchFamily="34" charset="0"/>
                </a:defRPr>
              </a:lvl6pPr>
              <a:lvl7pPr marL="2971800" indent="-228600" eaLnBrk="0" fontAlgn="base" hangingPunct="0">
                <a:spcBef>
                  <a:spcPct val="50000"/>
                </a:spcBef>
                <a:spcAft>
                  <a:spcPct val="0"/>
                </a:spcAft>
                <a:defRPr sz="1200">
                  <a:solidFill>
                    <a:schemeClr val="tx1"/>
                  </a:solidFill>
                  <a:latin typeface="Arial" panose="020B0604020202020204" pitchFamily="34" charset="0"/>
                </a:defRPr>
              </a:lvl7pPr>
              <a:lvl8pPr marL="3429000" indent="-228600" eaLnBrk="0" fontAlgn="base" hangingPunct="0">
                <a:spcBef>
                  <a:spcPct val="50000"/>
                </a:spcBef>
                <a:spcAft>
                  <a:spcPct val="0"/>
                </a:spcAft>
                <a:defRPr sz="1200">
                  <a:solidFill>
                    <a:schemeClr val="tx1"/>
                  </a:solidFill>
                  <a:latin typeface="Arial" panose="020B0604020202020204" pitchFamily="34" charset="0"/>
                </a:defRPr>
              </a:lvl8pPr>
              <a:lvl9pPr marL="3886200" indent="-228600" eaLnBrk="0" fontAlgn="base" hangingPunct="0">
                <a:spcBef>
                  <a:spcPct val="50000"/>
                </a:spcBef>
                <a:spcAft>
                  <a:spcPct val="0"/>
                </a:spcAft>
                <a:defRPr sz="1200">
                  <a:solidFill>
                    <a:schemeClr val="tx1"/>
                  </a:solidFill>
                  <a:latin typeface="Arial" panose="020B0604020202020204" pitchFamily="34" charset="0"/>
                </a:defRPr>
              </a:lvl9pPr>
            </a:lstStyle>
            <a:p>
              <a:pPr lvl="0" algn="ctr" defTabSz="914400" eaLnBrk="0" fontAlgn="base" hangingPunct="0">
                <a:lnSpc>
                  <a:spcPct val="95000"/>
                </a:lnSpc>
                <a:spcBef>
                  <a:spcPct val="0"/>
                </a:spcBef>
                <a:spcAft>
                  <a:spcPct val="0"/>
                </a:spcAft>
              </a:pPr>
              <a:r>
                <a:rPr lang="en-GB" altLang="en-US" sz="1800" b="1" kern="0" dirty="0">
                  <a:solidFill>
                    <a:srgbClr val="000000"/>
                  </a:solidFill>
                  <a:latin typeface="Gill Sans MT" panose="020B0502020104020203" pitchFamily="34" charset="0"/>
                </a:rPr>
                <a:t>Lessons learned</a:t>
              </a:r>
            </a:p>
          </p:txBody>
        </p:sp>
      </p:grpSp>
    </p:spTree>
    <p:extLst>
      <p:ext uri="{BB962C8B-B14F-4D97-AF65-F5344CB8AC3E}">
        <p14:creationId xmlns:p14="http://schemas.microsoft.com/office/powerpoint/2010/main" val="27101683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43281" y="3031732"/>
            <a:ext cx="8388350" cy="887412"/>
          </a:xfrm>
        </p:spPr>
        <p:txBody>
          <a:bodyPr>
            <a:normAutofit/>
          </a:bodyPr>
          <a:lstStyle/>
          <a:p>
            <a:pPr algn="ctr"/>
            <a:r>
              <a:rPr lang="en-US" sz="4000" dirty="0">
                <a:solidFill>
                  <a:schemeClr val="bg1"/>
                </a:solidFill>
              </a:rPr>
              <a:t>Appendix </a:t>
            </a:r>
          </a:p>
        </p:txBody>
      </p:sp>
      <p:pic>
        <p:nvPicPr>
          <p:cNvPr id="4" name="Picture 4" descr="Related image">
            <a:extLst>
              <a:ext uri="{FF2B5EF4-FFF2-40B4-BE49-F238E27FC236}">
                <a16:creationId xmlns:a16="http://schemas.microsoft.com/office/drawing/2014/main" id="{72F9649E-E68A-4A05-ABAC-02A2B3DA5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62425"/>
            <a:ext cx="9144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7505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1" y="304072"/>
            <a:ext cx="8412480" cy="469492"/>
          </a:xfrm>
        </p:spPr>
        <p:txBody>
          <a:bodyPr/>
          <a:lstStyle/>
          <a:p>
            <a:r>
              <a:rPr lang="en-US" dirty="0">
                <a:solidFill>
                  <a:srgbClr val="002060"/>
                </a:solidFill>
                <a:latin typeface="Gill Sans MT" panose="020B0502020104020203" pitchFamily="34" charset="0"/>
              </a:rPr>
              <a:t>Assumptions</a:t>
            </a:r>
            <a:br>
              <a:rPr lang="en-US" dirty="0">
                <a:solidFill>
                  <a:srgbClr val="002060"/>
                </a:solidFill>
                <a:latin typeface="Gill Sans MT" panose="020B0502020104020203" pitchFamily="34" charset="0"/>
              </a:rPr>
            </a:br>
            <a:endParaRPr lang="en-US" dirty="0">
              <a:solidFill>
                <a:srgbClr val="002060"/>
              </a:solidFill>
              <a:latin typeface="Gill Sans MT" panose="020B0502020104020203" pitchFamily="34" charset="0"/>
            </a:endParaRPr>
          </a:p>
        </p:txBody>
      </p:sp>
      <p:sp>
        <p:nvSpPr>
          <p:cNvPr id="30" name="Rectangle 29">
            <a:extLst>
              <a:ext uri="{FF2B5EF4-FFF2-40B4-BE49-F238E27FC236}">
                <a16:creationId xmlns:a16="http://schemas.microsoft.com/office/drawing/2014/main" id="{A6377DA9-AF28-4B28-BC29-6B8B62AF725D}"/>
              </a:ext>
            </a:extLst>
          </p:cNvPr>
          <p:cNvSpPr/>
          <p:nvPr/>
        </p:nvSpPr>
        <p:spPr>
          <a:xfrm>
            <a:off x="365761" y="972344"/>
            <a:ext cx="8266511" cy="2539157"/>
          </a:xfrm>
          <a:prstGeom prst="rect">
            <a:avLst/>
          </a:prstGeom>
          <a:solidFill>
            <a:schemeClr val="bg1">
              <a:lumMod val="95000"/>
            </a:schemeClr>
          </a:solidFill>
        </p:spPr>
        <p:txBody>
          <a:bodyPr wrap="square">
            <a:spAutoFit/>
          </a:bodyPr>
          <a:lstStyle/>
          <a:p>
            <a:endParaRPr lang="en-US" sz="1100" dirty="0"/>
          </a:p>
          <a:p>
            <a:pPr marL="285750" indent="-285750">
              <a:buFontTx/>
              <a:buChar char="-"/>
            </a:pPr>
            <a:endParaRPr lang="en-US" sz="1100" dirty="0"/>
          </a:p>
          <a:p>
            <a:pPr marL="285750" indent="-285750">
              <a:buFont typeface="Wingdings" panose="05000000000000000000" pitchFamily="2" charset="2"/>
              <a:buChar char="§"/>
            </a:pPr>
            <a:endParaRPr lang="en-US" sz="1100" dirty="0"/>
          </a:p>
          <a:p>
            <a:pPr marL="285750" indent="-285750">
              <a:buFont typeface="+mj-lt"/>
              <a:buAutoNum type="arabicPeriod"/>
            </a:pPr>
            <a:endParaRPr lang="en-US" sz="1100" dirty="0"/>
          </a:p>
          <a:p>
            <a:pPr marL="285750" indent="-285750">
              <a:buFont typeface="+mj-lt"/>
              <a:buAutoNum type="arabicPeriod"/>
            </a:pPr>
            <a:r>
              <a:rPr lang="en-US" dirty="0">
                <a:latin typeface="Gill Sans MT" panose="020B0502020104020203" pitchFamily="34" charset="0"/>
              </a:rPr>
              <a:t>The dataset is balanced at 50%.Real world datasets are not likely to be balanced. CTRs are usually very low at about 1-3% of the impressions served and therefore more representative data would be useful</a:t>
            </a:r>
          </a:p>
          <a:p>
            <a:pPr marL="285750" indent="-285750">
              <a:buFont typeface="+mj-lt"/>
              <a:buAutoNum type="arabicPeriod"/>
            </a:pPr>
            <a:r>
              <a:rPr lang="en-US" dirty="0">
                <a:latin typeface="Gill Sans MT" panose="020B0502020104020203" pitchFamily="34" charset="0"/>
              </a:rPr>
              <a:t>The company is compensated based on the number of clicks; most websites are compensated based on the number of impressions made</a:t>
            </a:r>
          </a:p>
          <a:p>
            <a:pPr marL="285750" indent="-285750">
              <a:buFont typeface="+mj-lt"/>
              <a:buAutoNum type="arabicPeriod"/>
            </a:pPr>
            <a:endParaRPr lang="en-US" sz="1100" dirty="0"/>
          </a:p>
          <a:p>
            <a:endParaRPr lang="en-US" sz="1400" dirty="0"/>
          </a:p>
        </p:txBody>
      </p:sp>
    </p:spTree>
    <p:extLst>
      <p:ext uri="{BB962C8B-B14F-4D97-AF65-F5344CB8AC3E}">
        <p14:creationId xmlns:p14="http://schemas.microsoft.com/office/powerpoint/2010/main" val="31649115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8320" y="1200468"/>
            <a:ext cx="8388350" cy="4870450"/>
          </a:xfrm>
        </p:spPr>
        <p:txBody>
          <a:bodyPr>
            <a:normAutofit lnSpcReduction="10000"/>
          </a:bodyPr>
          <a:lstStyle/>
          <a:p>
            <a:pPr marL="0" lvl="1" indent="0">
              <a:spcBef>
                <a:spcPts val="1800"/>
              </a:spcBef>
              <a:buNone/>
            </a:pPr>
            <a:r>
              <a:rPr lang="en-US" sz="2100" dirty="0">
                <a:solidFill>
                  <a:srgbClr val="92D050"/>
                </a:solidFill>
              </a:rPr>
              <a:t>Improving Click Through Rate</a:t>
            </a:r>
            <a:r>
              <a:rPr lang="en-US" dirty="0"/>
              <a:t>		</a:t>
            </a:r>
          </a:p>
          <a:p>
            <a:pPr marL="0" lvl="1" indent="0">
              <a:spcBef>
                <a:spcPts val="1800"/>
              </a:spcBef>
              <a:buNone/>
            </a:pPr>
            <a:r>
              <a:rPr lang="en-US" dirty="0">
                <a:solidFill>
                  <a:schemeClr val="bg1">
                    <a:lumMod val="95000"/>
                  </a:schemeClr>
                </a:solidFill>
              </a:rPr>
              <a:t>Background / Business Problem					3</a:t>
            </a:r>
          </a:p>
          <a:p>
            <a:pPr marL="0" lvl="1" indent="0">
              <a:spcBef>
                <a:spcPts val="1800"/>
              </a:spcBef>
              <a:buNone/>
            </a:pPr>
            <a:r>
              <a:rPr lang="en-US" dirty="0">
                <a:solidFill>
                  <a:schemeClr val="bg1">
                    <a:lumMod val="95000"/>
                  </a:schemeClr>
                </a:solidFill>
              </a:rPr>
              <a:t>Executive Summary / Key Takeaways				4</a:t>
            </a:r>
          </a:p>
          <a:p>
            <a:pPr marL="0" lvl="1" indent="0">
              <a:spcBef>
                <a:spcPts val="1800"/>
              </a:spcBef>
              <a:buNone/>
            </a:pPr>
            <a:r>
              <a:rPr lang="en-US" dirty="0">
                <a:solidFill>
                  <a:schemeClr val="bg1">
                    <a:lumMod val="95000"/>
                  </a:schemeClr>
                </a:solidFill>
              </a:rPr>
              <a:t>Analysis – Data Set Characteristics					5</a:t>
            </a:r>
          </a:p>
          <a:p>
            <a:pPr marL="0" lvl="1" indent="0">
              <a:spcBef>
                <a:spcPts val="1800"/>
              </a:spcBef>
              <a:buNone/>
            </a:pPr>
            <a:r>
              <a:rPr lang="en-US" dirty="0">
                <a:solidFill>
                  <a:schemeClr val="bg1">
                    <a:lumMod val="95000"/>
                  </a:schemeClr>
                </a:solidFill>
              </a:rPr>
              <a:t>Analysis – EDA 							6-11</a:t>
            </a:r>
          </a:p>
          <a:p>
            <a:pPr marL="0" lvl="1" indent="0">
              <a:spcBef>
                <a:spcPts val="1800"/>
              </a:spcBef>
              <a:buNone/>
            </a:pPr>
            <a:r>
              <a:rPr lang="en-US" dirty="0">
                <a:solidFill>
                  <a:schemeClr val="bg1">
                    <a:lumMod val="95000"/>
                  </a:schemeClr>
                </a:solidFill>
              </a:rPr>
              <a:t>Analysis – Cleaning &amp; Pre-processing				12,13</a:t>
            </a:r>
          </a:p>
          <a:p>
            <a:pPr marL="0" lvl="1" indent="0">
              <a:spcBef>
                <a:spcPts val="1800"/>
              </a:spcBef>
              <a:buNone/>
            </a:pPr>
            <a:r>
              <a:rPr lang="en-US" dirty="0">
                <a:solidFill>
                  <a:schemeClr val="bg1">
                    <a:lumMod val="95000"/>
                  </a:schemeClr>
                </a:solidFill>
              </a:rPr>
              <a:t>Analysis – Modelling, Tuning &amp; Evaluation				14</a:t>
            </a:r>
          </a:p>
          <a:p>
            <a:pPr marL="0" lvl="1" indent="0">
              <a:spcBef>
                <a:spcPts val="1800"/>
              </a:spcBef>
              <a:buNone/>
            </a:pPr>
            <a:r>
              <a:rPr lang="en-US" dirty="0">
                <a:solidFill>
                  <a:schemeClr val="bg1">
                    <a:lumMod val="95000"/>
                  </a:schemeClr>
                </a:solidFill>
              </a:rPr>
              <a:t>Analysis – Key Results &amp; Recommendation				15</a:t>
            </a:r>
          </a:p>
          <a:p>
            <a:pPr marL="0" lvl="1" indent="0">
              <a:spcBef>
                <a:spcPts val="1800"/>
              </a:spcBef>
              <a:buNone/>
            </a:pPr>
            <a:r>
              <a:rPr lang="en-US" dirty="0">
                <a:solidFill>
                  <a:schemeClr val="bg1">
                    <a:lumMod val="95000"/>
                  </a:schemeClr>
                </a:solidFill>
              </a:rPr>
              <a:t>Next Steps &amp; Improvements					16</a:t>
            </a:r>
          </a:p>
          <a:p>
            <a:pPr marL="0" lvl="1" indent="0">
              <a:spcBef>
                <a:spcPts val="1800"/>
              </a:spcBef>
              <a:buNone/>
            </a:pPr>
            <a:r>
              <a:rPr lang="en-US" sz="2100" dirty="0">
                <a:solidFill>
                  <a:srgbClr val="92D050"/>
                </a:solidFill>
              </a:rPr>
              <a:t>Appendix</a:t>
            </a:r>
            <a:r>
              <a:rPr lang="en-US" dirty="0"/>
              <a:t>							</a:t>
            </a:r>
            <a:r>
              <a:rPr lang="en-US" dirty="0">
                <a:solidFill>
                  <a:schemeClr val="bg1"/>
                </a:solidFill>
              </a:rPr>
              <a:t>17-19</a:t>
            </a:r>
          </a:p>
          <a:p>
            <a:pPr marL="0" lvl="1" indent="0">
              <a:spcBef>
                <a:spcPts val="1800"/>
              </a:spcBef>
              <a:buNone/>
            </a:pPr>
            <a:endParaRPr lang="en-US" dirty="0"/>
          </a:p>
          <a:p>
            <a:pPr marL="0" lvl="1" indent="0">
              <a:spcBef>
                <a:spcPts val="1800"/>
              </a:spcBef>
              <a:buNone/>
            </a:pPr>
            <a:endParaRPr lang="en-US" dirty="0"/>
          </a:p>
          <a:p>
            <a:endParaRPr lang="en-US" dirty="0"/>
          </a:p>
        </p:txBody>
      </p:sp>
      <p:sp>
        <p:nvSpPr>
          <p:cNvPr id="6" name="Title 5"/>
          <p:cNvSpPr>
            <a:spLocks noGrp="1"/>
          </p:cNvSpPr>
          <p:nvPr>
            <p:ph type="title" idx="4294967295"/>
          </p:nvPr>
        </p:nvSpPr>
        <p:spPr>
          <a:xfrm>
            <a:off x="528320" y="159068"/>
            <a:ext cx="8388350" cy="887412"/>
          </a:xfrm>
        </p:spPr>
        <p:txBody>
          <a:bodyPr>
            <a:normAutofit/>
          </a:bodyPr>
          <a:lstStyle/>
          <a:p>
            <a:r>
              <a:rPr lang="en-US" sz="3000" dirty="0">
                <a:solidFill>
                  <a:schemeClr val="bg1"/>
                </a:solidFill>
              </a:rPr>
              <a:t>Agenda  </a:t>
            </a:r>
          </a:p>
        </p:txBody>
      </p:sp>
    </p:spTree>
    <p:extLst>
      <p:ext uri="{BB962C8B-B14F-4D97-AF65-F5344CB8AC3E}">
        <p14:creationId xmlns:p14="http://schemas.microsoft.com/office/powerpoint/2010/main" val="33676348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628215"/>
            <a:ext cx="8412480" cy="469492"/>
          </a:xfrm>
        </p:spPr>
        <p:txBody>
          <a:bodyPr/>
          <a:lstStyle/>
          <a:p>
            <a:r>
              <a:rPr lang="en-US" dirty="0">
                <a:solidFill>
                  <a:srgbClr val="002060"/>
                </a:solidFill>
                <a:latin typeface="Gill Sans MT" panose="020B0502020104020203" pitchFamily="34" charset="0"/>
              </a:rPr>
              <a:t>Business Problem</a:t>
            </a:r>
            <a:endParaRPr lang="en-US" sz="1800" dirty="0">
              <a:solidFill>
                <a:srgbClr val="002060"/>
              </a:solidFill>
              <a:latin typeface="Gill Sans MT" panose="020B0502020104020203" pitchFamily="34" charset="0"/>
            </a:endParaRPr>
          </a:p>
        </p:txBody>
      </p:sp>
      <p:sp>
        <p:nvSpPr>
          <p:cNvPr id="10" name="Rectangle 9">
            <a:extLst>
              <a:ext uri="{FF2B5EF4-FFF2-40B4-BE49-F238E27FC236}">
                <a16:creationId xmlns:a16="http://schemas.microsoft.com/office/drawing/2014/main" id="{EE4D7D64-84B9-46EF-834B-D3C93EDF1F3D}"/>
              </a:ext>
            </a:extLst>
          </p:cNvPr>
          <p:cNvSpPr/>
          <p:nvPr/>
        </p:nvSpPr>
        <p:spPr>
          <a:xfrm>
            <a:off x="341900" y="1687222"/>
            <a:ext cx="1503678" cy="1753949"/>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600" b="1" dirty="0">
                <a:solidFill>
                  <a:srgbClr val="FFFFFF"/>
                </a:solidFill>
                <a:latin typeface="Gill Sans MT" panose="020B0502020104020203" pitchFamily="34" charset="0"/>
              </a:rPr>
              <a:t>Situation</a:t>
            </a:r>
          </a:p>
        </p:txBody>
      </p:sp>
      <p:sp>
        <p:nvSpPr>
          <p:cNvPr id="11" name="Rectangle 10">
            <a:extLst>
              <a:ext uri="{FF2B5EF4-FFF2-40B4-BE49-F238E27FC236}">
                <a16:creationId xmlns:a16="http://schemas.microsoft.com/office/drawing/2014/main" id="{9BA9E2EA-B2A1-47A4-B9B1-8D8C7BF5E978}"/>
              </a:ext>
            </a:extLst>
          </p:cNvPr>
          <p:cNvSpPr/>
          <p:nvPr/>
        </p:nvSpPr>
        <p:spPr>
          <a:xfrm>
            <a:off x="1845578" y="1687222"/>
            <a:ext cx="6932660" cy="175394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ts val="1200"/>
              </a:spcBef>
              <a:spcAft>
                <a:spcPct val="0"/>
              </a:spcAft>
            </a:pPr>
            <a:r>
              <a:rPr lang="en-US" sz="1400" dirty="0">
                <a:solidFill>
                  <a:schemeClr val="tx2"/>
                </a:solidFill>
                <a:latin typeface="Gill Sans MT" panose="020B0502020104020203" pitchFamily="34" charset="0"/>
              </a:rPr>
              <a:t>Media conglomerate company X has a network of different websites within its network and would like to run a certain ad for company A which is selling product M. The company is willing to pay the media company $25 for each successful click up to a maximum of $40,000 and is looking to create awareness about product M. Company X has 10 websites within its network that have a target audience that would be likely to click on the ad based on data from previous campaigns with companies selling similar products. However, company A is only interested in running on two websites. </a:t>
            </a:r>
          </a:p>
        </p:txBody>
      </p:sp>
      <p:sp>
        <p:nvSpPr>
          <p:cNvPr id="12" name="Rectangle 11">
            <a:extLst>
              <a:ext uri="{FF2B5EF4-FFF2-40B4-BE49-F238E27FC236}">
                <a16:creationId xmlns:a16="http://schemas.microsoft.com/office/drawing/2014/main" id="{3F253C6B-2898-4A47-B2C5-20AFAB6DD931}"/>
              </a:ext>
            </a:extLst>
          </p:cNvPr>
          <p:cNvSpPr/>
          <p:nvPr/>
        </p:nvSpPr>
        <p:spPr>
          <a:xfrm>
            <a:off x="341900" y="3796671"/>
            <a:ext cx="1493521" cy="1902613"/>
          </a:xfrm>
          <a:prstGeom prst="rect">
            <a:avLst/>
          </a:prstGeom>
          <a:solidFill>
            <a:srgbClr val="0070C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600" b="1" dirty="0">
                <a:solidFill>
                  <a:srgbClr val="FFFFFF"/>
                </a:solidFill>
                <a:latin typeface="Gill Sans MT" panose="020B0502020104020203" pitchFamily="34" charset="0"/>
              </a:rPr>
              <a:t>Complication</a:t>
            </a:r>
          </a:p>
        </p:txBody>
      </p:sp>
      <p:sp>
        <p:nvSpPr>
          <p:cNvPr id="13" name="Rectangle 12">
            <a:extLst>
              <a:ext uri="{FF2B5EF4-FFF2-40B4-BE49-F238E27FC236}">
                <a16:creationId xmlns:a16="http://schemas.microsoft.com/office/drawing/2014/main" id="{BD0377BD-57EA-4630-9E6D-9F1DDB7430F4}"/>
              </a:ext>
            </a:extLst>
          </p:cNvPr>
          <p:cNvSpPr/>
          <p:nvPr/>
        </p:nvSpPr>
        <p:spPr>
          <a:xfrm>
            <a:off x="1845578" y="3796672"/>
            <a:ext cx="6870583" cy="190261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Gill Sans MT" panose="020B0502020104020203" pitchFamily="34" charset="0"/>
              </a:rPr>
              <a:t>The media conglomerate would like a model saved in a pickle that they can use to test on data from other websites to see which ones are likely to have the highest number of clicks. This would ensure that they run the ads on the top 2 websites where they are likely to drive the most clicks to the site and therefore secure the full amount of $40,000. If the goal is not met by this campaign company X will not secure the full amount and will potentially lose any future business with Company A estimated at a minimum of $300,000 per year.</a:t>
            </a:r>
            <a:endParaRPr lang="en-US" sz="1400"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9503957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85523"/>
            <a:ext cx="8412480" cy="469492"/>
          </a:xfrm>
        </p:spPr>
        <p:txBody>
          <a:bodyPr/>
          <a:lstStyle/>
          <a:p>
            <a:r>
              <a:rPr lang="en-US" dirty="0">
                <a:solidFill>
                  <a:srgbClr val="002060"/>
                </a:solidFill>
                <a:latin typeface="Gill Sans MT" panose="020B0502020104020203" pitchFamily="34" charset="0"/>
              </a:rPr>
              <a:t>Executive Summary</a:t>
            </a:r>
            <a:br>
              <a:rPr lang="en-US" dirty="0">
                <a:solidFill>
                  <a:srgbClr val="002060"/>
                </a:solidFill>
                <a:latin typeface="Gill Sans MT" panose="020B0502020104020203" pitchFamily="34" charset="0"/>
              </a:rPr>
            </a:br>
            <a:endParaRPr lang="en-US" dirty="0">
              <a:solidFill>
                <a:srgbClr val="002060"/>
              </a:solidFill>
              <a:latin typeface="Gill Sans MT" panose="020B0502020104020203" pitchFamily="34" charset="0"/>
            </a:endParaRPr>
          </a:p>
        </p:txBody>
      </p:sp>
      <p:sp>
        <p:nvSpPr>
          <p:cNvPr id="12" name="Rectangle 11">
            <a:extLst>
              <a:ext uri="{FF2B5EF4-FFF2-40B4-BE49-F238E27FC236}">
                <a16:creationId xmlns:a16="http://schemas.microsoft.com/office/drawing/2014/main" id="{83310176-9199-4146-99D5-3BA58D7776BF}"/>
              </a:ext>
            </a:extLst>
          </p:cNvPr>
          <p:cNvSpPr/>
          <p:nvPr/>
        </p:nvSpPr>
        <p:spPr>
          <a:xfrm>
            <a:off x="365760" y="1436791"/>
            <a:ext cx="8308457" cy="2780102"/>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latin typeface="Gill Sans MT" panose="020B0502020104020203" pitchFamily="34" charset="0"/>
            </a:endParaRPr>
          </a:p>
          <a:p>
            <a:pPr marL="285750" indent="-285750">
              <a:buFont typeface="Wingdings" panose="05000000000000000000" pitchFamily="2" charset="2"/>
              <a:buChar char="§"/>
            </a:pPr>
            <a:r>
              <a:rPr lang="en-US" sz="2000" dirty="0">
                <a:solidFill>
                  <a:schemeClr val="tx1"/>
                </a:solidFill>
                <a:latin typeface="Gill Sans MT" panose="020B0502020104020203" pitchFamily="34" charset="0"/>
              </a:rPr>
              <a:t>The goal was to build a model with an accuracy above 95%, the model presented in this project has an accuracy of 97.25%</a:t>
            </a:r>
          </a:p>
          <a:p>
            <a:pPr marL="285750" indent="-285750">
              <a:buFont typeface="Wingdings" panose="05000000000000000000" pitchFamily="2" charset="2"/>
              <a:buChar char="§"/>
            </a:pPr>
            <a:r>
              <a:rPr lang="en-US" sz="2000" dirty="0">
                <a:solidFill>
                  <a:schemeClr val="tx1"/>
                </a:solidFill>
                <a:latin typeface="Gill Sans MT" panose="020B0502020104020203" pitchFamily="34" charset="0"/>
              </a:rPr>
              <a:t>Hyperparameter tuning was useful in improving model accuracy</a:t>
            </a:r>
          </a:p>
          <a:p>
            <a:pPr marL="285750" indent="-285750">
              <a:buFont typeface="Wingdings" panose="05000000000000000000" pitchFamily="2" charset="2"/>
              <a:buChar char="§"/>
            </a:pPr>
            <a:r>
              <a:rPr lang="en-US" sz="2000" dirty="0">
                <a:solidFill>
                  <a:schemeClr val="tx1"/>
                </a:solidFill>
                <a:latin typeface="Gill Sans MT" panose="020B0502020104020203" pitchFamily="34" charset="0"/>
              </a:rPr>
              <a:t>The key features in predicting the likelihood that a person on the site would click on an ad were time spent online and, on the website</a:t>
            </a:r>
          </a:p>
          <a:p>
            <a:endParaRPr lang="en-US" sz="2000" dirty="0">
              <a:solidFill>
                <a:schemeClr val="tx1"/>
              </a:solidFill>
              <a:latin typeface="Gill Sans MT" panose="020B0502020104020203" pitchFamily="34" charset="0"/>
            </a:endParaRPr>
          </a:p>
          <a:p>
            <a:pPr marL="285750" indent="-285750">
              <a:buFont typeface="Wingdings" panose="05000000000000000000" pitchFamily="2" charset="2"/>
              <a:buChar char="§"/>
            </a:pPr>
            <a:endParaRPr lang="en-US" sz="12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42325917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latin typeface="Gill Sans MT" panose="020B0502020104020203" pitchFamily="34" charset="0"/>
              </a:rPr>
              <a:t>Data Set Characteristics and Information</a:t>
            </a:r>
            <a:endParaRPr lang="en-US" sz="2000" dirty="0">
              <a:solidFill>
                <a:srgbClr val="002060"/>
              </a:solidFill>
              <a:latin typeface="Gill Sans MT" panose="020B0502020104020203" pitchFamily="34" charset="0"/>
            </a:endParaRPr>
          </a:p>
        </p:txBody>
      </p:sp>
      <p:sp>
        <p:nvSpPr>
          <p:cNvPr id="15" name="Rectangle 14">
            <a:extLst>
              <a:ext uri="{FF2B5EF4-FFF2-40B4-BE49-F238E27FC236}">
                <a16:creationId xmlns:a16="http://schemas.microsoft.com/office/drawing/2014/main" id="{5ACB155C-1EC1-48D8-9C1D-151695C97D3D}"/>
              </a:ext>
            </a:extLst>
          </p:cNvPr>
          <p:cNvSpPr/>
          <p:nvPr/>
        </p:nvSpPr>
        <p:spPr>
          <a:xfrm>
            <a:off x="365760" y="1166842"/>
            <a:ext cx="8183436" cy="4524315"/>
          </a:xfrm>
          <a:prstGeom prst="rect">
            <a:avLst/>
          </a:prstGeom>
          <a:noFill/>
        </p:spPr>
        <p:txBody>
          <a:bodyPr wrap="square">
            <a:spAutoFit/>
          </a:bodyPr>
          <a:lstStyle/>
          <a:p>
            <a:r>
              <a:rPr lang="en-US" b="1" dirty="0">
                <a:latin typeface="Gill Sans MT" panose="020B0502020104020203" pitchFamily="34" charset="0"/>
              </a:rPr>
              <a:t>CHARACTERISTICS</a:t>
            </a:r>
            <a:endParaRPr lang="en-US" dirty="0">
              <a:latin typeface="Gill Sans MT" panose="020B0502020104020203" pitchFamily="34" charset="0"/>
            </a:endParaRPr>
          </a:p>
          <a:p>
            <a:endParaRPr lang="en-US" dirty="0">
              <a:latin typeface="Gill Sans MT" panose="020B0502020104020203" pitchFamily="34" charset="0"/>
            </a:endParaRPr>
          </a:p>
          <a:p>
            <a:pPr marL="285750" indent="-285750">
              <a:buFont typeface="Wingdings" panose="05000000000000000000" pitchFamily="2" charset="2"/>
              <a:buChar char="§"/>
            </a:pPr>
            <a:r>
              <a:rPr lang="en-US" dirty="0">
                <a:latin typeface="Gill Sans MT" panose="020B0502020104020203" pitchFamily="34" charset="0"/>
              </a:rPr>
              <a:t>The dataset used for this project has 1018 rows and 10 columns.</a:t>
            </a:r>
          </a:p>
          <a:p>
            <a:pPr marL="285750" indent="-285750">
              <a:buFont typeface="Wingdings" panose="05000000000000000000" pitchFamily="2" charset="2"/>
              <a:buChar char="§"/>
            </a:pPr>
            <a:r>
              <a:rPr lang="en-US" dirty="0">
                <a:latin typeface="Gill Sans MT" panose="020B0502020104020203" pitchFamily="34" charset="0"/>
              </a:rPr>
              <a:t>There were 4 missing values in the target variable column and 7 duplicated values.</a:t>
            </a:r>
          </a:p>
          <a:p>
            <a:endParaRPr lang="en-US" dirty="0">
              <a:latin typeface="Gill Sans MT" panose="020B0502020104020203" pitchFamily="34" charset="0"/>
            </a:endParaRPr>
          </a:p>
          <a:p>
            <a:r>
              <a:rPr lang="en-US" b="1" dirty="0">
                <a:latin typeface="Gill Sans MT" panose="020B0502020104020203" pitchFamily="34" charset="0"/>
              </a:rPr>
              <a:t>FEATURES</a:t>
            </a:r>
            <a:endParaRPr lang="en-US" dirty="0">
              <a:latin typeface="Gill Sans MT" panose="020B0502020104020203" pitchFamily="34" charset="0"/>
            </a:endParaRPr>
          </a:p>
          <a:p>
            <a:pPr marL="285750" indent="-285750">
              <a:buFont typeface="Wingdings" panose="05000000000000000000" pitchFamily="2" charset="2"/>
              <a:buChar char="§"/>
            </a:pPr>
            <a:r>
              <a:rPr lang="en-US" b="1" dirty="0">
                <a:latin typeface="Gill Sans MT" panose="020B0502020104020203" pitchFamily="34" charset="0"/>
              </a:rPr>
              <a:t>Daily Time Spent on Site: </a:t>
            </a:r>
            <a:r>
              <a:rPr lang="en-US" dirty="0">
                <a:latin typeface="Gill Sans MT" panose="020B0502020104020203" pitchFamily="34" charset="0"/>
              </a:rPr>
              <a:t>The time spent on the site in minutes</a:t>
            </a:r>
          </a:p>
          <a:p>
            <a:pPr marL="285750" indent="-285750">
              <a:buFont typeface="Wingdings" panose="05000000000000000000" pitchFamily="2" charset="2"/>
              <a:buChar char="§"/>
            </a:pPr>
            <a:r>
              <a:rPr lang="en-US" b="1" dirty="0">
                <a:latin typeface="Gill Sans MT" panose="020B0502020104020203" pitchFamily="34" charset="0"/>
              </a:rPr>
              <a:t>Age: </a:t>
            </a:r>
            <a:r>
              <a:rPr lang="en-US" dirty="0">
                <a:latin typeface="Gill Sans MT" panose="020B0502020104020203" pitchFamily="34" charset="0"/>
              </a:rPr>
              <a:t>Customer age in years</a:t>
            </a:r>
          </a:p>
          <a:p>
            <a:pPr marL="285750" indent="-285750">
              <a:buFont typeface="Wingdings" panose="05000000000000000000" pitchFamily="2" charset="2"/>
              <a:buChar char="§"/>
            </a:pPr>
            <a:r>
              <a:rPr lang="en-US" b="1" dirty="0">
                <a:latin typeface="Gill Sans MT" panose="020B0502020104020203" pitchFamily="34" charset="0"/>
              </a:rPr>
              <a:t>Area Income: </a:t>
            </a:r>
            <a:r>
              <a:rPr lang="en-US" dirty="0">
                <a:latin typeface="Gill Sans MT" panose="020B0502020104020203" pitchFamily="34" charset="0"/>
              </a:rPr>
              <a:t>Avg. Income of geographical area of consumer</a:t>
            </a:r>
          </a:p>
          <a:p>
            <a:pPr marL="285750" indent="-285750">
              <a:buFont typeface="Wingdings" panose="05000000000000000000" pitchFamily="2" charset="2"/>
              <a:buChar char="§"/>
            </a:pPr>
            <a:r>
              <a:rPr lang="en-US" b="1" dirty="0">
                <a:latin typeface="Gill Sans MT" panose="020B0502020104020203" pitchFamily="34" charset="0"/>
              </a:rPr>
              <a:t>Daily Internet Usage: </a:t>
            </a:r>
            <a:r>
              <a:rPr lang="en-US" dirty="0">
                <a:latin typeface="Gill Sans MT" panose="020B0502020104020203" pitchFamily="34" charset="0"/>
              </a:rPr>
              <a:t>Avg. time in minutes a day consumer is on the internet</a:t>
            </a:r>
          </a:p>
          <a:p>
            <a:pPr marL="285750" indent="-285750">
              <a:buFont typeface="Wingdings" panose="05000000000000000000" pitchFamily="2" charset="2"/>
              <a:buChar char="§"/>
            </a:pPr>
            <a:r>
              <a:rPr lang="en-US" b="1" dirty="0">
                <a:latin typeface="Gill Sans MT" panose="020B0502020104020203" pitchFamily="34" charset="0"/>
              </a:rPr>
              <a:t>Ad Topic Line: </a:t>
            </a:r>
            <a:r>
              <a:rPr lang="en-US" dirty="0">
                <a:latin typeface="Gill Sans MT" panose="020B0502020104020203" pitchFamily="34" charset="0"/>
              </a:rPr>
              <a:t>Headline of the advertisement</a:t>
            </a:r>
          </a:p>
          <a:p>
            <a:pPr marL="285750" indent="-285750">
              <a:buFont typeface="Wingdings" panose="05000000000000000000" pitchFamily="2" charset="2"/>
              <a:buChar char="§"/>
            </a:pPr>
            <a:r>
              <a:rPr lang="en-US" b="1" dirty="0">
                <a:latin typeface="Gill Sans MT" panose="020B0502020104020203" pitchFamily="34" charset="0"/>
              </a:rPr>
              <a:t>City: </a:t>
            </a:r>
            <a:r>
              <a:rPr lang="en-US" dirty="0">
                <a:latin typeface="Gill Sans MT" panose="020B0502020104020203" pitchFamily="34" charset="0"/>
              </a:rPr>
              <a:t>City of consumer</a:t>
            </a:r>
          </a:p>
          <a:p>
            <a:pPr marL="285750" indent="-285750">
              <a:buFont typeface="Wingdings" panose="05000000000000000000" pitchFamily="2" charset="2"/>
              <a:buChar char="§"/>
            </a:pPr>
            <a:r>
              <a:rPr lang="en-US" b="1" dirty="0">
                <a:latin typeface="Gill Sans MT" panose="020B0502020104020203" pitchFamily="34" charset="0"/>
              </a:rPr>
              <a:t>Male: </a:t>
            </a:r>
            <a:r>
              <a:rPr lang="en-US" dirty="0">
                <a:latin typeface="Gill Sans MT" panose="020B0502020104020203" pitchFamily="34" charset="0"/>
              </a:rPr>
              <a:t>Whether the consumer was male</a:t>
            </a:r>
          </a:p>
          <a:p>
            <a:pPr marL="285750" indent="-285750">
              <a:buFont typeface="Wingdings" panose="05000000000000000000" pitchFamily="2" charset="2"/>
              <a:buChar char="§"/>
            </a:pPr>
            <a:r>
              <a:rPr lang="en-US" b="1" dirty="0">
                <a:latin typeface="Gill Sans MT" panose="020B0502020104020203" pitchFamily="34" charset="0"/>
              </a:rPr>
              <a:t>Country: </a:t>
            </a:r>
            <a:r>
              <a:rPr lang="en-US" dirty="0">
                <a:latin typeface="Gill Sans MT" panose="020B0502020104020203" pitchFamily="34" charset="0"/>
              </a:rPr>
              <a:t>Country of consumer</a:t>
            </a:r>
          </a:p>
          <a:p>
            <a:pPr marL="285750" indent="-285750">
              <a:buFont typeface="Wingdings" panose="05000000000000000000" pitchFamily="2" charset="2"/>
              <a:buChar char="§"/>
            </a:pPr>
            <a:r>
              <a:rPr lang="en-US" b="1" dirty="0">
                <a:latin typeface="Gill Sans MT" panose="020B0502020104020203" pitchFamily="34" charset="0"/>
              </a:rPr>
              <a:t>Timestamp: </a:t>
            </a:r>
            <a:r>
              <a:rPr lang="en-US" dirty="0">
                <a:latin typeface="Gill Sans MT" panose="020B0502020104020203" pitchFamily="34" charset="0"/>
              </a:rPr>
              <a:t>Time at which consumer clicked on Ad or closed window</a:t>
            </a:r>
          </a:p>
          <a:p>
            <a:pPr marL="285750" indent="-285750">
              <a:buFont typeface="Wingdings" panose="05000000000000000000" pitchFamily="2" charset="2"/>
              <a:buChar char="§"/>
            </a:pPr>
            <a:r>
              <a:rPr lang="en-US" b="1" dirty="0">
                <a:latin typeface="Gill Sans MT" panose="020B0502020104020203" pitchFamily="34" charset="0"/>
              </a:rPr>
              <a:t>Clicked on Ad: </a:t>
            </a:r>
            <a:r>
              <a:rPr lang="en-US" dirty="0">
                <a:latin typeface="Gill Sans MT" panose="020B0502020104020203" pitchFamily="34" charset="0"/>
              </a:rPr>
              <a:t>0 or 1 indicated clicking on Ad (Target Variable)</a:t>
            </a:r>
          </a:p>
        </p:txBody>
      </p:sp>
    </p:spTree>
    <p:extLst>
      <p:ext uri="{BB962C8B-B14F-4D97-AF65-F5344CB8AC3E}">
        <p14:creationId xmlns:p14="http://schemas.microsoft.com/office/powerpoint/2010/main" val="36126063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863CCB-5579-4D7C-8CDB-F6F4EF116C9E}"/>
              </a:ext>
            </a:extLst>
          </p:cNvPr>
          <p:cNvSpPr txBox="1"/>
          <p:nvPr/>
        </p:nvSpPr>
        <p:spPr>
          <a:xfrm>
            <a:off x="1960880" y="2197894"/>
            <a:ext cx="5730240" cy="1231106"/>
          </a:xfrm>
          <a:prstGeom prst="rect">
            <a:avLst/>
          </a:prstGeom>
          <a:noFill/>
        </p:spPr>
        <p:txBody>
          <a:bodyPr wrap="square" lIns="0" tIns="0" rIns="0" bIns="0" rtlCol="0">
            <a:spAutoFit/>
          </a:bodyPr>
          <a:lstStyle/>
          <a:p>
            <a:pPr>
              <a:spcBef>
                <a:spcPts val="600"/>
              </a:spcBef>
              <a:buSzPct val="100000"/>
            </a:pPr>
            <a:r>
              <a:rPr lang="en-US" sz="4000" dirty="0">
                <a:solidFill>
                  <a:srgbClr val="313131"/>
                </a:solidFill>
                <a:latin typeface="Gill Sans MT" panose="020B0502020104020203" pitchFamily="34" charset="0"/>
              </a:rPr>
              <a:t>EXPLORATORY DATA ANALYSIS</a:t>
            </a:r>
          </a:p>
        </p:txBody>
      </p:sp>
    </p:spTree>
    <p:extLst>
      <p:ext uri="{BB962C8B-B14F-4D97-AF65-F5344CB8AC3E}">
        <p14:creationId xmlns:p14="http://schemas.microsoft.com/office/powerpoint/2010/main" val="26804058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2"/>
            <a:ext cx="8412480" cy="872717"/>
          </a:xfrm>
        </p:spPr>
        <p:txBody>
          <a:bodyPr/>
          <a:lstStyle/>
          <a:p>
            <a:r>
              <a:rPr lang="en-US" dirty="0">
                <a:solidFill>
                  <a:srgbClr val="002060"/>
                </a:solidFill>
                <a:latin typeface="Gill Sans MT" panose="020B0502020104020203" pitchFamily="34" charset="0"/>
              </a:rPr>
              <a:t>Internet Usage and Time on Site highly correlated with target variable</a:t>
            </a:r>
            <a:endParaRPr lang="en-US" sz="2000" dirty="0">
              <a:solidFill>
                <a:srgbClr val="002060"/>
              </a:solidFill>
              <a:latin typeface="Gill Sans MT" panose="020B0502020104020203" pitchFamily="34" charset="0"/>
            </a:endParaRPr>
          </a:p>
        </p:txBody>
      </p:sp>
      <p:pic>
        <p:nvPicPr>
          <p:cNvPr id="7" name="Picture 6">
            <a:extLst>
              <a:ext uri="{FF2B5EF4-FFF2-40B4-BE49-F238E27FC236}">
                <a16:creationId xmlns:a16="http://schemas.microsoft.com/office/drawing/2014/main" id="{44A1343C-3DD2-4A2D-A860-1DCA1BE6E059}"/>
              </a:ext>
            </a:extLst>
          </p:cNvPr>
          <p:cNvPicPr>
            <a:picLocks noChangeAspect="1"/>
          </p:cNvPicPr>
          <p:nvPr/>
        </p:nvPicPr>
        <p:blipFill rotWithShape="1">
          <a:blip r:embed="rId2"/>
          <a:srcRect r="8403"/>
          <a:stretch/>
        </p:blipFill>
        <p:spPr>
          <a:xfrm>
            <a:off x="649845" y="1411853"/>
            <a:ext cx="5083735" cy="4350292"/>
          </a:xfrm>
          <a:prstGeom prst="rect">
            <a:avLst/>
          </a:prstGeom>
        </p:spPr>
      </p:pic>
      <p:sp>
        <p:nvSpPr>
          <p:cNvPr id="9" name="TextBox 8">
            <a:extLst>
              <a:ext uri="{FF2B5EF4-FFF2-40B4-BE49-F238E27FC236}">
                <a16:creationId xmlns:a16="http://schemas.microsoft.com/office/drawing/2014/main" id="{768741FC-69D9-45A0-98D4-8766A6DE64CC}"/>
              </a:ext>
            </a:extLst>
          </p:cNvPr>
          <p:cNvSpPr txBox="1"/>
          <p:nvPr/>
        </p:nvSpPr>
        <p:spPr>
          <a:xfrm>
            <a:off x="5859263" y="1694714"/>
            <a:ext cx="2741424" cy="3477875"/>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latin typeface="Gill Sans MT" panose="020B0502020104020203" pitchFamily="34" charset="0"/>
              </a:rPr>
              <a:t>There is a strong correlation between the target variable and other numerical features except for the gender </a:t>
            </a:r>
          </a:p>
          <a:p>
            <a:pPr marL="203200" indent="-203200">
              <a:spcBef>
                <a:spcPts val="600"/>
              </a:spcBef>
              <a:buSzPct val="100000"/>
              <a:buFont typeface="Arial"/>
              <a:buChar char="•"/>
            </a:pPr>
            <a:r>
              <a:rPr lang="en-US" dirty="0">
                <a:solidFill>
                  <a:srgbClr val="313131"/>
                </a:solidFill>
                <a:latin typeface="Gill Sans MT" panose="020B0502020104020203" pitchFamily="34" charset="0"/>
              </a:rPr>
              <a:t>Time on site and internet usage have the highest negative correlation with the target variable</a:t>
            </a:r>
          </a:p>
          <a:p>
            <a:pPr marL="203200" indent="-203200">
              <a:spcBef>
                <a:spcPts val="600"/>
              </a:spcBef>
              <a:buSzPct val="100000"/>
              <a:buFont typeface="Arial"/>
              <a:buChar char="•"/>
            </a:pPr>
            <a:r>
              <a:rPr lang="en-US" dirty="0">
                <a:solidFill>
                  <a:srgbClr val="313131"/>
                </a:solidFill>
                <a:latin typeface="Gill Sans MT" panose="020B0502020104020203" pitchFamily="34" charset="0"/>
              </a:rPr>
              <a:t>Age has a positive correlation with the target variable</a:t>
            </a:r>
          </a:p>
        </p:txBody>
      </p:sp>
    </p:spTree>
    <p:extLst>
      <p:ext uri="{BB962C8B-B14F-4D97-AF65-F5344CB8AC3E}">
        <p14:creationId xmlns:p14="http://schemas.microsoft.com/office/powerpoint/2010/main" val="8507045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3"/>
            <a:ext cx="8412480" cy="469492"/>
          </a:xfrm>
        </p:spPr>
        <p:txBody>
          <a:bodyPr/>
          <a:lstStyle/>
          <a:p>
            <a:r>
              <a:rPr lang="en-US" dirty="0">
                <a:solidFill>
                  <a:srgbClr val="002060"/>
                </a:solidFill>
                <a:latin typeface="Gill Sans MT" panose="020B0502020104020203" pitchFamily="34" charset="0"/>
              </a:rPr>
              <a:t>Consumers who spent less time on site more likely to click on the ad</a:t>
            </a:r>
            <a:endParaRPr lang="en-US" sz="2000" dirty="0">
              <a:solidFill>
                <a:srgbClr val="002060"/>
              </a:solidFill>
              <a:latin typeface="Gill Sans MT" panose="020B0502020104020203" pitchFamily="34" charset="0"/>
            </a:endParaRPr>
          </a:p>
        </p:txBody>
      </p:sp>
      <p:sp>
        <p:nvSpPr>
          <p:cNvPr id="9" name="TextBox 8">
            <a:extLst>
              <a:ext uri="{FF2B5EF4-FFF2-40B4-BE49-F238E27FC236}">
                <a16:creationId xmlns:a16="http://schemas.microsoft.com/office/drawing/2014/main" id="{768741FC-69D9-45A0-98D4-8766A6DE64CC}"/>
              </a:ext>
            </a:extLst>
          </p:cNvPr>
          <p:cNvSpPr txBox="1"/>
          <p:nvPr/>
        </p:nvSpPr>
        <p:spPr>
          <a:xfrm>
            <a:off x="1015604" y="4904880"/>
            <a:ext cx="6587230" cy="938719"/>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400" dirty="0">
                <a:solidFill>
                  <a:srgbClr val="313131"/>
                </a:solidFill>
                <a:latin typeface="Gill Sans MT" panose="020B0502020104020203" pitchFamily="34" charset="0"/>
              </a:rPr>
              <a:t>Time on site is likely to be an important feature in our model since there is a good distinction between the people who clicked on the ad and those that did not</a:t>
            </a:r>
          </a:p>
          <a:p>
            <a:pPr marL="203200" indent="-203200">
              <a:spcBef>
                <a:spcPts val="600"/>
              </a:spcBef>
              <a:buSzPct val="100000"/>
              <a:buFont typeface="Arial"/>
              <a:buChar char="•"/>
            </a:pPr>
            <a:r>
              <a:rPr lang="en-US" sz="1400" dirty="0">
                <a:solidFill>
                  <a:srgbClr val="313131"/>
                </a:solidFill>
                <a:latin typeface="Gill Sans MT" panose="020B0502020104020203" pitchFamily="34" charset="0"/>
              </a:rPr>
              <a:t>The avg time that the consumers spent on this site was 65 mins with the minimum time based on this dataset as 32mins</a:t>
            </a:r>
          </a:p>
        </p:txBody>
      </p:sp>
      <p:pic>
        <p:nvPicPr>
          <p:cNvPr id="4" name="Picture 3">
            <a:extLst>
              <a:ext uri="{FF2B5EF4-FFF2-40B4-BE49-F238E27FC236}">
                <a16:creationId xmlns:a16="http://schemas.microsoft.com/office/drawing/2014/main" id="{CEFFB892-386F-4C29-A854-843228DFA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63" y="1417381"/>
            <a:ext cx="6857111" cy="3487499"/>
          </a:xfrm>
          <a:prstGeom prst="rect">
            <a:avLst/>
          </a:prstGeom>
        </p:spPr>
      </p:pic>
    </p:spTree>
    <p:extLst>
      <p:ext uri="{BB962C8B-B14F-4D97-AF65-F5344CB8AC3E}">
        <p14:creationId xmlns:p14="http://schemas.microsoft.com/office/powerpoint/2010/main" val="2297445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95682"/>
            <a:ext cx="8412480" cy="771117"/>
          </a:xfrm>
        </p:spPr>
        <p:txBody>
          <a:bodyPr/>
          <a:lstStyle/>
          <a:p>
            <a:r>
              <a:rPr lang="en-US" dirty="0">
                <a:solidFill>
                  <a:srgbClr val="002060"/>
                </a:solidFill>
                <a:latin typeface="Gill Sans MT" panose="020B0502020104020203" pitchFamily="34" charset="0"/>
              </a:rPr>
              <a:t>Audiences who spent less time on the internet were more likely to click on the ad</a:t>
            </a:r>
          </a:p>
        </p:txBody>
      </p:sp>
      <p:sp>
        <p:nvSpPr>
          <p:cNvPr id="9" name="TextBox 8">
            <a:extLst>
              <a:ext uri="{FF2B5EF4-FFF2-40B4-BE49-F238E27FC236}">
                <a16:creationId xmlns:a16="http://schemas.microsoft.com/office/drawing/2014/main" id="{768741FC-69D9-45A0-98D4-8766A6DE64CC}"/>
              </a:ext>
            </a:extLst>
          </p:cNvPr>
          <p:cNvSpPr txBox="1"/>
          <p:nvPr/>
        </p:nvSpPr>
        <p:spPr>
          <a:xfrm>
            <a:off x="976641" y="4770562"/>
            <a:ext cx="6587230" cy="1446550"/>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400" dirty="0">
                <a:solidFill>
                  <a:srgbClr val="313131"/>
                </a:solidFill>
                <a:latin typeface="Gill Sans MT" panose="020B0502020104020203" pitchFamily="34" charset="0"/>
              </a:rPr>
              <a:t>The avg daily internet usage for the consumers on this dataset is  ~3hours. The minimum amount of time spent online based on this dataset was ~24mins</a:t>
            </a:r>
          </a:p>
          <a:p>
            <a:pPr marL="203200" indent="-203200">
              <a:spcBef>
                <a:spcPts val="600"/>
              </a:spcBef>
              <a:buSzPct val="100000"/>
              <a:buFont typeface="Arial"/>
              <a:buChar char="•"/>
            </a:pPr>
            <a:r>
              <a:rPr lang="en-US" sz="1400" dirty="0">
                <a:solidFill>
                  <a:srgbClr val="313131"/>
                </a:solidFill>
                <a:latin typeface="Gill Sans MT" panose="020B0502020104020203" pitchFamily="34" charset="0"/>
              </a:rPr>
              <a:t>Consumers who spent less time on the internet were more likely to click on the ad</a:t>
            </a:r>
          </a:p>
          <a:p>
            <a:pPr marL="203200" indent="-203200">
              <a:spcBef>
                <a:spcPts val="600"/>
              </a:spcBef>
              <a:buSzPct val="100000"/>
              <a:buFont typeface="Arial"/>
              <a:buChar char="•"/>
            </a:pPr>
            <a:r>
              <a:rPr lang="en-US" sz="1400" dirty="0">
                <a:solidFill>
                  <a:srgbClr val="313131"/>
                </a:solidFill>
                <a:latin typeface="Gill Sans MT" panose="020B0502020104020203" pitchFamily="34" charset="0"/>
              </a:rPr>
              <a:t>There’s a good distinction between consumers who clicked on the ad and those that did not and therefore there’s a high likelihood that internet usage will be an important feature in our model</a:t>
            </a:r>
          </a:p>
        </p:txBody>
      </p:sp>
      <p:pic>
        <p:nvPicPr>
          <p:cNvPr id="6" name="Picture 5" descr="A screenshot of a video game&#10;&#10;Description automatically generated">
            <a:extLst>
              <a:ext uri="{FF2B5EF4-FFF2-40B4-BE49-F238E27FC236}">
                <a16:creationId xmlns:a16="http://schemas.microsoft.com/office/drawing/2014/main" id="{0823D8C7-8E65-47F2-90AA-FEAF4B036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61" y="1327521"/>
            <a:ext cx="6248103" cy="3182319"/>
          </a:xfrm>
          <a:prstGeom prst="rect">
            <a:avLst/>
          </a:prstGeom>
        </p:spPr>
      </p:pic>
    </p:spTree>
    <p:extLst>
      <p:ext uri="{BB962C8B-B14F-4D97-AF65-F5344CB8AC3E}">
        <p14:creationId xmlns:p14="http://schemas.microsoft.com/office/powerpoint/2010/main" val="90631537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heme/theme1.xml><?xml version="1.0" encoding="utf-8"?>
<a:theme xmlns:a="http://schemas.openxmlformats.org/drawingml/2006/main" name="DSDJ Layout">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4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US_Timesaver.pptx" id="{328DEE6A-A28F-47B6-B129-B131313CEDB1}" vid="{CCD60F2F-4D9C-4F57-BB97-3B8DF6E2F7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18" ma:contentTypeDescription="Create a new Document" ma:contentTypeScope="" ma:versionID="7079519e334c9a66deda8a1347ef3fc3">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1b407a3848be75540e2099a7d6599f39"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xsd:simpleType>
        <xsd:restriction base="dms:Unknown"/>
      </xsd:simpleType>
    </xsd:element>
    <xsd:element name="Author_selected" ma:index="24"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33" nillable="true" ma:displayName="Client (text)" ma:internalName="Client" ma:readOnly="false">
      <xsd:simpleType>
        <xsd:restriction base="dms:Text">
          <xsd:maxLength value="255"/>
        </xsd:restriction>
      </xsd:simpleType>
    </xsd:element>
    <xsd:element name="Author_entered" ma:index="52" nillable="true" ma:displayName="KAM Author (text)" ma:internalName="Author_entered" ma:readOnly="false">
      <xsd:simpleType>
        <xsd:restriction base="dms:Text">
          <xsd:maxLength value="255"/>
        </xsd:restriction>
      </xsd:simpleType>
    </xsd:element>
    <xsd:element name="Contributor" ma:index="61"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38" nillable="true" ma:displayName="Abstract" ma:internalName="Abstract" ma:readOnly="false">
      <xsd:simpleType>
        <xsd:restriction base="dms:Note">
          <xsd:maxLength value="150"/>
        </xsd:restriction>
      </xsd:simpleType>
    </xsd:element>
    <xsd:element name="BusinessTitle" ma:index="47" ma:displayName="Business Title" ma:indexed="true" ma:internalName="BusinessTitle" ma:readOnly="false">
      <xsd:simpleType>
        <xsd:restriction base="dms:Text"/>
      </xsd:simpleType>
    </xsd:element>
    <xsd:element name="ContentDate" ma:index="68" ma:displayName="Content Date" ma:format="DateOnly" ma:indexed="true" ma:internalName="ContentDate"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25"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34"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26"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27"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43" nillable="true" ma:displayName="Client" ma:internalName="ClientLukup" ma:readOnly="false">
      <xsd:simpleType>
        <xsd:restriction base="dms:Text"/>
      </xsd:simpleType>
    </xsd:element>
    <xsd:element name="ClientID" ma:index="44" nillable="true" ma:displayName="ClientID" ma:internalName="ClientID" ma:readOnly="false">
      <xsd:simpleType>
        <xsd:restriction base="dms:Text"/>
      </xsd:simpleType>
    </xsd:element>
    <xsd:element name="i67d27b5dd1e4ed29b03622e76ee750b" ma:index="53" nillable="true" ma:taxonomy="true" ma:internalName="i67d27b5dd1e4ed29b03622e76ee750b" ma:taxonomyFieldName="Badge" ma:displayName="Badge" ma:readOnly="fals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29"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31"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36"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39"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50"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41"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62"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45"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48"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55"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66"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57"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64"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59"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Tay, Adrian (US - Los Angeles)</DisplayName>
        <AccountId>15075</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Playbook to help provide an initial point of reference to engage clients in predictive analytics discussions.</Abstract>
    <DescriptionHTML xmlns="http://schemas.microsoft.com/sharepoint/v3" xsi:nil="true"/>
    <Global_x0020_Internal_x0020_ServiceTaxHTField0 xmlns="7AF0C9C1-571A-469E-93FE-640E88AEF1EC">
      <Terms xmlns="http://schemas.microsoft.com/office/infopath/2007/PartnerControls"/>
    </Global_x0020_Internal_x0020_ServiceTaxHTField0>
    <ContentDate xmlns="513ae4d5-443f-4bc1-9f25-8f68dc5aa0c0">2015-03-05T00:00:00+00:00</ContentDat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States:Learning:Job Aids</TermName>
          <TermId xmlns="http://schemas.microsoft.com/office/infopath/2007/PartnerControls">2f1818ad-7233-4bb9-b841-6399f66eb6b4</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be edited, used internally or to perform client engagements, and disclosed to third parties on a limited basis (Category C)</TermName>
          <TermId xmlns="http://schemas.microsoft.com/office/infopath/2007/PartnerControls">025f40cd-f55a-4ddf-b652-e7ea1ca486ca</TermId>
        </TermInfo>
      </Terms>
    </IPCO_x0020_DesignationTaxHTField0>
    <BusinessTitle xmlns="513ae4d5-443f-4bc1-9f25-8f68dc5aa0c0">Strategy and Operation Finance Predictive Analytics Playbook</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Marshall, Amy (US - Chicago)</DisplayName>
        <AccountId>52125</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Learning:Job Aids</TermName>
          <TermId xmlns="http://schemas.microsoft.com/office/infopath/2007/PartnerControls">c2546da1-1225-46ca-9aa3-128c3e32f4df</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Integrated Market Offerings:Finance Transformation</TermName>
          <TermId xmlns="http://schemas.microsoft.com/office/infopath/2007/PartnerControls">28fa9067-693f-46d4-a249-69f225132754</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10965</Value>
      <Value>9221</Value>
      <Value>16</Value>
      <Value>10966</Value>
      <Value>477</Value>
      <Value>10964</Value>
      <Value>4447</Value>
      <Value>375</Value>
      <Value>1</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(Region):Americas:United States (MF):United States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States:Integrated Market Offerings:Finance Transformation</TermName>
          <TermId xmlns="http://schemas.microsoft.com/office/infopath/2007/PartnerControls">0089e002-b11e-4adc-93f7-bc19e9e66876</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BE975B-6C8F-46A0-9A37-C89948A70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52BB18-1063-46C3-B4AF-67EFB00B9A49}">
  <ds:schemaRefs>
    <ds:schemaRef ds:uri="http://schemas.microsoft.com/office/2006/metadata/properties"/>
    <ds:schemaRef ds:uri="http://schemas.microsoft.com/office/infopath/2007/PartnerControls"/>
    <ds:schemaRef ds:uri="http://schemas.microsoft.com/sharepoint/v3"/>
    <ds:schemaRef ds:uri="7AF0C9C1-571A-469E-93FE-640E88AEF1EC"/>
    <ds:schemaRef ds:uri="513ae4d5-443f-4bc1-9f25-8f68dc5aa0c0"/>
    <ds:schemaRef ds:uri="8DD08C88-CC4C-4D35-9129-A70DAA36BE5E"/>
    <ds:schemaRef ds:uri="a3273937-55e7-450c-ac1f-0f7de532f690"/>
    <ds:schemaRef ds:uri="83DDB362-4C05-4E52-A8D9-EF2F47978B8D"/>
    <ds:schemaRef ds:uri="0DBE4740-AD0E-4EAB-9055-8EB1C48284D9"/>
    <ds:schemaRef ds:uri="7D1768DD-F29E-4DC2-9191-F2636B9FA92C"/>
    <ds:schemaRef ds:uri="5A51C775-C49C-428B-8C1E-2F89178D00F4"/>
    <ds:schemaRef ds:uri="39C40E9B-856B-46A7-8793-65A6FC1828D8"/>
    <ds:schemaRef ds:uri="546D9DE3-080E-4EC6-B7DD-508C11F603C7"/>
    <ds:schemaRef ds:uri="994E32D3-2E21-4611-87E1-D68FC0813440"/>
    <ds:schemaRef ds:uri="3A0186DE-B11E-4A29-9C82-428D45BCA71F"/>
  </ds:schemaRefs>
</ds:datastoreItem>
</file>

<file path=customXml/itemProps3.xml><?xml version="1.0" encoding="utf-8"?>
<ds:datastoreItem xmlns:ds="http://schemas.openxmlformats.org/officeDocument/2006/customXml" ds:itemID="{1ECFE600-C357-48B7-9F7F-BBB2BCE6E7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1759</Words>
  <Application>Microsoft Office PowerPoint</Application>
  <PresentationFormat>On-screen Show (4:3)</PresentationFormat>
  <Paragraphs>120</Paragraphs>
  <Slides>18</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Gill Sans MT</vt:lpstr>
      <vt:lpstr>Wingdings</vt:lpstr>
      <vt:lpstr>Wingdings 2</vt:lpstr>
      <vt:lpstr>DSDJ Layout</vt:lpstr>
      <vt:lpstr>think-cell Slide</vt:lpstr>
      <vt:lpstr>Machine Learning Classification Likelihood that a consumer clicks on an ad </vt:lpstr>
      <vt:lpstr>Agenda  </vt:lpstr>
      <vt:lpstr>Business Problem</vt:lpstr>
      <vt:lpstr>Executive Summary </vt:lpstr>
      <vt:lpstr>Data Set Characteristics and Information</vt:lpstr>
      <vt:lpstr>PowerPoint Presentation</vt:lpstr>
      <vt:lpstr>Internet Usage and Time on Site highly correlated with target variable</vt:lpstr>
      <vt:lpstr>Consumers who spent less time on site more likely to click on the ad</vt:lpstr>
      <vt:lpstr>Audiences who spent less time on the internet were more likely to click on the ad</vt:lpstr>
      <vt:lpstr>Audiences in high income areas less likely to click on the ad</vt:lpstr>
      <vt:lpstr>Younger audiences were less likely to click on the ad </vt:lpstr>
      <vt:lpstr>Data Cleansing &amp; Pre-processing</vt:lpstr>
      <vt:lpstr>Data Cleansing &amp; Pre-processing</vt:lpstr>
      <vt:lpstr>Modelling, Tuning &amp; Evaluation</vt:lpstr>
      <vt:lpstr>Analysis Results &amp; Recommendations</vt:lpstr>
      <vt:lpstr>Next Steps &amp; Improvements</vt:lpstr>
      <vt:lpstr>Appendix </vt:lpstr>
      <vt:lpstr>Assumptions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2015-03-09T07:43:41Z</dcterms:created>
  <dcterms:modified xsi:type="dcterms:W3CDTF">2020-06-03T21:33:21Z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Primary Local Client">
    <vt:lpwstr>4447;#United States:Integrated Market Offerings:Finance Transformation|0089e002-b11e-4adc-93f7-bc19e9e66876</vt:lpwstr>
  </property>
  <property fmtid="{D5CDD505-2E9C-101B-9397-08002B2CF9AE}" pid="4" name="Local Content Type">
    <vt:lpwstr>10965;#United States:Learning:Job Aids|2f1818ad-7233-4bb9-b841-6399f66eb6b4</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10964;#Americas (Region):Americas:United States (MF):United States|8cb0099f-1dbf-4b3c-9b7f-d98051a79fa3</vt:lpwstr>
  </property>
  <property fmtid="{D5CDD505-2E9C-101B-9397-08002B2CF9AE}" pid="10" name="KAM Language">
    <vt:lpwstr>1;#English|b169a262-1aaa-4ccb-9acf-78a36c1d9bab</vt:lpwstr>
  </property>
  <property fmtid="{D5CDD505-2E9C-101B-9397-08002B2CF9AE}" pid="11" name="Primary Global Client">
    <vt:lpwstr>9221;#Integrated Market Offerings:Finance Transformation|28fa9067-693f-46d4-a249-69f225132754</vt:lpwstr>
  </property>
  <property fmtid="{D5CDD505-2E9C-101B-9397-08002B2CF9AE}" pid="12" name="Secondary Global Indu">
    <vt:lpwstr/>
  </property>
  <property fmtid="{D5CDD505-2E9C-101B-9397-08002B2CF9AE}" pid="13" name="Primary Global Indust">
    <vt:lpwstr/>
  </property>
  <property fmtid="{D5CDD505-2E9C-101B-9397-08002B2CF9AE}" pid="14" name="Secondary Global Clie">
    <vt:lpwstr/>
  </property>
  <property fmtid="{D5CDD505-2E9C-101B-9397-08002B2CF9AE}" pid="15" name="Global Content Type">
    <vt:lpwstr>10966;#Learning:Job Aids|c2546da1-1225-46ca-9aa3-128c3e32f4df</vt:lpwstr>
  </property>
  <property fmtid="{D5CDD505-2E9C-101B-9397-08002B2CF9AE}" pid="16" name="Local Internal Service">
    <vt:lpwstr/>
  </property>
  <property fmtid="{D5CDD505-2E9C-101B-9397-08002B2CF9AE}" pid="17" name="Secondary Local Clie">
    <vt:lpwstr/>
  </property>
  <property fmtid="{D5CDD505-2E9C-101B-9397-08002B2CF9AE}" pid="18" name="Global Internal Service">
    <vt:lpwstr/>
  </property>
  <property fmtid="{D5CDD505-2E9C-101B-9397-08002B2CF9AE}" pid="19" name="IPCO Designation">
    <vt:lpwstr>477;#May be edited, used internally or to perform client engagements, and disclosed to third parties on a limited basis (Category C)|025f40cd-f55a-4ddf-b652-e7ea1ca486ca</vt:lpwstr>
  </property>
  <property fmtid="{D5CDD505-2E9C-101B-9397-08002B2CF9AE}" pid="20" name="odf318f5c2004e70867d193ade101e23">
    <vt:lpwstr/>
  </property>
  <property fmtid="{D5CDD505-2E9C-101B-9397-08002B2CF9AE}" pid="21" name="Tax Specialty Area">
    <vt:lpwstr/>
  </property>
  <property fmtid="{D5CDD505-2E9C-101B-9397-08002B2CF9AE}" pid="22" name="Contributor_x0020_Geography">
    <vt:lpwstr/>
  </property>
  <property fmtid="{D5CDD505-2E9C-101B-9397-08002B2CF9AE}" pid="23" name="c9de60e3e90d439b9f2e9ff9e9bb3430">
    <vt:lpwstr/>
  </property>
  <property fmtid="{D5CDD505-2E9C-101B-9397-08002B2CF9AE}" pid="24" name="Tax Entity">
    <vt:lpwstr/>
  </property>
  <property fmtid="{D5CDD505-2E9C-101B-9397-08002B2CF9AE}" pid="25" name="Disclaimer">
    <vt:lpwstr/>
  </property>
  <property fmtid="{D5CDD505-2E9C-101B-9397-08002B2CF9AE}" pid="26" name="Business Issues">
    <vt:lpwstr/>
  </property>
  <property fmtid="{D5CDD505-2E9C-101B-9397-08002B2CF9AE}" pid="27" name="g90a876a54e747069fde5360881b9933">
    <vt:lpwstr/>
  </property>
  <property fmtid="{D5CDD505-2E9C-101B-9397-08002B2CF9AE}" pid="28" name="Tax Jurisdiction">
    <vt:lpwstr/>
  </property>
  <property fmtid="{D5CDD505-2E9C-101B-9397-08002B2CF9AE}" pid="29" name="m553fc83c9f3478f9e79d248cf4f343f">
    <vt:lpwstr/>
  </property>
  <property fmtid="{D5CDD505-2E9C-101B-9397-08002B2CF9AE}" pid="30" name="Targeted Audience">
    <vt:lpwstr/>
  </property>
  <property fmtid="{D5CDD505-2E9C-101B-9397-08002B2CF9AE}" pid="31" name="b0201f3937364d799930ae17e15a01ce">
    <vt:lpwstr/>
  </property>
  <property fmtid="{D5CDD505-2E9C-101B-9397-08002B2CF9AE}" pid="32" name="f728aa9b7f954afcaec8cf5ce49c0187">
    <vt:lpwstr/>
  </property>
  <property fmtid="{D5CDD505-2E9C-101B-9397-08002B2CF9AE}" pid="33" name="n78ca540bead4842bdca414d7557030f">
    <vt:lpwstr/>
  </property>
  <property fmtid="{D5CDD505-2E9C-101B-9397-08002B2CF9AE}" pid="34" name="External_Organization">
    <vt:lpwstr/>
  </property>
  <property fmtid="{D5CDD505-2E9C-101B-9397-08002B2CF9AE}" pid="35" name="Classification">
    <vt:lpwstr/>
  </property>
  <property fmtid="{D5CDD505-2E9C-101B-9397-08002B2CF9AE}" pid="36" name="System SourceTaxHTField0">
    <vt:lpwstr/>
  </property>
  <property fmtid="{D5CDD505-2E9C-101B-9397-08002B2CF9AE}" pid="37" name="General Business Topic">
    <vt:lpwstr/>
  </property>
  <property fmtid="{D5CDD505-2E9C-101B-9397-08002B2CF9AE}" pid="38" name="fd6bbc6c2e4940e0b736c9655d0b1c67">
    <vt:lpwstr/>
  </property>
  <property fmtid="{D5CDD505-2E9C-101B-9397-08002B2CF9AE}" pid="39" name="Method_x0020_Document_x0020_Type">
    <vt:lpwstr/>
  </property>
  <property fmtid="{D5CDD505-2E9C-101B-9397-08002B2CF9AE}" pid="40" name="Publishing Owning Te">
    <vt:lpwstr>16;#Consulting|7434a3af-136e-42a8-bb53-fcc906dbc283</vt:lpwstr>
  </property>
  <property fmtid="{D5CDD505-2E9C-101B-9397-08002B2CF9AE}" pid="41" name="Deloitte Method Task">
    <vt:lpwstr/>
  </property>
  <property fmtid="{D5CDD505-2E9C-101B-9397-08002B2CF9AE}" pid="42" name="Method Discipline">
    <vt:lpwstr/>
  </property>
  <property fmtid="{D5CDD505-2E9C-101B-9397-08002B2CF9AE}" pid="43" name="AllowedSecurityGroupT">
    <vt:lpwstr/>
  </property>
  <property fmtid="{D5CDD505-2E9C-101B-9397-08002B2CF9AE}" pid="44" name="gf661b68b929437daba08b54bbabff36">
    <vt:lpwstr/>
  </property>
  <property fmtid="{D5CDD505-2E9C-101B-9397-08002B2CF9AE}" pid="45" name="c1e1756b05e942aa8382e8ad470dc923">
    <vt:lpwstr/>
  </property>
  <property fmtid="{D5CDD505-2E9C-101B-9397-08002B2CF9AE}" pid="46" name="b205268b00054b168d473f2c9299ca3f">
    <vt:lpwstr/>
  </property>
  <property fmtid="{D5CDD505-2E9C-101B-9397-08002B2CF9AE}" pid="47" name="Business IssuesTaxHTField">
    <vt:lpwstr/>
  </property>
  <property fmtid="{D5CDD505-2E9C-101B-9397-08002B2CF9AE}" pid="48" name="System Source">
    <vt:lpwstr/>
  </property>
  <property fmtid="{D5CDD505-2E9C-101B-9397-08002B2CF9AE}" pid="49" name="Deloitte Tool">
    <vt:lpwstr/>
  </property>
  <property fmtid="{D5CDD505-2E9C-101B-9397-08002B2CF9AE}" pid="50" name="e7ca0883df3147c8a1187500dc55843a">
    <vt:lpwstr/>
  </property>
  <property fmtid="{D5CDD505-2E9C-101B-9397-08002B2CF9AE}" pid="51" name="ClassificationTaxHTField0">
    <vt:lpwstr/>
  </property>
  <property fmtid="{D5CDD505-2E9C-101B-9397-08002B2CF9AE}" pid="52" name="Publishing Owning Te0">
    <vt:lpwstr>Consulting|7434a3af-136e-42a8-bb53-fcc906dbc283</vt:lpwstr>
  </property>
  <property fmtid="{D5CDD505-2E9C-101B-9397-08002B2CF9AE}" pid="53" name="Method_x0020_Document">
    <vt:lpwstr/>
  </property>
  <property fmtid="{D5CDD505-2E9C-101B-9397-08002B2CF9AE}" pid="54" name="oab0afb743884474a6cbf2d3b310bd05">
    <vt:lpwstr/>
  </property>
  <property fmtid="{D5CDD505-2E9C-101B-9397-08002B2CF9AE}" pid="55" name="g72f13cd53d8431d9a1ddb0a8e5a57bc">
    <vt:lpwstr/>
  </property>
  <property fmtid="{D5CDD505-2E9C-101B-9397-08002B2CF9AE}" pid="56" name="_docset_NoMedatataSyncRequired">
    <vt:lpwstr>False</vt:lpwstr>
  </property>
  <property fmtid="{D5CDD505-2E9C-101B-9397-08002B2CF9AE}" pid="57" name="Contributor Geography">
    <vt:lpwstr/>
  </property>
  <property fmtid="{D5CDD505-2E9C-101B-9397-08002B2CF9AE}" pid="58" name="Method Document Type">
    <vt:lpwstr/>
  </property>
  <property fmtid="{D5CDD505-2E9C-101B-9397-08002B2CF9AE}" pid="59" name="Method Document">
    <vt:lpwstr/>
  </property>
  <property fmtid="{D5CDD505-2E9C-101B-9397-08002B2CF9AE}" pid="60" name="TaxCode">
    <vt:lpwstr/>
  </property>
  <property fmtid="{D5CDD505-2E9C-101B-9397-08002B2CF9AE}" pid="61" name="_dlc_policyId">
    <vt:lpwstr/>
  </property>
  <property fmtid="{D5CDD505-2E9C-101B-9397-08002B2CF9AE}" pid="62" name="m_SourceID">
    <vt:lpwstr/>
  </property>
  <property fmtid="{D5CDD505-2E9C-101B-9397-08002B2CF9AE}" pid="63" name="Contacts">
    <vt:lpwstr/>
  </property>
  <property fmtid="{D5CDD505-2E9C-101B-9397-08002B2CF9AE}" pid="64" name="TextKeyword">
    <vt:lpwstr/>
  </property>
  <property fmtid="{D5CDD505-2E9C-101B-9397-08002B2CF9AE}" pid="65" name="DocumentSetDescription">
    <vt:lpwstr/>
  </property>
  <property fmtid="{D5CDD505-2E9C-101B-9397-08002B2CF9AE}" pid="66" name="_dlc_DocId">
    <vt:lpwstr/>
  </property>
  <property fmtid="{D5CDD505-2E9C-101B-9397-08002B2CF9AE}" pid="67" name="_dlc_Exempt">
    <vt:bool>false</vt:bool>
  </property>
  <property fmtid="{D5CDD505-2E9C-101B-9397-08002B2CF9AE}" pid="68" name="ContentManager">
    <vt:lpwstr/>
  </property>
  <property fmtid="{D5CDD505-2E9C-101B-9397-08002B2CF9AE}" pid="69" name="Qualification Text">
    <vt:lpwstr/>
  </property>
  <property fmtid="{D5CDD505-2E9C-101B-9397-08002B2CF9AE}" pid="70" name="RelatedLinksNotes">
    <vt:lpwstr/>
  </property>
  <property fmtid="{D5CDD505-2E9C-101B-9397-08002B2CF9AE}" pid="71" name="RedirectNewWindow">
    <vt:bool>false</vt:bool>
  </property>
  <property fmtid="{D5CDD505-2E9C-101B-9397-08002B2CF9AE}" pid="72" name="WorkingDocumentURL">
    <vt:lpwstr/>
  </property>
  <property fmtid="{D5CDD505-2E9C-101B-9397-08002B2CF9AE}" pid="73" name="m_LastModifiedBy">
    <vt:lpwstr/>
  </property>
  <property fmtid="{D5CDD505-2E9C-101B-9397-08002B2CF9AE}" pid="74" name="KAMThumbnail">
    <vt:lpwstr/>
  </property>
  <property fmtid="{D5CDD505-2E9C-101B-9397-08002B2CF9AE}" pid="75" name="ContactDPNSearchTxt">
    <vt:lpwstr/>
  </property>
  <property fmtid="{D5CDD505-2E9C-101B-9397-08002B2CF9AE}" pid="76" name="IncludeInSearch">
    <vt:bool>false</vt:bool>
  </property>
  <property fmtid="{D5CDD505-2E9C-101B-9397-08002B2CF9AE}" pid="77" name="OriginalDocumentURL">
    <vt:lpwstr/>
  </property>
  <property fmtid="{D5CDD505-2E9C-101B-9397-08002B2CF9AE}" pid="78" name="AuthorDPNSearchTxt">
    <vt:lpwstr/>
  </property>
  <property fmtid="{D5CDD505-2E9C-101B-9397-08002B2CF9AE}" pid="79" name="PublishedDocumentURL">
    <vt:lpwstr/>
  </property>
  <property fmtid="{D5CDD505-2E9C-101B-9397-08002B2CF9AE}" pid="80" name="Qualification">
    <vt:lpwstr/>
  </property>
  <property fmtid="{D5CDD505-2E9C-101B-9397-08002B2CF9AE}" pid="81" name="ArchivalDocumentURL">
    <vt:lpwstr/>
  </property>
  <property fmtid="{D5CDD505-2E9C-101B-9397-08002B2CF9AE}" pid="82" name="ContentApprover">
    <vt:lpwstr/>
  </property>
  <property fmtid="{D5CDD505-2E9C-101B-9397-08002B2CF9AE}" pid="83" name="KAMDisplayFormUrl">
    <vt:lpwstr/>
  </property>
  <property fmtid="{D5CDD505-2E9C-101B-9397-08002B2CF9AE}" pid="84" name="QualID">
    <vt:lpwstr/>
  </property>
  <property fmtid="{D5CDD505-2E9C-101B-9397-08002B2CF9AE}" pid="85" name="ApproverComments">
    <vt:lpwstr/>
  </property>
  <property fmtid="{D5CDD505-2E9C-101B-9397-08002B2CF9AE}" pid="86" name="Status">
    <vt:lpwstr/>
  </property>
  <property fmtid="{D5CDD505-2E9C-101B-9397-08002B2CF9AE}" pid="87" name="TaxCase">
    <vt:lpwstr/>
  </property>
  <property fmtid="{D5CDD505-2E9C-101B-9397-08002B2CF9AE}" pid="88" name="OriginalId">
    <vt:lpwstr/>
  </property>
  <property fmtid="{D5CDD505-2E9C-101B-9397-08002B2CF9AE}" pid="89" name="QAResource">
    <vt:lpwstr/>
  </property>
  <property fmtid="{D5CDD505-2E9C-101B-9397-08002B2CF9AE}" pid="90" name="ItemRetentionFormula">
    <vt:lpwstr/>
  </property>
  <property fmtid="{D5CDD505-2E9C-101B-9397-08002B2CF9AE}" pid="91" name="PublishingNotes">
    <vt:lpwstr/>
  </property>
  <property fmtid="{D5CDD505-2E9C-101B-9397-08002B2CF9AE}" pid="92" name="m_BusinessAreaText">
    <vt:lpwstr/>
  </property>
  <property fmtid="{D5CDD505-2E9C-101B-9397-08002B2CF9AE}" pid="93" name="RedirectAttachment">
    <vt:bool>false</vt:bool>
  </property>
  <property fmtid="{D5CDD505-2E9C-101B-9397-08002B2CF9AE}" pid="94" name="_dlc_DocIdPersistId">
    <vt:bool>false</vt:bool>
  </property>
  <property fmtid="{D5CDD505-2E9C-101B-9397-08002B2CF9AE}" pid="95" name="Redirect URL">
    <vt:lpwstr/>
  </property>
  <property fmtid="{D5CDD505-2E9C-101B-9397-08002B2CF9AE}" pid="96" name="ContentPublisher">
    <vt:lpwstr/>
  </property>
  <property fmtid="{D5CDD505-2E9C-101B-9397-08002B2CF9AE}" pid="97" name="TaxRegulation">
    <vt:lpwstr/>
  </property>
  <property fmtid="{D5CDD505-2E9C-101B-9397-08002B2CF9AE}" pid="98" name="_dlc_DocIdUrl">
    <vt:lpwstr/>
  </property>
  <property fmtid="{D5CDD505-2E9C-101B-9397-08002B2CF9AE}" pid="99" name="ContributorDPNSearchTxt">
    <vt:lpwstr/>
  </property>
  <property fmtid="{D5CDD505-2E9C-101B-9397-08002B2CF9AE}" pid="100" name="Order">
    <vt:r8>52913300</vt:r8>
  </property>
  <property fmtid="{D5CDD505-2E9C-101B-9397-08002B2CF9AE}" pid="101" name="DeloitteCommunity">
    <vt:lpwstr/>
  </property>
</Properties>
</file>