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 id="2147483683" r:id="rId2"/>
  </p:sldMasterIdLst>
  <p:notesMasterIdLst>
    <p:notesMasterId r:id="rId1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96"/>
      </p:cViewPr>
      <p:guideLst>
        <p:guide orient="horz" pos="16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presProps" Target="pres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ed32958f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g5ed32958fa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1ac32d93c3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7" name="Google Shape;1017;g11ac32d93c3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215b014f5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4" name="Google Shape;1024;g1215b014f5e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215b014f5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1" name="Google Shape;1031;g1215b014f5e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12004275b7f_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8" name="Google Shape;1038;g12004275b7f_8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5ee15553b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4" name="Google Shape;1044;g5ee15553b1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ee15553b1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0" name="Google Shape;1050;g5ee15553b1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5ee15553b1_3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7" name="Google Shape;1057;g5ee15553b1_3_2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12004275b7f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3" name="Google Shape;1063;g12004275b7f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12004275b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9" name="Google Shape;1069;g12004275b7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5ee15553b1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5" name="Google Shape;1075;g5ee15553b1_3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ed32958f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g5ed32958fa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5ee15553b1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1" name="Google Shape;1081;g5ee15553b1_3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5ee15553b1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7" name="Google Shape;1087;g5ee15553b1_3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200dfbb4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3" name="Google Shape;1093;g1200dfbb4c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5ee15553b1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9" name="Google Shape;1099;g5ee15553b1_3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5ed32958f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5" name="Google Shape;1105;g5ed32958fa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5ed32958f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3" name="Google Shape;1113;g5ed32958fa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12004275b7f_8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9" name="Google Shape;1119;g12004275b7f_8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5e4cae033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5" name="Google Shape;1125;g5e4cae0337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12004275b7f_8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2" name="Google Shape;1132;g12004275b7f_8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5f311596c6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5f311596c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215b014f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g1215b014f5e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5ee2f9039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5" name="Google Shape;1145;g5ee2f90397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5ee2f90397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g5ee2f90397_3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5f1c63562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9" name="Google Shape;1159;g5f1c635629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5ee2f90397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6" name="Google Shape;1166;g5ee2f90397_3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4ab317aa515a12c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4ab317aa515a12c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5f07317b7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9" name="Google Shape;1179;g5f07317b7b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4ab317aa515a12c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4ab317aa515a12c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0355118eef_4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0355118ee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0355118eef_4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0355118eef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10355118eef_4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10355118eef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5ed32958f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g5ed32958fa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0355118eef_4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0355118eef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355118eef_4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355118eef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0355118eef_4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0355118eef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5ee2f90397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8" name="Google Shape;1228;g5ee2f90397_3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12004275b7f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5" name="Google Shape;1235;g12004275b7f_8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5f3d047ee2_7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5f3d047ee2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4ab317aa515a12c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4ab317aa515a12c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4ab317aa515a12c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4ab317aa515a12c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4ab317aa515a12c1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4ab317aa515a12c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4ab317aa515a12c1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4ab317aa515a12c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62e1cfdffa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162e1cfdffa_2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ab317aa515a12c1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ab317aa515a12c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4ab317aa515a12c1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4ab317aa515a12c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5f07317b7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6" name="Google Shape;1286;g5f07317b7b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5f07317b7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5" name="Google Shape;1295;g5f07317b7b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5f07317b7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2" name="Google Shape;1302;g5f07317b7b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5f07317b7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0" name="Google Shape;1310;g5f07317b7b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6e62085e5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16e62085e57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6921af54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116921af548_4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5ed32958f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g5ed32958fa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422368106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42236810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422368106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422368106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e4857e8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g13e4857e8c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422368106b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422368106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3aa7c3798c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g13aa7c3798c_1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3b294f418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g13b294f418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3b294f4183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g13b294f4183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3b294f4183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g13b294f4183_3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60a1c4001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g60a1c4001f_1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ed32958f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8" name="Google Shape;558;g5ed32958fa_0_1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5ed32958fa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g5ed32958fa_0_1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16921af548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g116921af548_1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5ed32958fa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6" name="Google Shape;576;g5ed32958fa_0_3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ed32958f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g5ed32958fa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6e62085e57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2" name="Google Shape;582;g16e62085e57_3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5ed32958f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g5ed32958fa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624243a4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g624243a45e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24243a45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g624243a45e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624243a45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g624243a45e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67efc45fa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2" name="Google Shape;612;g167efc45fac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ed32958f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8" name="Google Shape;618;g5ed32958fa_0_3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5ed32958fa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g5ed32958fa_0_3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5ed32958f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g5ed32958fa_0_1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5ed32958f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6" name="Google Shape;636;g5ed32958fa_0_1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ed32958f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5ed32958fa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00c94a7bc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trainees = ["John", [2, ["James","Mary"]]]</a:t>
            </a:r>
            <a:endParaRPr/>
          </a:p>
          <a:p>
            <a:pPr marL="0" lvl="0" indent="0" algn="l" rtl="0">
              <a:spcBef>
                <a:spcPts val="0"/>
              </a:spcBef>
              <a:spcAft>
                <a:spcPts val="0"/>
              </a:spcAft>
              <a:buClr>
                <a:schemeClr val="dk1"/>
              </a:buClr>
              <a:buSzPts val="1100"/>
              <a:buFont typeface="Arial"/>
              <a:buNone/>
            </a:pPr>
            <a:r>
              <a:rPr lang="en-US"/>
              <a:t>print("Original list: ",trainees)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#1. Display 2 using index, from the list.</a:t>
            </a:r>
            <a:endParaRPr/>
          </a:p>
          <a:p>
            <a:pPr marL="0" lvl="0" indent="0" algn="l" rtl="0">
              <a:spcBef>
                <a:spcPts val="0"/>
              </a:spcBef>
              <a:spcAft>
                <a:spcPts val="0"/>
              </a:spcAft>
              <a:buClr>
                <a:schemeClr val="dk1"/>
              </a:buClr>
              <a:buSzPts val="1100"/>
              <a:buFont typeface="Arial"/>
              <a:buNone/>
            </a:pPr>
            <a:r>
              <a:rPr lang="en-US"/>
              <a:t>print(trainees[1][0])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#2. Output James  using index, from the list.</a:t>
            </a:r>
            <a:endParaRPr/>
          </a:p>
          <a:p>
            <a:pPr marL="0" lvl="0" indent="0" algn="l" rtl="0">
              <a:spcBef>
                <a:spcPts val="0"/>
              </a:spcBef>
              <a:spcAft>
                <a:spcPts val="0"/>
              </a:spcAft>
              <a:buClr>
                <a:schemeClr val="dk1"/>
              </a:buClr>
              <a:buSzPts val="1100"/>
              <a:buFont typeface="Arial"/>
              <a:buNone/>
            </a:pPr>
            <a:r>
              <a:rPr lang="en-US"/>
              <a:t>print(trainees[1][1][0])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#3. Using a method add 56 at the end of the list.</a:t>
            </a:r>
            <a:endParaRPr/>
          </a:p>
          <a:p>
            <a:pPr marL="0" lvl="0" indent="0" algn="l" rtl="0">
              <a:spcBef>
                <a:spcPts val="0"/>
              </a:spcBef>
              <a:spcAft>
                <a:spcPts val="0"/>
              </a:spcAft>
              <a:buClr>
                <a:schemeClr val="dk1"/>
              </a:buClr>
              <a:buSzPts val="1100"/>
              <a:buFont typeface="Arial"/>
              <a:buNone/>
            </a:pPr>
            <a:r>
              <a:rPr lang="en-US"/>
              <a:t>trainees.append(56)</a:t>
            </a:r>
            <a:endParaRPr/>
          </a:p>
          <a:p>
            <a:pPr marL="0" lvl="0" indent="0" algn="l" rtl="0">
              <a:spcBef>
                <a:spcPts val="0"/>
              </a:spcBef>
              <a:spcAft>
                <a:spcPts val="0"/>
              </a:spcAft>
              <a:buClr>
                <a:schemeClr val="dk1"/>
              </a:buClr>
              <a:buSzPts val="1100"/>
              <a:buFont typeface="Arial"/>
              <a:buNone/>
            </a:pPr>
            <a:r>
              <a:rPr lang="en-US"/>
              <a:t>print(trainees)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#4. Using a method add the name Mike between James and Mary</a:t>
            </a:r>
            <a:endParaRPr/>
          </a:p>
          <a:p>
            <a:pPr marL="0" lvl="0" indent="0" algn="l" rtl="0">
              <a:spcBef>
                <a:spcPts val="0"/>
              </a:spcBef>
              <a:spcAft>
                <a:spcPts val="0"/>
              </a:spcAft>
              <a:buClr>
                <a:schemeClr val="dk1"/>
              </a:buClr>
              <a:buSzPts val="1100"/>
              <a:buFont typeface="Arial"/>
              <a:buNone/>
            </a:pPr>
            <a:r>
              <a:rPr lang="en-US"/>
              <a:t>trainees[1][1].insert(1, 'Mike')</a:t>
            </a:r>
            <a:endParaRPr/>
          </a:p>
          <a:p>
            <a:pPr marL="0" lvl="0" indent="0" algn="l" rtl="0">
              <a:spcBef>
                <a:spcPts val="0"/>
              </a:spcBef>
              <a:spcAft>
                <a:spcPts val="0"/>
              </a:spcAft>
              <a:buClr>
                <a:schemeClr val="dk1"/>
              </a:buClr>
              <a:buSzPts val="1100"/>
              <a:buFont typeface="Arial"/>
              <a:buNone/>
            </a:pPr>
            <a:r>
              <a:rPr lang="en-US"/>
              <a:t>print(trainees)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#5. Change the value of 2 to 8</a:t>
            </a:r>
            <a:endParaRPr/>
          </a:p>
          <a:p>
            <a:pPr marL="0" lvl="0" indent="0" algn="l" rtl="0">
              <a:spcBef>
                <a:spcPts val="0"/>
              </a:spcBef>
              <a:spcAft>
                <a:spcPts val="0"/>
              </a:spcAft>
              <a:buClr>
                <a:schemeClr val="dk1"/>
              </a:buClr>
              <a:buSzPts val="1100"/>
              <a:buFont typeface="Arial"/>
              <a:buNone/>
            </a:pPr>
            <a:r>
              <a:rPr lang="en-US"/>
              <a:t>trainees[1][0] = 8</a:t>
            </a:r>
            <a:endParaRPr/>
          </a:p>
          <a:p>
            <a:pPr marL="0" lvl="0" indent="0" algn="l" rtl="0">
              <a:spcBef>
                <a:spcPts val="0"/>
              </a:spcBef>
              <a:spcAft>
                <a:spcPts val="0"/>
              </a:spcAft>
              <a:buClr>
                <a:schemeClr val="dk1"/>
              </a:buClr>
              <a:buSzPts val="1100"/>
              <a:buFont typeface="Arial"/>
              <a:buNone/>
            </a:pPr>
            <a:r>
              <a:rPr lang="en-US"/>
              <a:t>print(trainees)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#6. Remove John and Mary from the list.</a:t>
            </a:r>
            <a:endParaRPr/>
          </a:p>
          <a:p>
            <a:pPr marL="0" lvl="0" indent="0" algn="l" rtl="0">
              <a:spcBef>
                <a:spcPts val="0"/>
              </a:spcBef>
              <a:spcAft>
                <a:spcPts val="0"/>
              </a:spcAft>
              <a:buClr>
                <a:schemeClr val="dk1"/>
              </a:buClr>
              <a:buSzPts val="1100"/>
              <a:buFont typeface="Arial"/>
              <a:buNone/>
            </a:pPr>
            <a:r>
              <a:rPr lang="en-US"/>
              <a:t>trainees.remove('John')</a:t>
            </a:r>
            <a:endParaRPr/>
          </a:p>
          <a:p>
            <a:pPr marL="0" lvl="0" indent="0" algn="l" rtl="0">
              <a:spcBef>
                <a:spcPts val="0"/>
              </a:spcBef>
              <a:spcAft>
                <a:spcPts val="0"/>
              </a:spcAft>
              <a:buClr>
                <a:schemeClr val="dk1"/>
              </a:buClr>
              <a:buSzPts val="1100"/>
              <a:buFont typeface="Arial"/>
              <a:buNone/>
            </a:pPr>
            <a:r>
              <a:rPr lang="en-US"/>
              <a:t>print(trainees)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trainees[0][1].remove('Mary')</a:t>
            </a:r>
            <a:endParaRPr/>
          </a:p>
          <a:p>
            <a:pPr marL="0" lvl="0" indent="0" algn="l" rtl="0">
              <a:spcBef>
                <a:spcPts val="0"/>
              </a:spcBef>
              <a:spcAft>
                <a:spcPts val="0"/>
              </a:spcAft>
              <a:buClr>
                <a:schemeClr val="dk1"/>
              </a:buClr>
              <a:buSzPts val="1100"/>
              <a:buFont typeface="Arial"/>
              <a:buNone/>
            </a:pPr>
            <a:r>
              <a:rPr lang="en-US"/>
              <a:t>print(trainees)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#7. Using a function, determine the length of the list</a:t>
            </a:r>
            <a:endParaRPr/>
          </a:p>
          <a:p>
            <a:pPr marL="0" lvl="0" indent="0" algn="l" rtl="0">
              <a:spcBef>
                <a:spcPts val="0"/>
              </a:spcBef>
              <a:spcAft>
                <a:spcPts val="0"/>
              </a:spcAft>
              <a:buNone/>
            </a:pPr>
            <a:r>
              <a:rPr lang="en-US"/>
              <a:t>print(len(trainees))</a:t>
            </a:r>
            <a:endParaRPr/>
          </a:p>
        </p:txBody>
      </p:sp>
      <p:sp>
        <p:nvSpPr>
          <p:cNvPr id="642" name="Google Shape;642;g100c94a7bc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5ed32958f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8" name="Google Shape;648;g5ed32958fa_0_1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010472fa3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g1010472fa3a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ed32958f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g5ed32958fa_0_1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245bf45608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6" name="Google Shape;666;g245bf45608b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5ed32958f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2" name="Google Shape;672;g5ed32958fa_0_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306a8a885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8" name="Google Shape;678;g1306a8a885c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5ed32958f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4" name="Google Shape;684;g5ed32958fa_0_1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5ed32958f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0" name="Google Shape;690;g5ed32958fa_0_1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6e62085e5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g16e62085e57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ed32958f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g5ed32958fa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2463037625b_1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g2463037625b_1_2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60a1c4001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g60a1c4001f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5d9cfa4053_6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4" name="Google Shape;714;g5d9cfa4053_6_2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de6b7d6f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0" name="Google Shape;720;gde6b7d6f5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24cbba7131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g24cbba71315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5d9cfa4053_6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2" name="Google Shape;732;g5d9cfa4053_6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5d9cfa4053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8" name="Google Shape;738;g5d9cfa4053_6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1769feee01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5" name="Google Shape;745;g1769feee010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dba6c01c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2" name="Google Shape;752;gdba6c01c17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769feee010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9" name="Google Shape;759;g1769feee010_3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ed32958f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5ed32958fa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769feee010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g1769feee010_3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d9cfa4053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3" name="Google Shape;773;g5d9cfa4053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dba6c01c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0" name="Google Shape;780;gdba6c01c17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5d9cfa4053_6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7" name="Google Shape;787;g5d9cfa4053_6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5d9cfa4053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5" name="Google Shape;795;g5d9cfa4053_6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2" name="Google Shape;80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5bb8f6b5c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8" name="Google Shape;808;g5bb8f6b5c7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7c5e54ce7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4" name="Google Shape;814;g17c5e54ce76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7c5e54ce7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g17c5e54ce76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7c5e54ce7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6" name="Google Shape;826;g17c5e54ce76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d32958f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g5ed32958fa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5bb8f6b5c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2" name="Google Shape;832;g5bb8f6b5c7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512558bb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8" name="Google Shape;838;g512558bb4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4" name="Google Shape;84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60a1c4001f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0" name="Google Shape;850;g60a1c4001f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512558bb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6" name="Google Shape;856;g512558bb4b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5940f3edc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2" name="Google Shape;862;g5940f3edc0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5940f3edc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8" name="Google Shape;868;g5940f3edc0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7c5e54ce7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g17c5e54ce76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744ed7bf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0" name="Google Shape;880;g744ed7bf1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60620a81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60620a81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5ed32958f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g5ed32958fa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22d35ff667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2" name="Google Shape;892;g22d35ff667e_2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22d35ff667e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8" name="Google Shape;898;g22d35ff667e_2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22d35ff667e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4" name="Google Shape;904;g22d35ff667e_2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22d35ff667e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0" name="Google Shape;910;g22d35ff667e_2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60a1c4001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6" name="Google Shape;916;g60a1c4001f_1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5bb8f6b5c7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2" name="Google Shape;922;g5bb8f6b5c7_0_6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5bb8f6b5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8" name="Google Shape;928;g5bb8f6b5c7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5bb8f6b5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4" name="Google Shape;934;g5bb8f6b5c7_0_2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60a1c4001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0" name="Google Shape;940;g60a1c4001f_1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5bb8f6b5c7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6" name="Google Shape;946;g5bb8f6b5c7_0_4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215b014f5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g1215b014f5e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5bb8f6b5c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3" name="Google Shape;953;g5bb8f6b5c7_0_6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5f1c63562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9" name="Google Shape;959;g5f1c635629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5ed32958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5" name="Google Shape;965;g5ed32958f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5ed32958f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3" name="Google Shape;973;g5ed32958fa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5ed32958f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0" name="Google Shape;980;g5ed32958fa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90db30390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6" name="Google Shape;986;g190db303903_1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2004275b7f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2" name="Google Shape;992;g12004275b7f_8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5ed32958f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8" name="Google Shape;998;g5ed32958fa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191fbc5e2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5" name="Google Shape;1005;g191fbc5e23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175f77d493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175f77d4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4" name="Google Shape;14;p2" descr="HD-ShadowShort.png"/>
          <p:cNvPicPr preferRelativeResize="0"/>
          <p:nvPr/>
        </p:nvPicPr>
        <p:blipFill rotWithShape="1">
          <a:blip r:embed="rId3">
            <a:alphaModFix/>
          </a:blip>
          <a:srcRect/>
          <a:stretch/>
        </p:blipFill>
        <p:spPr>
          <a:xfrm>
            <a:off x="9111716" y="4243845"/>
            <a:ext cx="3077107" cy="276940"/>
          </a:xfrm>
          <a:prstGeom prst="rect">
            <a:avLst/>
          </a:prstGeom>
          <a:noFill/>
          <a:ln>
            <a:noFill/>
          </a:ln>
        </p:spPr>
      </p:pic>
      <p:sp>
        <p:nvSpPr>
          <p:cNvPr id="15" name="Google Shape;15;p2"/>
          <p:cNvSpPr/>
          <p:nvPr/>
        </p:nvSpPr>
        <p:spPr>
          <a:xfrm>
            <a:off x="0" y="2590078"/>
            <a:ext cx="8968200" cy="1660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11715" y="2590078"/>
            <a:ext cx="3077100" cy="16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lvl1pPr lvl="0" algn="r" rtl="0">
              <a:lnSpc>
                <a:spcPct val="90000"/>
              </a:lnSpc>
              <a:spcBef>
                <a:spcPts val="0"/>
              </a:spcBef>
              <a:spcAft>
                <a:spcPts val="0"/>
              </a:spcAft>
              <a:buClr>
                <a:schemeClr val="lt1"/>
              </a:buClr>
              <a:buSzPts val="5400"/>
              <a:buFont typeface="Trebuchet MS"/>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1000"/>
              </a:spcBef>
              <a:spcAft>
                <a:spcPts val="0"/>
              </a:spcAft>
              <a:buClr>
                <a:schemeClr val="lt1"/>
              </a:buClr>
              <a:buSzPts val="2000"/>
              <a:buNone/>
              <a:defRPr sz="2000"/>
            </a:lvl1pPr>
            <a:lvl2pPr lvl="1" algn="ctr" rtl="0">
              <a:lnSpc>
                <a:spcPct val="90000"/>
              </a:lnSpc>
              <a:spcBef>
                <a:spcPts val="500"/>
              </a:spcBef>
              <a:spcAft>
                <a:spcPts val="0"/>
              </a:spcAft>
              <a:buClr>
                <a:schemeClr val="lt1"/>
              </a:buClr>
              <a:buSzPts val="2000"/>
              <a:buNone/>
              <a:defRPr sz="2000"/>
            </a:lvl2pPr>
            <a:lvl3pPr lvl="2" algn="ctr" rtl="0">
              <a:lnSpc>
                <a:spcPct val="90000"/>
              </a:lnSpc>
              <a:spcBef>
                <a:spcPts val="500"/>
              </a:spcBef>
              <a:spcAft>
                <a:spcPts val="0"/>
              </a:spcAft>
              <a:buClr>
                <a:schemeClr val="lt1"/>
              </a:buClr>
              <a:buSzPts val="1800"/>
              <a:buNone/>
              <a:defRPr sz="1800"/>
            </a:lvl3pPr>
            <a:lvl4pPr lvl="3" algn="ctr" rtl="0">
              <a:lnSpc>
                <a:spcPct val="90000"/>
              </a:lnSpc>
              <a:spcBef>
                <a:spcPts val="500"/>
              </a:spcBef>
              <a:spcAft>
                <a:spcPts val="0"/>
              </a:spcAft>
              <a:buClr>
                <a:schemeClr val="lt1"/>
              </a:buClr>
              <a:buSzPts val="1600"/>
              <a:buNone/>
              <a:defRPr sz="1600"/>
            </a:lvl4pPr>
            <a:lvl5pPr lvl="4" algn="ctr" rtl="0">
              <a:lnSpc>
                <a:spcPct val="90000"/>
              </a:lnSpc>
              <a:spcBef>
                <a:spcPts val="500"/>
              </a:spcBef>
              <a:spcAft>
                <a:spcPts val="0"/>
              </a:spcAft>
              <a:buClr>
                <a:schemeClr val="lt1"/>
              </a:buClr>
              <a:buSzPts val="1600"/>
              <a:buNone/>
              <a:defRPr sz="1600"/>
            </a:lvl5pPr>
            <a:lvl6pPr lvl="5" algn="ctr" rtl="0">
              <a:lnSpc>
                <a:spcPct val="90000"/>
              </a:lnSpc>
              <a:spcBef>
                <a:spcPts val="500"/>
              </a:spcBef>
              <a:spcAft>
                <a:spcPts val="0"/>
              </a:spcAft>
              <a:buClr>
                <a:schemeClr val="lt1"/>
              </a:buClr>
              <a:buSzPts val="1600"/>
              <a:buNone/>
              <a:defRPr sz="1600"/>
            </a:lvl6pPr>
            <a:lvl7pPr lvl="6" algn="ctr" rtl="0">
              <a:lnSpc>
                <a:spcPct val="90000"/>
              </a:lnSpc>
              <a:spcBef>
                <a:spcPts val="500"/>
              </a:spcBef>
              <a:spcAft>
                <a:spcPts val="0"/>
              </a:spcAft>
              <a:buClr>
                <a:schemeClr val="lt1"/>
              </a:buClr>
              <a:buSzPts val="1600"/>
              <a:buNone/>
              <a:defRPr sz="1600"/>
            </a:lvl7pPr>
            <a:lvl8pPr lvl="7" algn="ctr" rtl="0">
              <a:lnSpc>
                <a:spcPct val="90000"/>
              </a:lnSpc>
              <a:spcBef>
                <a:spcPts val="500"/>
              </a:spcBef>
              <a:spcAft>
                <a:spcPts val="0"/>
              </a:spcAft>
              <a:buClr>
                <a:schemeClr val="lt1"/>
              </a:buClr>
              <a:buSzPts val="1600"/>
              <a:buNone/>
              <a:defRPr sz="1600"/>
            </a:lvl8pPr>
            <a:lvl9pPr lvl="8" algn="ctr" rtl="0">
              <a:lnSpc>
                <a:spcPct val="90000"/>
              </a:lnSpc>
              <a:spcBef>
                <a:spcPts val="500"/>
              </a:spcBef>
              <a:spcAft>
                <a:spcPts val="0"/>
              </a:spcAft>
              <a:buClr>
                <a:schemeClr val="lt1"/>
              </a:buClr>
              <a:buSzPts val="1600"/>
              <a:buNone/>
              <a:defRPr sz="1600"/>
            </a:lvl9pPr>
          </a:lstStyle>
          <a:p>
            <a:endParaRPr/>
          </a:p>
        </p:txBody>
      </p:sp>
      <p:sp>
        <p:nvSpPr>
          <p:cNvPr id="19" name="Google Shape;19;p2"/>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9255346" y="2750337"/>
            <a:ext cx="1171800" cy="13563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3"/>
        <p:cNvGrpSpPr/>
        <p:nvPr/>
      </p:nvGrpSpPr>
      <p:grpSpPr>
        <a:xfrm>
          <a:off x="0" y="0"/>
          <a:ext cx="0" cy="0"/>
          <a:chOff x="0" y="0"/>
          <a:chExt cx="0" cy="0"/>
        </a:xfrm>
      </p:grpSpPr>
      <p:pic>
        <p:nvPicPr>
          <p:cNvPr id="104" name="Google Shape;104;p11" descr="HD-ShadowLong.png"/>
          <p:cNvPicPr preferRelativeResize="0"/>
          <p:nvPr/>
        </p:nvPicPr>
        <p:blipFill rotWithShape="1">
          <a:blip r:embed="rId2">
            <a:alphaModFix/>
          </a:blip>
          <a:srcRect/>
          <a:stretch/>
        </p:blipFill>
        <p:spPr>
          <a:xfrm>
            <a:off x="1" y="5928628"/>
            <a:ext cx="10437813" cy="321164"/>
          </a:xfrm>
          <a:prstGeom prst="rect">
            <a:avLst/>
          </a:prstGeom>
          <a:noFill/>
          <a:ln>
            <a:noFill/>
          </a:ln>
        </p:spPr>
      </p:pic>
      <p:pic>
        <p:nvPicPr>
          <p:cNvPr id="105" name="Google Shape;105;p11" descr="HD-ShadowShort.png"/>
          <p:cNvPicPr preferRelativeResize="0"/>
          <p:nvPr/>
        </p:nvPicPr>
        <p:blipFill rotWithShape="1">
          <a:blip r:embed="rId3">
            <a:alphaModFix/>
          </a:blip>
          <a:srcRect/>
          <a:stretch/>
        </p:blipFill>
        <p:spPr>
          <a:xfrm>
            <a:off x="10585826" y="5929622"/>
            <a:ext cx="1602998" cy="144270"/>
          </a:xfrm>
          <a:prstGeom prst="rect">
            <a:avLst/>
          </a:prstGeom>
          <a:noFill/>
          <a:ln>
            <a:noFill/>
          </a:ln>
        </p:spPr>
      </p:pic>
      <p:sp>
        <p:nvSpPr>
          <p:cNvPr id="106" name="Google Shape;106;p11"/>
          <p:cNvSpPr/>
          <p:nvPr/>
        </p:nvSpPr>
        <p:spPr>
          <a:xfrm>
            <a:off x="0" y="4567988"/>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10585827" y="4567988"/>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txBox="1">
            <a:spLocks noGrp="1"/>
          </p:cNvSpPr>
          <p:nvPr>
            <p:ph type="title"/>
          </p:nvPr>
        </p:nvSpPr>
        <p:spPr>
          <a:xfrm>
            <a:off x="680322" y="4711616"/>
            <a:ext cx="9613800" cy="4530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lt1"/>
              </a:buClr>
              <a:buSzPts val="2400"/>
              <a:buFont typeface="Trebuchet MS"/>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1"/>
          <p:cNvSpPr>
            <a:spLocks noGrp="1"/>
          </p:cNvSpPr>
          <p:nvPr>
            <p:ph type="pic" idx="2"/>
          </p:nvPr>
        </p:nvSpPr>
        <p:spPr>
          <a:xfrm>
            <a:off x="680322" y="609597"/>
            <a:ext cx="9613800" cy="3589500"/>
          </a:xfrm>
          <a:prstGeom prst="rect">
            <a:avLst/>
          </a:prstGeom>
          <a:noFill/>
          <a:ln>
            <a:noFill/>
          </a:ln>
          <a:effectLst>
            <a:outerShdw blurRad="76200" dist="63500" dir="5040000" algn="tl" rotWithShape="0">
              <a:srgbClr val="000000">
                <a:alpha val="40780"/>
              </a:srgbClr>
            </a:outerShdw>
          </a:effectLst>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0" name="Google Shape;110;p11"/>
          <p:cNvSpPr txBox="1">
            <a:spLocks noGrp="1"/>
          </p:cNvSpPr>
          <p:nvPr>
            <p:ph type="body" idx="1"/>
          </p:nvPr>
        </p:nvSpPr>
        <p:spPr>
          <a:xfrm>
            <a:off x="680319" y="5169583"/>
            <a:ext cx="9613800" cy="6231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111" name="Google Shape;111;p11"/>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11"/>
          <p:cNvSpPr txBox="1">
            <a:spLocks noGrp="1"/>
          </p:cNvSpPr>
          <p:nvPr>
            <p:ph type="sldNum" idx="12"/>
          </p:nvPr>
        </p:nvSpPr>
        <p:spPr>
          <a:xfrm>
            <a:off x="10729455" y="4711309"/>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4"/>
        <p:cNvGrpSpPr/>
        <p:nvPr/>
      </p:nvGrpSpPr>
      <p:grpSpPr>
        <a:xfrm>
          <a:off x="0" y="0"/>
          <a:ext cx="0" cy="0"/>
          <a:chOff x="0" y="0"/>
          <a:chExt cx="0" cy="0"/>
        </a:xfrm>
      </p:grpSpPr>
      <p:pic>
        <p:nvPicPr>
          <p:cNvPr id="115" name="Google Shape;115;p12" descr="HD-ShadowLong.png"/>
          <p:cNvPicPr preferRelativeResize="0"/>
          <p:nvPr/>
        </p:nvPicPr>
        <p:blipFill rotWithShape="1">
          <a:blip r:embed="rId2">
            <a:alphaModFix/>
          </a:blip>
          <a:srcRect/>
          <a:stretch/>
        </p:blipFill>
        <p:spPr>
          <a:xfrm>
            <a:off x="1" y="5928628"/>
            <a:ext cx="10437813" cy="321164"/>
          </a:xfrm>
          <a:prstGeom prst="rect">
            <a:avLst/>
          </a:prstGeom>
          <a:noFill/>
          <a:ln>
            <a:noFill/>
          </a:ln>
        </p:spPr>
      </p:pic>
      <p:pic>
        <p:nvPicPr>
          <p:cNvPr id="116" name="Google Shape;116;p12" descr="HD-ShadowShort.png"/>
          <p:cNvPicPr preferRelativeResize="0"/>
          <p:nvPr/>
        </p:nvPicPr>
        <p:blipFill rotWithShape="1">
          <a:blip r:embed="rId3">
            <a:alphaModFix/>
          </a:blip>
          <a:srcRect/>
          <a:stretch/>
        </p:blipFill>
        <p:spPr>
          <a:xfrm>
            <a:off x="10585826" y="5929622"/>
            <a:ext cx="1602998" cy="144270"/>
          </a:xfrm>
          <a:prstGeom prst="rect">
            <a:avLst/>
          </a:prstGeom>
          <a:noFill/>
          <a:ln>
            <a:noFill/>
          </a:ln>
        </p:spPr>
      </p:pic>
      <p:sp>
        <p:nvSpPr>
          <p:cNvPr id="117" name="Google Shape;117;p12"/>
          <p:cNvSpPr/>
          <p:nvPr/>
        </p:nvSpPr>
        <p:spPr>
          <a:xfrm>
            <a:off x="0" y="4567988"/>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p:nvPr/>
        </p:nvSpPr>
        <p:spPr>
          <a:xfrm>
            <a:off x="10585827" y="4567988"/>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txBox="1">
            <a:spLocks noGrp="1"/>
          </p:cNvSpPr>
          <p:nvPr>
            <p:ph type="title"/>
          </p:nvPr>
        </p:nvSpPr>
        <p:spPr>
          <a:xfrm>
            <a:off x="680322" y="609597"/>
            <a:ext cx="9613800" cy="35928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200"/>
              <a:buFont typeface="Trebuchet MS"/>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2"/>
          <p:cNvSpPr txBox="1">
            <a:spLocks noGrp="1"/>
          </p:cNvSpPr>
          <p:nvPr>
            <p:ph type="body" idx="1"/>
          </p:nvPr>
        </p:nvSpPr>
        <p:spPr>
          <a:xfrm>
            <a:off x="680322" y="4711615"/>
            <a:ext cx="9613800" cy="1090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121" name="Google Shape;121;p12"/>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12"/>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12"/>
          <p:cNvSpPr txBox="1">
            <a:spLocks noGrp="1"/>
          </p:cNvSpPr>
          <p:nvPr>
            <p:ph type="sldNum" idx="12"/>
          </p:nvPr>
        </p:nvSpPr>
        <p:spPr>
          <a:xfrm>
            <a:off x="10729455" y="4711615"/>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4"/>
        <p:cNvGrpSpPr/>
        <p:nvPr/>
      </p:nvGrpSpPr>
      <p:grpSpPr>
        <a:xfrm>
          <a:off x="0" y="0"/>
          <a:ext cx="0" cy="0"/>
          <a:chOff x="0" y="0"/>
          <a:chExt cx="0" cy="0"/>
        </a:xfrm>
      </p:grpSpPr>
      <p:pic>
        <p:nvPicPr>
          <p:cNvPr id="125" name="Google Shape;125;p13" descr="HD-ShadowLong.png"/>
          <p:cNvPicPr preferRelativeResize="0"/>
          <p:nvPr/>
        </p:nvPicPr>
        <p:blipFill rotWithShape="1">
          <a:blip r:embed="rId2">
            <a:alphaModFix/>
          </a:blip>
          <a:srcRect/>
          <a:stretch/>
        </p:blipFill>
        <p:spPr>
          <a:xfrm>
            <a:off x="1" y="5928628"/>
            <a:ext cx="10437813" cy="321164"/>
          </a:xfrm>
          <a:prstGeom prst="rect">
            <a:avLst/>
          </a:prstGeom>
          <a:noFill/>
          <a:ln>
            <a:noFill/>
          </a:ln>
        </p:spPr>
      </p:pic>
      <p:pic>
        <p:nvPicPr>
          <p:cNvPr id="126" name="Google Shape;126;p13" descr="HD-ShadowShort.png"/>
          <p:cNvPicPr preferRelativeResize="0"/>
          <p:nvPr/>
        </p:nvPicPr>
        <p:blipFill rotWithShape="1">
          <a:blip r:embed="rId3">
            <a:alphaModFix/>
          </a:blip>
          <a:srcRect/>
          <a:stretch/>
        </p:blipFill>
        <p:spPr>
          <a:xfrm>
            <a:off x="10585826" y="5929622"/>
            <a:ext cx="1602998" cy="144270"/>
          </a:xfrm>
          <a:prstGeom prst="rect">
            <a:avLst/>
          </a:prstGeom>
          <a:noFill/>
          <a:ln>
            <a:noFill/>
          </a:ln>
        </p:spPr>
      </p:pic>
      <p:sp>
        <p:nvSpPr>
          <p:cNvPr id="127" name="Google Shape;127;p13"/>
          <p:cNvSpPr/>
          <p:nvPr/>
        </p:nvSpPr>
        <p:spPr>
          <a:xfrm>
            <a:off x="0" y="4567988"/>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10585827" y="4567988"/>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txBox="1">
            <a:spLocks noGrp="1"/>
          </p:cNvSpPr>
          <p:nvPr>
            <p:ph type="title"/>
          </p:nvPr>
        </p:nvSpPr>
        <p:spPr>
          <a:xfrm>
            <a:off x="1127856" y="609598"/>
            <a:ext cx="8718900" cy="3036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200"/>
              <a:buFont typeface="Trebuchet MS"/>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13"/>
          <p:cNvSpPr txBox="1">
            <a:spLocks noGrp="1"/>
          </p:cNvSpPr>
          <p:nvPr>
            <p:ph type="body" idx="1"/>
          </p:nvPr>
        </p:nvSpPr>
        <p:spPr>
          <a:xfrm>
            <a:off x="1402288" y="3653379"/>
            <a:ext cx="8156700" cy="549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131" name="Google Shape;131;p13"/>
          <p:cNvSpPr txBox="1">
            <a:spLocks noGrp="1"/>
          </p:cNvSpPr>
          <p:nvPr>
            <p:ph type="body" idx="2"/>
          </p:nvPr>
        </p:nvSpPr>
        <p:spPr>
          <a:xfrm>
            <a:off x="680322" y="4711615"/>
            <a:ext cx="9613800" cy="1090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132" name="Google Shape;132;p13"/>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13"/>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sldNum" idx="12"/>
          </p:nvPr>
        </p:nvSpPr>
        <p:spPr>
          <a:xfrm>
            <a:off x="10729455" y="4709925"/>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5" name="Google Shape;135;p13"/>
          <p:cNvSpPr txBox="1"/>
          <p:nvPr/>
        </p:nvSpPr>
        <p:spPr>
          <a:xfrm>
            <a:off x="583572" y="74811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
        <p:nvSpPr>
          <p:cNvPr id="136" name="Google Shape;136;p13"/>
          <p:cNvSpPr txBox="1"/>
          <p:nvPr/>
        </p:nvSpPr>
        <p:spPr>
          <a:xfrm>
            <a:off x="9662809" y="3033524"/>
            <a:ext cx="6096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7"/>
        <p:cNvGrpSpPr/>
        <p:nvPr/>
      </p:nvGrpSpPr>
      <p:grpSpPr>
        <a:xfrm>
          <a:off x="0" y="0"/>
          <a:ext cx="0" cy="0"/>
          <a:chOff x="0" y="0"/>
          <a:chExt cx="0" cy="0"/>
        </a:xfrm>
      </p:grpSpPr>
      <p:pic>
        <p:nvPicPr>
          <p:cNvPr id="138" name="Google Shape;138;p14" descr="HD-ShadowLong.png"/>
          <p:cNvPicPr preferRelativeResize="0"/>
          <p:nvPr/>
        </p:nvPicPr>
        <p:blipFill rotWithShape="1">
          <a:blip r:embed="rId2">
            <a:alphaModFix/>
          </a:blip>
          <a:srcRect/>
          <a:stretch/>
        </p:blipFill>
        <p:spPr>
          <a:xfrm>
            <a:off x="1" y="5928628"/>
            <a:ext cx="10437813" cy="321164"/>
          </a:xfrm>
          <a:prstGeom prst="rect">
            <a:avLst/>
          </a:prstGeom>
          <a:noFill/>
          <a:ln>
            <a:noFill/>
          </a:ln>
        </p:spPr>
      </p:pic>
      <p:pic>
        <p:nvPicPr>
          <p:cNvPr id="139" name="Google Shape;139;p14" descr="HD-ShadowShort.png"/>
          <p:cNvPicPr preferRelativeResize="0"/>
          <p:nvPr/>
        </p:nvPicPr>
        <p:blipFill rotWithShape="1">
          <a:blip r:embed="rId3">
            <a:alphaModFix/>
          </a:blip>
          <a:srcRect/>
          <a:stretch/>
        </p:blipFill>
        <p:spPr>
          <a:xfrm>
            <a:off x="10585826" y="5929622"/>
            <a:ext cx="1602998" cy="144270"/>
          </a:xfrm>
          <a:prstGeom prst="rect">
            <a:avLst/>
          </a:prstGeom>
          <a:noFill/>
          <a:ln>
            <a:noFill/>
          </a:ln>
        </p:spPr>
      </p:pic>
      <p:sp>
        <p:nvSpPr>
          <p:cNvPr id="140" name="Google Shape;140;p14"/>
          <p:cNvSpPr/>
          <p:nvPr/>
        </p:nvSpPr>
        <p:spPr>
          <a:xfrm>
            <a:off x="0" y="4567988"/>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10585827" y="4567988"/>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a:spLocks noGrp="1"/>
          </p:cNvSpPr>
          <p:nvPr>
            <p:ph type="title"/>
          </p:nvPr>
        </p:nvSpPr>
        <p:spPr>
          <a:xfrm>
            <a:off x="680319" y="4711615"/>
            <a:ext cx="9613800" cy="588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lt1"/>
              </a:buClr>
              <a:buSzPts val="3200"/>
              <a:buFont typeface="Trebuchet MS"/>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14"/>
          <p:cNvSpPr txBox="1">
            <a:spLocks noGrp="1"/>
          </p:cNvSpPr>
          <p:nvPr>
            <p:ph type="body" idx="1"/>
          </p:nvPr>
        </p:nvSpPr>
        <p:spPr>
          <a:xfrm>
            <a:off x="680320" y="5300149"/>
            <a:ext cx="9613800" cy="502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144" name="Google Shape;144;p14"/>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14"/>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14"/>
          <p:cNvSpPr txBox="1">
            <a:spLocks noGrp="1"/>
          </p:cNvSpPr>
          <p:nvPr>
            <p:ph type="sldNum" idx="12"/>
          </p:nvPr>
        </p:nvSpPr>
        <p:spPr>
          <a:xfrm>
            <a:off x="10729455" y="4709925"/>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7"/>
        <p:cNvGrpSpPr/>
        <p:nvPr/>
      </p:nvGrpSpPr>
      <p:grpSpPr>
        <a:xfrm>
          <a:off x="0" y="0"/>
          <a:ext cx="0" cy="0"/>
          <a:chOff x="0" y="0"/>
          <a:chExt cx="0" cy="0"/>
        </a:xfrm>
      </p:grpSpPr>
      <p:pic>
        <p:nvPicPr>
          <p:cNvPr id="148" name="Google Shape;148;p15"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149" name="Google Shape;149;p15"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150" name="Google Shape;150;p15"/>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txBox="1">
            <a:spLocks noGrp="1"/>
          </p:cNvSpPr>
          <p:nvPr>
            <p:ph type="title"/>
          </p:nvPr>
        </p:nvSpPr>
        <p:spPr>
          <a:xfrm>
            <a:off x="669222" y="753228"/>
            <a:ext cx="96249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3" name="Google Shape;153;p15"/>
          <p:cNvSpPr txBox="1">
            <a:spLocks noGrp="1"/>
          </p:cNvSpPr>
          <p:nvPr>
            <p:ph type="body" idx="1"/>
          </p:nvPr>
        </p:nvSpPr>
        <p:spPr>
          <a:xfrm>
            <a:off x="660946" y="2336873"/>
            <a:ext cx="30699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54" name="Google Shape;154;p15"/>
          <p:cNvSpPr txBox="1">
            <a:spLocks noGrp="1"/>
          </p:cNvSpPr>
          <p:nvPr>
            <p:ph type="body" idx="2"/>
          </p:nvPr>
        </p:nvSpPr>
        <p:spPr>
          <a:xfrm>
            <a:off x="680322" y="3022673"/>
            <a:ext cx="3049800" cy="29136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155" name="Google Shape;155;p15"/>
          <p:cNvSpPr txBox="1">
            <a:spLocks noGrp="1"/>
          </p:cNvSpPr>
          <p:nvPr>
            <p:ph type="body" idx="3"/>
          </p:nvPr>
        </p:nvSpPr>
        <p:spPr>
          <a:xfrm>
            <a:off x="3956025" y="2336873"/>
            <a:ext cx="30633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56" name="Google Shape;156;p15"/>
          <p:cNvSpPr txBox="1">
            <a:spLocks noGrp="1"/>
          </p:cNvSpPr>
          <p:nvPr>
            <p:ph type="body" idx="4"/>
          </p:nvPr>
        </p:nvSpPr>
        <p:spPr>
          <a:xfrm>
            <a:off x="3945470" y="3022673"/>
            <a:ext cx="3063300" cy="29136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157" name="Google Shape;157;p15"/>
          <p:cNvSpPr txBox="1">
            <a:spLocks noGrp="1"/>
          </p:cNvSpPr>
          <p:nvPr>
            <p:ph type="body" idx="5"/>
          </p:nvPr>
        </p:nvSpPr>
        <p:spPr>
          <a:xfrm>
            <a:off x="7224156" y="2336873"/>
            <a:ext cx="30699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58" name="Google Shape;158;p15"/>
          <p:cNvSpPr txBox="1">
            <a:spLocks noGrp="1"/>
          </p:cNvSpPr>
          <p:nvPr>
            <p:ph type="body" idx="6"/>
          </p:nvPr>
        </p:nvSpPr>
        <p:spPr>
          <a:xfrm>
            <a:off x="7224156" y="3022673"/>
            <a:ext cx="3069900" cy="29136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159" name="Google Shape;159;p15"/>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0" name="Google Shape;160;p15"/>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15"/>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2"/>
        <p:cNvGrpSpPr/>
        <p:nvPr/>
      </p:nvGrpSpPr>
      <p:grpSpPr>
        <a:xfrm>
          <a:off x="0" y="0"/>
          <a:ext cx="0" cy="0"/>
          <a:chOff x="0" y="0"/>
          <a:chExt cx="0" cy="0"/>
        </a:xfrm>
      </p:grpSpPr>
      <p:pic>
        <p:nvPicPr>
          <p:cNvPr id="163" name="Google Shape;163;p16"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164" name="Google Shape;164;p16"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165" name="Google Shape;165;p16"/>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txBox="1">
            <a:spLocks noGrp="1"/>
          </p:cNvSpPr>
          <p:nvPr>
            <p:ph type="title"/>
          </p:nvPr>
        </p:nvSpPr>
        <p:spPr>
          <a:xfrm>
            <a:off x="680322"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6"/>
          <p:cNvSpPr txBox="1">
            <a:spLocks noGrp="1"/>
          </p:cNvSpPr>
          <p:nvPr>
            <p:ph type="body" idx="1"/>
          </p:nvPr>
        </p:nvSpPr>
        <p:spPr>
          <a:xfrm>
            <a:off x="680318" y="4297503"/>
            <a:ext cx="30498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69" name="Google Shape;169;p16"/>
          <p:cNvSpPr>
            <a:spLocks noGrp="1"/>
          </p:cNvSpPr>
          <p:nvPr>
            <p:ph type="pic" idx="2"/>
          </p:nvPr>
        </p:nvSpPr>
        <p:spPr>
          <a:xfrm>
            <a:off x="680318" y="2336873"/>
            <a:ext cx="3049800" cy="1524000"/>
          </a:xfrm>
          <a:prstGeom prst="roundRect">
            <a:avLst>
              <a:gd name="adj" fmla="val 0"/>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0" name="Google Shape;170;p16"/>
          <p:cNvSpPr txBox="1">
            <a:spLocks noGrp="1"/>
          </p:cNvSpPr>
          <p:nvPr>
            <p:ph type="body" idx="3"/>
          </p:nvPr>
        </p:nvSpPr>
        <p:spPr>
          <a:xfrm>
            <a:off x="680318" y="4873765"/>
            <a:ext cx="3049800" cy="1062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171" name="Google Shape;171;p16"/>
          <p:cNvSpPr txBox="1">
            <a:spLocks noGrp="1"/>
          </p:cNvSpPr>
          <p:nvPr>
            <p:ph type="body" idx="4"/>
          </p:nvPr>
        </p:nvSpPr>
        <p:spPr>
          <a:xfrm>
            <a:off x="3945471" y="4297503"/>
            <a:ext cx="30633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72" name="Google Shape;172;p16"/>
          <p:cNvSpPr>
            <a:spLocks noGrp="1"/>
          </p:cNvSpPr>
          <p:nvPr>
            <p:ph type="pic" idx="5"/>
          </p:nvPr>
        </p:nvSpPr>
        <p:spPr>
          <a:xfrm>
            <a:off x="3945470" y="2336873"/>
            <a:ext cx="3063300" cy="1524000"/>
          </a:xfrm>
          <a:prstGeom prst="roundRect">
            <a:avLst>
              <a:gd name="adj" fmla="val 0"/>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txBox="1">
            <a:spLocks noGrp="1"/>
          </p:cNvSpPr>
          <p:nvPr>
            <p:ph type="body" idx="6"/>
          </p:nvPr>
        </p:nvSpPr>
        <p:spPr>
          <a:xfrm>
            <a:off x="3944117" y="4873764"/>
            <a:ext cx="3067200" cy="1062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174" name="Google Shape;174;p16"/>
          <p:cNvSpPr txBox="1">
            <a:spLocks noGrp="1"/>
          </p:cNvSpPr>
          <p:nvPr>
            <p:ph type="body" idx="7"/>
          </p:nvPr>
        </p:nvSpPr>
        <p:spPr>
          <a:xfrm>
            <a:off x="7230678" y="4297503"/>
            <a:ext cx="30636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175" name="Google Shape;175;p16"/>
          <p:cNvSpPr>
            <a:spLocks noGrp="1"/>
          </p:cNvSpPr>
          <p:nvPr>
            <p:ph type="pic" idx="8"/>
          </p:nvPr>
        </p:nvSpPr>
        <p:spPr>
          <a:xfrm>
            <a:off x="7230677" y="2336873"/>
            <a:ext cx="3063600" cy="1524000"/>
          </a:xfrm>
          <a:prstGeom prst="roundRect">
            <a:avLst>
              <a:gd name="adj" fmla="val 0"/>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txBox="1">
            <a:spLocks noGrp="1"/>
          </p:cNvSpPr>
          <p:nvPr>
            <p:ph type="body" idx="9"/>
          </p:nvPr>
        </p:nvSpPr>
        <p:spPr>
          <a:xfrm>
            <a:off x="7230553" y="4873762"/>
            <a:ext cx="3067500" cy="1062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177" name="Google Shape;177;p16"/>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8" name="Google Shape;178;p16"/>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9" name="Google Shape;179;p16"/>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17"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182" name="Google Shape;182;p17"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183" name="Google Shape;183;p17"/>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lvl="0" algn="r" rtl="0">
              <a:lnSpc>
                <a:spcPct val="90000"/>
              </a:lnSpc>
              <a:spcBef>
                <a:spcPts val="0"/>
              </a:spcBef>
              <a:spcAft>
                <a:spcPts val="0"/>
              </a:spcAft>
              <a:buClr>
                <a:schemeClr val="lt1"/>
              </a:buClr>
              <a:buSzPts val="3600"/>
              <a:buFont typeface="Trebuchet M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6" name="Google Shape;186;p17"/>
          <p:cNvSpPr txBox="1">
            <a:spLocks noGrp="1"/>
          </p:cNvSpPr>
          <p:nvPr>
            <p:ph type="body" idx="1"/>
          </p:nvPr>
        </p:nvSpPr>
        <p:spPr>
          <a:xfrm rot="5400000">
            <a:off x="3687582" y="-670327"/>
            <a:ext cx="3599400" cy="9613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87" name="Google Shape;187;p17"/>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8" name="Google Shape;188;p17"/>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9" name="Google Shape;189;p17"/>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0"/>
        <p:cNvGrpSpPr/>
        <p:nvPr/>
      </p:nvGrpSpPr>
      <p:grpSpPr>
        <a:xfrm>
          <a:off x="0" y="0"/>
          <a:ext cx="0" cy="0"/>
          <a:chOff x="0" y="0"/>
          <a:chExt cx="0" cy="0"/>
        </a:xfrm>
      </p:grpSpPr>
      <p:sp>
        <p:nvSpPr>
          <p:cNvPr id="191" name="Google Shape;191;p18"/>
          <p:cNvSpPr/>
          <p:nvPr/>
        </p:nvSpPr>
        <p:spPr>
          <a:xfrm rot="5400000">
            <a:off x="8116200" y="1869300"/>
            <a:ext cx="5106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5400000">
            <a:off x="9868199" y="5372304"/>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txBox="1">
            <a:spLocks noGrp="1"/>
          </p:cNvSpPr>
          <p:nvPr>
            <p:ph type="title"/>
          </p:nvPr>
        </p:nvSpPr>
        <p:spPr>
          <a:xfrm rot="5400000">
            <a:off x="8489233" y="2249697"/>
            <a:ext cx="4353900" cy="1073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4" name="Google Shape;194;p18"/>
          <p:cNvSpPr txBox="1">
            <a:spLocks noGrp="1"/>
          </p:cNvSpPr>
          <p:nvPr>
            <p:ph type="body" idx="1"/>
          </p:nvPr>
        </p:nvSpPr>
        <p:spPr>
          <a:xfrm rot="5400000">
            <a:off x="2452026" y="-1162203"/>
            <a:ext cx="5326500" cy="88701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195" name="Google Shape;195;p18"/>
          <p:cNvSpPr txBox="1">
            <a:spLocks noGrp="1"/>
          </p:cNvSpPr>
          <p:nvPr>
            <p:ph type="dt" idx="10"/>
          </p:nvPr>
        </p:nvSpPr>
        <p:spPr>
          <a:xfrm>
            <a:off x="6807126"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6" name="Google Shape;196;p18"/>
          <p:cNvSpPr txBox="1">
            <a:spLocks noGrp="1"/>
          </p:cNvSpPr>
          <p:nvPr>
            <p:ph type="ftr" idx="11"/>
          </p:nvPr>
        </p:nvSpPr>
        <p:spPr>
          <a:xfrm>
            <a:off x="680321" y="5936188"/>
            <a:ext cx="6126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7" name="Google Shape;197;p18"/>
          <p:cNvSpPr txBox="1">
            <a:spLocks noGrp="1"/>
          </p:cNvSpPr>
          <p:nvPr>
            <p:ph type="sldNum" idx="12"/>
          </p:nvPr>
        </p:nvSpPr>
        <p:spPr>
          <a:xfrm>
            <a:off x="10097550" y="5398633"/>
            <a:ext cx="1154100" cy="1090800"/>
          </a:xfrm>
          <a:prstGeom prst="rect">
            <a:avLst/>
          </a:prstGeom>
          <a:noFill/>
          <a:ln>
            <a:noFill/>
          </a:ln>
        </p:spPr>
        <p:txBody>
          <a:bodyPr spcFirstLastPara="1" wrap="square" lIns="91425" tIns="45700" rIns="91425" bIns="45700" anchor="t" anchorCtr="0">
            <a:noAutofit/>
          </a:bodyPr>
          <a:lstStyle>
            <a:lvl1pPr marL="0" lvl="0" indent="0" algn="ctr" rtl="0">
              <a:spcBef>
                <a:spcPts val="0"/>
              </a:spcBef>
              <a:buNone/>
              <a:defRPr sz="3600">
                <a:solidFill>
                  <a:schemeClr val="lt1"/>
                </a:solidFill>
                <a:latin typeface="Trebuchet MS"/>
                <a:ea typeface="Trebuchet MS"/>
                <a:cs typeface="Trebuchet MS"/>
                <a:sym typeface="Trebuchet MS"/>
              </a:defRPr>
            </a:lvl1pPr>
            <a:lvl2pPr marL="0" lvl="1" indent="0" algn="ctr" rtl="0">
              <a:spcBef>
                <a:spcPts val="0"/>
              </a:spcBef>
              <a:buNone/>
              <a:defRPr sz="3600">
                <a:solidFill>
                  <a:schemeClr val="lt1"/>
                </a:solidFill>
                <a:latin typeface="Trebuchet MS"/>
                <a:ea typeface="Trebuchet MS"/>
                <a:cs typeface="Trebuchet MS"/>
                <a:sym typeface="Trebuchet MS"/>
              </a:defRPr>
            </a:lvl2pPr>
            <a:lvl3pPr marL="0" lvl="2" indent="0" algn="ctr" rtl="0">
              <a:spcBef>
                <a:spcPts val="0"/>
              </a:spcBef>
              <a:buNone/>
              <a:defRPr sz="3600">
                <a:solidFill>
                  <a:schemeClr val="lt1"/>
                </a:solidFill>
                <a:latin typeface="Trebuchet MS"/>
                <a:ea typeface="Trebuchet MS"/>
                <a:cs typeface="Trebuchet MS"/>
                <a:sym typeface="Trebuchet MS"/>
              </a:defRPr>
            </a:lvl3pPr>
            <a:lvl4pPr marL="0" lvl="3" indent="0" algn="ctr" rtl="0">
              <a:spcBef>
                <a:spcPts val="0"/>
              </a:spcBef>
              <a:buNone/>
              <a:defRPr sz="3600">
                <a:solidFill>
                  <a:schemeClr val="lt1"/>
                </a:solidFill>
                <a:latin typeface="Trebuchet MS"/>
                <a:ea typeface="Trebuchet MS"/>
                <a:cs typeface="Trebuchet MS"/>
                <a:sym typeface="Trebuchet MS"/>
              </a:defRPr>
            </a:lvl4pPr>
            <a:lvl5pPr marL="0" lvl="4" indent="0" algn="ctr" rtl="0">
              <a:spcBef>
                <a:spcPts val="0"/>
              </a:spcBef>
              <a:buNone/>
              <a:defRPr sz="3600">
                <a:solidFill>
                  <a:schemeClr val="lt1"/>
                </a:solidFill>
                <a:latin typeface="Trebuchet MS"/>
                <a:ea typeface="Trebuchet MS"/>
                <a:cs typeface="Trebuchet MS"/>
                <a:sym typeface="Trebuchet MS"/>
              </a:defRPr>
            </a:lvl5pPr>
            <a:lvl6pPr marL="0" lvl="5" indent="0" algn="ctr" rtl="0">
              <a:spcBef>
                <a:spcPts val="0"/>
              </a:spcBef>
              <a:buNone/>
              <a:defRPr sz="3600">
                <a:solidFill>
                  <a:schemeClr val="lt1"/>
                </a:solidFill>
                <a:latin typeface="Trebuchet MS"/>
                <a:ea typeface="Trebuchet MS"/>
                <a:cs typeface="Trebuchet MS"/>
                <a:sym typeface="Trebuchet MS"/>
              </a:defRPr>
            </a:lvl6pPr>
            <a:lvl7pPr marL="0" lvl="6" indent="0" algn="ctr" rtl="0">
              <a:spcBef>
                <a:spcPts val="0"/>
              </a:spcBef>
              <a:buNone/>
              <a:defRPr sz="3600">
                <a:solidFill>
                  <a:schemeClr val="lt1"/>
                </a:solidFill>
                <a:latin typeface="Trebuchet MS"/>
                <a:ea typeface="Trebuchet MS"/>
                <a:cs typeface="Trebuchet MS"/>
                <a:sym typeface="Trebuchet MS"/>
              </a:defRPr>
            </a:lvl7pPr>
            <a:lvl8pPr marL="0" lvl="7" indent="0" algn="ctr" rtl="0">
              <a:spcBef>
                <a:spcPts val="0"/>
              </a:spcBef>
              <a:buNone/>
              <a:defRPr sz="3600">
                <a:solidFill>
                  <a:schemeClr val="lt1"/>
                </a:solidFill>
                <a:latin typeface="Trebuchet MS"/>
                <a:ea typeface="Trebuchet MS"/>
                <a:cs typeface="Trebuchet MS"/>
                <a:sym typeface="Trebuchet MS"/>
              </a:defRPr>
            </a:lvl8pPr>
            <a:lvl9pPr marL="0" lvl="8" indent="0" algn="ctr" rtl="0">
              <a:spcBef>
                <a:spcPts val="0"/>
              </a:spcBef>
              <a:buNone/>
              <a:defRPr sz="3600">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5"/>
        <p:cNvGrpSpPr/>
        <p:nvPr/>
      </p:nvGrpSpPr>
      <p:grpSpPr>
        <a:xfrm>
          <a:off x="0" y="0"/>
          <a:ext cx="0" cy="0"/>
          <a:chOff x="0" y="0"/>
          <a:chExt cx="0" cy="0"/>
        </a:xfrm>
      </p:grpSpPr>
      <p:pic>
        <p:nvPicPr>
          <p:cNvPr id="206" name="Google Shape;206;p20"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207" name="Google Shape;207;p20" descr="HD-ShadowShort.png"/>
          <p:cNvPicPr preferRelativeResize="0"/>
          <p:nvPr/>
        </p:nvPicPr>
        <p:blipFill rotWithShape="1">
          <a:blip r:embed="rId3">
            <a:alphaModFix/>
          </a:blip>
          <a:srcRect/>
          <a:stretch/>
        </p:blipFill>
        <p:spPr>
          <a:xfrm>
            <a:off x="9111716" y="4243845"/>
            <a:ext cx="3077107" cy="276940"/>
          </a:xfrm>
          <a:prstGeom prst="rect">
            <a:avLst/>
          </a:prstGeom>
          <a:noFill/>
          <a:ln>
            <a:noFill/>
          </a:ln>
        </p:spPr>
      </p:pic>
      <p:sp>
        <p:nvSpPr>
          <p:cNvPr id="208" name="Google Shape;208;p20"/>
          <p:cNvSpPr/>
          <p:nvPr/>
        </p:nvSpPr>
        <p:spPr>
          <a:xfrm>
            <a:off x="0" y="2590078"/>
            <a:ext cx="8968200" cy="1660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9111715" y="2590078"/>
            <a:ext cx="3077100" cy="16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lvl1pPr lvl="0" algn="r" rtl="0">
              <a:lnSpc>
                <a:spcPct val="90000"/>
              </a:lnSpc>
              <a:spcBef>
                <a:spcPts val="0"/>
              </a:spcBef>
              <a:spcAft>
                <a:spcPts val="0"/>
              </a:spcAft>
              <a:buClr>
                <a:schemeClr val="lt1"/>
              </a:buClr>
              <a:buSzPts val="5400"/>
              <a:buFont typeface="Trebuchet MS"/>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20"/>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1000"/>
              </a:spcBef>
              <a:spcAft>
                <a:spcPts val="0"/>
              </a:spcAft>
              <a:buClr>
                <a:schemeClr val="lt1"/>
              </a:buClr>
              <a:buSzPts val="2000"/>
              <a:buNone/>
              <a:defRPr sz="2000"/>
            </a:lvl1pPr>
            <a:lvl2pPr lvl="1" algn="ctr" rtl="0">
              <a:lnSpc>
                <a:spcPct val="90000"/>
              </a:lnSpc>
              <a:spcBef>
                <a:spcPts val="500"/>
              </a:spcBef>
              <a:spcAft>
                <a:spcPts val="0"/>
              </a:spcAft>
              <a:buClr>
                <a:schemeClr val="lt1"/>
              </a:buClr>
              <a:buSzPts val="2000"/>
              <a:buNone/>
              <a:defRPr sz="2000"/>
            </a:lvl2pPr>
            <a:lvl3pPr lvl="2" algn="ctr" rtl="0">
              <a:lnSpc>
                <a:spcPct val="90000"/>
              </a:lnSpc>
              <a:spcBef>
                <a:spcPts val="500"/>
              </a:spcBef>
              <a:spcAft>
                <a:spcPts val="0"/>
              </a:spcAft>
              <a:buClr>
                <a:schemeClr val="lt1"/>
              </a:buClr>
              <a:buSzPts val="1800"/>
              <a:buNone/>
              <a:defRPr sz="1800"/>
            </a:lvl3pPr>
            <a:lvl4pPr lvl="3" algn="ctr" rtl="0">
              <a:lnSpc>
                <a:spcPct val="90000"/>
              </a:lnSpc>
              <a:spcBef>
                <a:spcPts val="500"/>
              </a:spcBef>
              <a:spcAft>
                <a:spcPts val="0"/>
              </a:spcAft>
              <a:buClr>
                <a:schemeClr val="lt1"/>
              </a:buClr>
              <a:buSzPts val="1600"/>
              <a:buNone/>
              <a:defRPr sz="1600"/>
            </a:lvl4pPr>
            <a:lvl5pPr lvl="4" algn="ctr" rtl="0">
              <a:lnSpc>
                <a:spcPct val="90000"/>
              </a:lnSpc>
              <a:spcBef>
                <a:spcPts val="500"/>
              </a:spcBef>
              <a:spcAft>
                <a:spcPts val="0"/>
              </a:spcAft>
              <a:buClr>
                <a:schemeClr val="lt1"/>
              </a:buClr>
              <a:buSzPts val="1600"/>
              <a:buNone/>
              <a:defRPr sz="1600"/>
            </a:lvl5pPr>
            <a:lvl6pPr lvl="5" algn="ctr" rtl="0">
              <a:lnSpc>
                <a:spcPct val="90000"/>
              </a:lnSpc>
              <a:spcBef>
                <a:spcPts val="500"/>
              </a:spcBef>
              <a:spcAft>
                <a:spcPts val="0"/>
              </a:spcAft>
              <a:buClr>
                <a:schemeClr val="lt1"/>
              </a:buClr>
              <a:buSzPts val="1600"/>
              <a:buNone/>
              <a:defRPr sz="1600"/>
            </a:lvl6pPr>
            <a:lvl7pPr lvl="6" algn="ctr" rtl="0">
              <a:lnSpc>
                <a:spcPct val="90000"/>
              </a:lnSpc>
              <a:spcBef>
                <a:spcPts val="500"/>
              </a:spcBef>
              <a:spcAft>
                <a:spcPts val="0"/>
              </a:spcAft>
              <a:buClr>
                <a:schemeClr val="lt1"/>
              </a:buClr>
              <a:buSzPts val="1600"/>
              <a:buNone/>
              <a:defRPr sz="1600"/>
            </a:lvl7pPr>
            <a:lvl8pPr lvl="7" algn="ctr" rtl="0">
              <a:lnSpc>
                <a:spcPct val="90000"/>
              </a:lnSpc>
              <a:spcBef>
                <a:spcPts val="500"/>
              </a:spcBef>
              <a:spcAft>
                <a:spcPts val="0"/>
              </a:spcAft>
              <a:buClr>
                <a:schemeClr val="lt1"/>
              </a:buClr>
              <a:buSzPts val="1600"/>
              <a:buNone/>
              <a:defRPr sz="1600"/>
            </a:lvl8pPr>
            <a:lvl9pPr lvl="8" algn="ctr" rtl="0">
              <a:lnSpc>
                <a:spcPct val="90000"/>
              </a:lnSpc>
              <a:spcBef>
                <a:spcPts val="500"/>
              </a:spcBef>
              <a:spcAft>
                <a:spcPts val="0"/>
              </a:spcAft>
              <a:buClr>
                <a:schemeClr val="lt1"/>
              </a:buClr>
              <a:buSzPts val="1600"/>
              <a:buNone/>
              <a:defRPr sz="1600"/>
            </a:lvl9pPr>
          </a:lstStyle>
          <a:p>
            <a:endParaRPr/>
          </a:p>
        </p:txBody>
      </p:sp>
      <p:sp>
        <p:nvSpPr>
          <p:cNvPr id="212" name="Google Shape;212;p20"/>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3" name="Google Shape;213;p20"/>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4" name="Google Shape;214;p20"/>
          <p:cNvSpPr txBox="1">
            <a:spLocks noGrp="1"/>
          </p:cNvSpPr>
          <p:nvPr>
            <p:ph type="sldNum" idx="12"/>
          </p:nvPr>
        </p:nvSpPr>
        <p:spPr>
          <a:xfrm>
            <a:off x="9255346" y="2750337"/>
            <a:ext cx="1171800" cy="13563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5"/>
        <p:cNvGrpSpPr/>
        <p:nvPr/>
      </p:nvGrpSpPr>
      <p:grpSpPr>
        <a:xfrm>
          <a:off x="0" y="0"/>
          <a:ext cx="0" cy="0"/>
          <a:chOff x="0" y="0"/>
          <a:chExt cx="0" cy="0"/>
        </a:xfrm>
      </p:grpSpPr>
      <p:pic>
        <p:nvPicPr>
          <p:cNvPr id="216" name="Google Shape;216;p21"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217" name="Google Shape;217;p21"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218" name="Google Shape;218;p21"/>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1" name="Google Shape;221;p21"/>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22" name="Google Shape;222;p21"/>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3" name="Google Shape;223;p21"/>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4" name="Google Shape;224;p21"/>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25" name="Google Shape;225;p21"/>
          <p:cNvSpPr txBox="1"/>
          <p:nvPr/>
        </p:nvSpPr>
        <p:spPr>
          <a:xfrm>
            <a:off x="3454075" y="-115175"/>
            <a:ext cx="5157300" cy="9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200" b="1">
                <a:solidFill>
                  <a:schemeClr val="accent1"/>
                </a:solidFill>
                <a:latin typeface="Trebuchet MS"/>
                <a:ea typeface="Trebuchet MS"/>
                <a:cs typeface="Trebuchet MS"/>
                <a:sym typeface="Trebuchet MS"/>
              </a:rPr>
              <a:t>T</a:t>
            </a:r>
            <a:r>
              <a:rPr lang="en-US" sz="4200" b="1">
                <a:latin typeface="Trebuchet MS"/>
                <a:ea typeface="Trebuchet MS"/>
                <a:cs typeface="Trebuchet MS"/>
                <a:sym typeface="Trebuchet MS"/>
              </a:rPr>
              <a:t>ECH</a:t>
            </a:r>
            <a:r>
              <a:rPr lang="en-US" sz="4200">
                <a:latin typeface="Trebuchet MS"/>
                <a:ea typeface="Trebuchet MS"/>
                <a:cs typeface="Trebuchet MS"/>
                <a:sym typeface="Trebuchet MS"/>
              </a:rPr>
              <a:t>CAMP</a:t>
            </a:r>
            <a:r>
              <a:rPr lang="en-US" sz="4200" b="1">
                <a:latin typeface="Trebuchet MS"/>
                <a:ea typeface="Trebuchet MS"/>
                <a:cs typeface="Trebuchet MS"/>
                <a:sym typeface="Trebuchet MS"/>
              </a:rPr>
              <a:t> </a:t>
            </a:r>
            <a:r>
              <a:rPr lang="en-US" sz="4200">
                <a:latin typeface="Trebuchet MS"/>
                <a:ea typeface="Trebuchet MS"/>
                <a:cs typeface="Trebuchet MS"/>
                <a:sym typeface="Trebuchet MS"/>
              </a:rPr>
              <a:t>KENYA</a:t>
            </a:r>
            <a:endParaRPr sz="4200">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3"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24" name="Google Shape;24;p3"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25" name="Google Shape;25;p3"/>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9" name="Google Shape;29;p3"/>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6"/>
        <p:cNvGrpSpPr/>
        <p:nvPr/>
      </p:nvGrpSpPr>
      <p:grpSpPr>
        <a:xfrm>
          <a:off x="0" y="0"/>
          <a:ext cx="0" cy="0"/>
          <a:chOff x="0" y="0"/>
          <a:chExt cx="0" cy="0"/>
        </a:xfrm>
      </p:grpSpPr>
      <p:pic>
        <p:nvPicPr>
          <p:cNvPr id="227" name="Google Shape;227;p22"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228" name="Google Shape;228;p22"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229" name="Google Shape;229;p22"/>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2" name="Google Shape;232;p22"/>
          <p:cNvSpPr txBox="1">
            <a:spLocks noGrp="1"/>
          </p:cNvSpPr>
          <p:nvPr>
            <p:ph type="body" idx="1"/>
          </p:nvPr>
        </p:nvSpPr>
        <p:spPr>
          <a:xfrm>
            <a:off x="680320" y="2336873"/>
            <a:ext cx="4698300" cy="3599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33" name="Google Shape;233;p22"/>
          <p:cNvSpPr txBox="1">
            <a:spLocks noGrp="1"/>
          </p:cNvSpPr>
          <p:nvPr>
            <p:ph type="body" idx="2"/>
          </p:nvPr>
        </p:nvSpPr>
        <p:spPr>
          <a:xfrm>
            <a:off x="5594123" y="2336873"/>
            <a:ext cx="4700100" cy="3599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34" name="Google Shape;234;p22"/>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5" name="Google Shape;235;p22"/>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6" name="Google Shape;236;p22"/>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7"/>
        <p:cNvGrpSpPr/>
        <p:nvPr/>
      </p:nvGrpSpPr>
      <p:grpSpPr>
        <a:xfrm>
          <a:off x="0" y="0"/>
          <a:ext cx="0" cy="0"/>
          <a:chOff x="0" y="0"/>
          <a:chExt cx="0" cy="0"/>
        </a:xfrm>
      </p:grpSpPr>
      <p:pic>
        <p:nvPicPr>
          <p:cNvPr id="238" name="Google Shape;238;p23" descr="HD-ShadowLong.png"/>
          <p:cNvPicPr preferRelativeResize="0"/>
          <p:nvPr/>
        </p:nvPicPr>
        <p:blipFill rotWithShape="1">
          <a:blip r:embed="rId2">
            <a:alphaModFix/>
          </a:blip>
          <a:srcRect/>
          <a:stretch/>
        </p:blipFill>
        <p:spPr>
          <a:xfrm>
            <a:off x="-1" y="4086907"/>
            <a:ext cx="10437813" cy="321164"/>
          </a:xfrm>
          <a:prstGeom prst="rect">
            <a:avLst/>
          </a:prstGeom>
          <a:noFill/>
          <a:ln>
            <a:noFill/>
          </a:ln>
        </p:spPr>
      </p:pic>
      <p:pic>
        <p:nvPicPr>
          <p:cNvPr id="239" name="Google Shape;239;p23" descr="HD-ShadowShort.png"/>
          <p:cNvPicPr preferRelativeResize="0"/>
          <p:nvPr/>
        </p:nvPicPr>
        <p:blipFill rotWithShape="1">
          <a:blip r:embed="rId3">
            <a:alphaModFix/>
          </a:blip>
          <a:srcRect/>
          <a:stretch/>
        </p:blipFill>
        <p:spPr>
          <a:xfrm>
            <a:off x="10585824" y="4087901"/>
            <a:ext cx="1602998" cy="144270"/>
          </a:xfrm>
          <a:prstGeom prst="rect">
            <a:avLst/>
          </a:prstGeom>
          <a:noFill/>
          <a:ln>
            <a:noFill/>
          </a:ln>
        </p:spPr>
      </p:pic>
      <p:sp>
        <p:nvSpPr>
          <p:cNvPr id="240" name="Google Shape;240;p23"/>
          <p:cNvSpPr/>
          <p:nvPr/>
        </p:nvSpPr>
        <p:spPr>
          <a:xfrm>
            <a:off x="-2" y="2726267"/>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10585825" y="2726267"/>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txBox="1">
            <a:spLocks noGrp="1"/>
          </p:cNvSpPr>
          <p:nvPr>
            <p:ph type="title"/>
          </p:nvPr>
        </p:nvSpPr>
        <p:spPr>
          <a:xfrm>
            <a:off x="680322" y="2869895"/>
            <a:ext cx="9613800" cy="1090800"/>
          </a:xfrm>
          <a:prstGeom prst="rect">
            <a:avLst/>
          </a:prstGeom>
          <a:noFill/>
          <a:ln>
            <a:noFill/>
          </a:ln>
        </p:spPr>
        <p:txBody>
          <a:bodyPr spcFirstLastPara="1" wrap="square" lIns="91425" tIns="45700" rIns="91425" bIns="45700" anchor="ctr" anchorCtr="0">
            <a:noAutofit/>
          </a:bodyPr>
          <a:lstStyle>
            <a:lvl1pPr lvl="0" algn="r" rtl="0">
              <a:lnSpc>
                <a:spcPct val="90000"/>
              </a:lnSpc>
              <a:spcBef>
                <a:spcPts val="0"/>
              </a:spcBef>
              <a:spcAft>
                <a:spcPts val="0"/>
              </a:spcAft>
              <a:buClr>
                <a:schemeClr val="lt1"/>
              </a:buClr>
              <a:buSzPts val="3600"/>
              <a:buFont typeface="Trebuchet M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3" name="Google Shape;243;p23"/>
          <p:cNvSpPr txBox="1">
            <a:spLocks noGrp="1"/>
          </p:cNvSpPr>
          <p:nvPr>
            <p:ph type="body" idx="1"/>
          </p:nvPr>
        </p:nvSpPr>
        <p:spPr>
          <a:xfrm>
            <a:off x="680322" y="4232171"/>
            <a:ext cx="9613800" cy="1704000"/>
          </a:xfrm>
          <a:prstGeom prst="rect">
            <a:avLst/>
          </a:prstGeom>
          <a:noFill/>
          <a:ln>
            <a:noFill/>
          </a:ln>
        </p:spPr>
        <p:txBody>
          <a:bodyPr spcFirstLastPara="1" wrap="square" lIns="91425" tIns="45700" rIns="91425" bIns="45700" anchor="t" anchorCtr="0">
            <a:noAutofit/>
          </a:bodyPr>
          <a:lstStyle>
            <a:lvl1pPr marL="457200" lvl="0" indent="-228600" algn="r" rtl="0">
              <a:lnSpc>
                <a:spcPct val="90000"/>
              </a:lnSpc>
              <a:spcBef>
                <a:spcPts val="1000"/>
              </a:spcBef>
              <a:spcAft>
                <a:spcPts val="0"/>
              </a:spcAft>
              <a:buClr>
                <a:schemeClr val="lt1"/>
              </a:buClr>
              <a:buSzPts val="2000"/>
              <a:buNone/>
              <a:defRPr sz="2000">
                <a:solidFill>
                  <a:schemeClr val="lt1"/>
                </a:solidFill>
              </a:defRPr>
            </a:lvl1pPr>
            <a:lvl2pPr marL="914400" lvl="1" indent="-228600" algn="l" rtl="0">
              <a:lnSpc>
                <a:spcPct val="90000"/>
              </a:lnSpc>
              <a:spcBef>
                <a:spcPts val="500"/>
              </a:spcBef>
              <a:spcAft>
                <a:spcPts val="0"/>
              </a:spcAft>
              <a:buClr>
                <a:schemeClr val="lt1"/>
              </a:buClr>
              <a:buSzPts val="2000"/>
              <a:buNone/>
              <a:defRPr sz="2000">
                <a:solidFill>
                  <a:schemeClr val="lt1"/>
                </a:solidFill>
              </a:defRPr>
            </a:lvl2pPr>
            <a:lvl3pPr marL="1371600" lvl="2" indent="-228600" algn="l" rtl="0">
              <a:lnSpc>
                <a:spcPct val="90000"/>
              </a:lnSpc>
              <a:spcBef>
                <a:spcPts val="500"/>
              </a:spcBef>
              <a:spcAft>
                <a:spcPts val="0"/>
              </a:spcAft>
              <a:buClr>
                <a:schemeClr val="lt1"/>
              </a:buClr>
              <a:buSzPts val="1800"/>
              <a:buNone/>
              <a:defRPr sz="1800">
                <a:solidFill>
                  <a:schemeClr val="lt1"/>
                </a:solidFill>
              </a:defRPr>
            </a:lvl3pPr>
            <a:lvl4pPr marL="1828800" lvl="3" indent="-228600" algn="l" rtl="0">
              <a:lnSpc>
                <a:spcPct val="90000"/>
              </a:lnSpc>
              <a:spcBef>
                <a:spcPts val="500"/>
              </a:spcBef>
              <a:spcAft>
                <a:spcPts val="0"/>
              </a:spcAft>
              <a:buClr>
                <a:schemeClr val="lt1"/>
              </a:buClr>
              <a:buSzPts val="1600"/>
              <a:buNone/>
              <a:defRPr sz="1600">
                <a:solidFill>
                  <a:schemeClr val="lt1"/>
                </a:solidFill>
              </a:defRPr>
            </a:lvl4pPr>
            <a:lvl5pPr marL="2286000" lvl="4" indent="-228600" algn="l" rtl="0">
              <a:lnSpc>
                <a:spcPct val="90000"/>
              </a:lnSpc>
              <a:spcBef>
                <a:spcPts val="500"/>
              </a:spcBef>
              <a:spcAft>
                <a:spcPts val="0"/>
              </a:spcAft>
              <a:buClr>
                <a:schemeClr val="lt1"/>
              </a:buClr>
              <a:buSzPts val="1600"/>
              <a:buNone/>
              <a:defRPr sz="1600">
                <a:solidFill>
                  <a:schemeClr val="lt1"/>
                </a:solidFill>
              </a:defRPr>
            </a:lvl5pPr>
            <a:lvl6pPr marL="2743200" lvl="5" indent="-228600" algn="l" rtl="0">
              <a:lnSpc>
                <a:spcPct val="90000"/>
              </a:lnSpc>
              <a:spcBef>
                <a:spcPts val="500"/>
              </a:spcBef>
              <a:spcAft>
                <a:spcPts val="0"/>
              </a:spcAft>
              <a:buClr>
                <a:schemeClr val="lt1"/>
              </a:buClr>
              <a:buSzPts val="1600"/>
              <a:buNone/>
              <a:defRPr sz="1600">
                <a:solidFill>
                  <a:schemeClr val="lt1"/>
                </a:solidFill>
              </a:defRPr>
            </a:lvl6pPr>
            <a:lvl7pPr marL="3200400" lvl="6" indent="-228600" algn="l" rtl="0">
              <a:lnSpc>
                <a:spcPct val="90000"/>
              </a:lnSpc>
              <a:spcBef>
                <a:spcPts val="500"/>
              </a:spcBef>
              <a:spcAft>
                <a:spcPts val="0"/>
              </a:spcAft>
              <a:buClr>
                <a:schemeClr val="lt1"/>
              </a:buClr>
              <a:buSzPts val="1600"/>
              <a:buNone/>
              <a:defRPr sz="1600">
                <a:solidFill>
                  <a:schemeClr val="lt1"/>
                </a:solidFill>
              </a:defRPr>
            </a:lvl7pPr>
            <a:lvl8pPr marL="3657600" lvl="7" indent="-228600" algn="l" rtl="0">
              <a:lnSpc>
                <a:spcPct val="90000"/>
              </a:lnSpc>
              <a:spcBef>
                <a:spcPts val="500"/>
              </a:spcBef>
              <a:spcAft>
                <a:spcPts val="0"/>
              </a:spcAft>
              <a:buClr>
                <a:schemeClr val="lt1"/>
              </a:buClr>
              <a:buSzPts val="1600"/>
              <a:buNone/>
              <a:defRPr sz="1600">
                <a:solidFill>
                  <a:schemeClr val="lt1"/>
                </a:solidFill>
              </a:defRPr>
            </a:lvl8pPr>
            <a:lvl9pPr marL="4114800" lvl="8" indent="-228600" algn="l" rtl="0">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44" name="Google Shape;244;p23"/>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5" name="Google Shape;245;p23"/>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6" name="Google Shape;246;p23"/>
          <p:cNvSpPr txBox="1">
            <a:spLocks noGrp="1"/>
          </p:cNvSpPr>
          <p:nvPr>
            <p:ph type="sldNum" idx="12"/>
          </p:nvPr>
        </p:nvSpPr>
        <p:spPr>
          <a:xfrm>
            <a:off x="10729455" y="2869895"/>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7"/>
        <p:cNvGrpSpPr/>
        <p:nvPr/>
      </p:nvGrpSpPr>
      <p:grpSpPr>
        <a:xfrm>
          <a:off x="0" y="0"/>
          <a:ext cx="0" cy="0"/>
          <a:chOff x="0" y="0"/>
          <a:chExt cx="0" cy="0"/>
        </a:xfrm>
      </p:grpSpPr>
      <p:pic>
        <p:nvPicPr>
          <p:cNvPr id="248" name="Google Shape;248;p24"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249" name="Google Shape;249;p24"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250" name="Google Shape;250;p24"/>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txBox="1">
            <a:spLocks noGrp="1"/>
          </p:cNvSpPr>
          <p:nvPr>
            <p:ph type="title"/>
          </p:nvPr>
        </p:nvSpPr>
        <p:spPr>
          <a:xfrm>
            <a:off x="680319" y="753229"/>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3" name="Google Shape;253;p24"/>
          <p:cNvSpPr txBox="1">
            <a:spLocks noGrp="1"/>
          </p:cNvSpPr>
          <p:nvPr>
            <p:ph type="body" idx="1"/>
          </p:nvPr>
        </p:nvSpPr>
        <p:spPr>
          <a:xfrm>
            <a:off x="906350" y="2336873"/>
            <a:ext cx="4472400" cy="693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1"/>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254" name="Google Shape;254;p24"/>
          <p:cNvSpPr txBox="1">
            <a:spLocks noGrp="1"/>
          </p:cNvSpPr>
          <p:nvPr>
            <p:ph type="body" idx="2"/>
          </p:nvPr>
        </p:nvSpPr>
        <p:spPr>
          <a:xfrm>
            <a:off x="680322" y="3030008"/>
            <a:ext cx="4698300" cy="29061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55" name="Google Shape;255;p24"/>
          <p:cNvSpPr txBox="1">
            <a:spLocks noGrp="1"/>
          </p:cNvSpPr>
          <p:nvPr>
            <p:ph type="body" idx="3"/>
          </p:nvPr>
        </p:nvSpPr>
        <p:spPr>
          <a:xfrm>
            <a:off x="5820154" y="2336873"/>
            <a:ext cx="4473900" cy="6921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1"/>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256" name="Google Shape;256;p24"/>
          <p:cNvSpPr txBox="1">
            <a:spLocks noGrp="1"/>
          </p:cNvSpPr>
          <p:nvPr>
            <p:ph type="body" idx="4"/>
          </p:nvPr>
        </p:nvSpPr>
        <p:spPr>
          <a:xfrm>
            <a:off x="5594123" y="3030008"/>
            <a:ext cx="4700100" cy="29061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57" name="Google Shape;257;p24"/>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8" name="Google Shape;258;p24"/>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9" name="Google Shape;259;p24"/>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0"/>
        <p:cNvGrpSpPr/>
        <p:nvPr/>
      </p:nvGrpSpPr>
      <p:grpSpPr>
        <a:xfrm>
          <a:off x="0" y="0"/>
          <a:ext cx="0" cy="0"/>
          <a:chOff x="0" y="0"/>
          <a:chExt cx="0" cy="0"/>
        </a:xfrm>
      </p:grpSpPr>
      <p:pic>
        <p:nvPicPr>
          <p:cNvPr id="261" name="Google Shape;261;p25"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262" name="Google Shape;262;p25"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263" name="Google Shape;263;p25"/>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6" name="Google Shape;266;p25"/>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7" name="Google Shape;267;p25"/>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8" name="Google Shape;268;p25"/>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9"/>
        <p:cNvGrpSpPr/>
        <p:nvPr/>
      </p:nvGrpSpPr>
      <p:grpSpPr>
        <a:xfrm>
          <a:off x="0" y="0"/>
          <a:ext cx="0" cy="0"/>
          <a:chOff x="0" y="0"/>
          <a:chExt cx="0" cy="0"/>
        </a:xfrm>
      </p:grpSpPr>
      <p:pic>
        <p:nvPicPr>
          <p:cNvPr id="270" name="Google Shape;270;p26" descr="HD-ShadowShort.png"/>
          <p:cNvPicPr preferRelativeResize="0"/>
          <p:nvPr/>
        </p:nvPicPr>
        <p:blipFill rotWithShape="1">
          <a:blip r:embed="rId2">
            <a:alphaModFix/>
          </a:blip>
          <a:srcRect/>
          <a:stretch/>
        </p:blipFill>
        <p:spPr>
          <a:xfrm>
            <a:off x="10585826" y="1971234"/>
            <a:ext cx="1602998" cy="144270"/>
          </a:xfrm>
          <a:prstGeom prst="rect">
            <a:avLst/>
          </a:prstGeom>
          <a:noFill/>
          <a:ln>
            <a:noFill/>
          </a:ln>
        </p:spPr>
      </p:pic>
      <p:sp>
        <p:nvSpPr>
          <p:cNvPr id="271" name="Google Shape;271;p26"/>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3" name="Google Shape;273;p26"/>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4" name="Google Shape;274;p26"/>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5"/>
        <p:cNvGrpSpPr/>
        <p:nvPr/>
      </p:nvGrpSpPr>
      <p:grpSpPr>
        <a:xfrm>
          <a:off x="0" y="0"/>
          <a:ext cx="0" cy="0"/>
          <a:chOff x="0" y="0"/>
          <a:chExt cx="0" cy="0"/>
        </a:xfrm>
      </p:grpSpPr>
      <p:pic>
        <p:nvPicPr>
          <p:cNvPr id="276" name="Google Shape;276;p27"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277" name="Google Shape;277;p27"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278" name="Google Shape;278;p27"/>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txBox="1">
            <a:spLocks noGrp="1"/>
          </p:cNvSpPr>
          <p:nvPr>
            <p:ph type="title"/>
          </p:nvPr>
        </p:nvSpPr>
        <p:spPr>
          <a:xfrm>
            <a:off x="680321" y="753227"/>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600"/>
              <a:buFont typeface="Trebuchet M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1" name="Google Shape;281;p27"/>
          <p:cNvSpPr txBox="1">
            <a:spLocks noGrp="1"/>
          </p:cNvSpPr>
          <p:nvPr>
            <p:ph type="body" idx="1"/>
          </p:nvPr>
        </p:nvSpPr>
        <p:spPr>
          <a:xfrm>
            <a:off x="4685846" y="2336873"/>
            <a:ext cx="5608200" cy="3599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82" name="Google Shape;282;p27"/>
          <p:cNvSpPr txBox="1">
            <a:spLocks noGrp="1"/>
          </p:cNvSpPr>
          <p:nvPr>
            <p:ph type="body" idx="2"/>
          </p:nvPr>
        </p:nvSpPr>
        <p:spPr>
          <a:xfrm>
            <a:off x="680322" y="2336872"/>
            <a:ext cx="3790200" cy="35994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283" name="Google Shape;283;p27"/>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4" name="Google Shape;284;p27"/>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5" name="Google Shape;285;p27"/>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6"/>
        <p:cNvGrpSpPr/>
        <p:nvPr/>
      </p:nvGrpSpPr>
      <p:grpSpPr>
        <a:xfrm>
          <a:off x="0" y="0"/>
          <a:ext cx="0" cy="0"/>
          <a:chOff x="0" y="0"/>
          <a:chExt cx="0" cy="0"/>
        </a:xfrm>
      </p:grpSpPr>
      <p:pic>
        <p:nvPicPr>
          <p:cNvPr id="287" name="Google Shape;287;p28"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288" name="Google Shape;288;p28"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289" name="Google Shape;289;p28"/>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txBox="1">
            <a:spLocks noGrp="1"/>
          </p:cNvSpPr>
          <p:nvPr>
            <p:ph type="title"/>
          </p:nvPr>
        </p:nvSpPr>
        <p:spPr>
          <a:xfrm>
            <a:off x="680323"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600"/>
              <a:buFont typeface="Trebuchet M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28"/>
          <p:cNvSpPr>
            <a:spLocks noGrp="1"/>
          </p:cNvSpPr>
          <p:nvPr>
            <p:ph type="pic" idx="2"/>
          </p:nvPr>
        </p:nvSpPr>
        <p:spPr>
          <a:xfrm>
            <a:off x="4868333" y="2336874"/>
            <a:ext cx="5425800" cy="3599400"/>
          </a:xfrm>
          <a:prstGeom prst="rect">
            <a:avLst/>
          </a:prstGeom>
          <a:noFill/>
          <a:ln>
            <a:noFill/>
          </a:ln>
          <a:effectLst>
            <a:outerShdw blurRad="76200" dist="63500" dir="5040000" algn="tl" rotWithShape="0">
              <a:srgbClr val="000000">
                <a:alpha val="40780"/>
              </a:srgbClr>
            </a:outerShdw>
          </a:effectLst>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293" name="Google Shape;293;p28"/>
          <p:cNvSpPr txBox="1">
            <a:spLocks noGrp="1"/>
          </p:cNvSpPr>
          <p:nvPr>
            <p:ph type="body" idx="1"/>
          </p:nvPr>
        </p:nvSpPr>
        <p:spPr>
          <a:xfrm>
            <a:off x="680323" y="2336873"/>
            <a:ext cx="3876300" cy="35994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294" name="Google Shape;294;p28"/>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5" name="Google Shape;295;p28"/>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6" name="Google Shape;296;p28"/>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297"/>
        <p:cNvGrpSpPr/>
        <p:nvPr/>
      </p:nvGrpSpPr>
      <p:grpSpPr>
        <a:xfrm>
          <a:off x="0" y="0"/>
          <a:ext cx="0" cy="0"/>
          <a:chOff x="0" y="0"/>
          <a:chExt cx="0" cy="0"/>
        </a:xfrm>
      </p:grpSpPr>
      <p:pic>
        <p:nvPicPr>
          <p:cNvPr id="298" name="Google Shape;298;p29" descr="HD-ShadowLong.png"/>
          <p:cNvPicPr preferRelativeResize="0"/>
          <p:nvPr/>
        </p:nvPicPr>
        <p:blipFill rotWithShape="1">
          <a:blip r:embed="rId2">
            <a:alphaModFix/>
          </a:blip>
          <a:srcRect/>
          <a:stretch/>
        </p:blipFill>
        <p:spPr>
          <a:xfrm>
            <a:off x="1" y="5928628"/>
            <a:ext cx="10437813" cy="321164"/>
          </a:xfrm>
          <a:prstGeom prst="rect">
            <a:avLst/>
          </a:prstGeom>
          <a:noFill/>
          <a:ln>
            <a:noFill/>
          </a:ln>
        </p:spPr>
      </p:pic>
      <p:pic>
        <p:nvPicPr>
          <p:cNvPr id="299" name="Google Shape;299;p29" descr="HD-ShadowShort.png"/>
          <p:cNvPicPr preferRelativeResize="0"/>
          <p:nvPr/>
        </p:nvPicPr>
        <p:blipFill rotWithShape="1">
          <a:blip r:embed="rId3">
            <a:alphaModFix/>
          </a:blip>
          <a:srcRect/>
          <a:stretch/>
        </p:blipFill>
        <p:spPr>
          <a:xfrm>
            <a:off x="10585826" y="5929622"/>
            <a:ext cx="1602998" cy="144270"/>
          </a:xfrm>
          <a:prstGeom prst="rect">
            <a:avLst/>
          </a:prstGeom>
          <a:noFill/>
          <a:ln>
            <a:noFill/>
          </a:ln>
        </p:spPr>
      </p:pic>
      <p:sp>
        <p:nvSpPr>
          <p:cNvPr id="300" name="Google Shape;300;p29"/>
          <p:cNvSpPr/>
          <p:nvPr/>
        </p:nvSpPr>
        <p:spPr>
          <a:xfrm>
            <a:off x="0" y="4567988"/>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10585827" y="4567988"/>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txBox="1">
            <a:spLocks noGrp="1"/>
          </p:cNvSpPr>
          <p:nvPr>
            <p:ph type="title"/>
          </p:nvPr>
        </p:nvSpPr>
        <p:spPr>
          <a:xfrm>
            <a:off x="680322" y="4711616"/>
            <a:ext cx="9613800" cy="4530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lt1"/>
              </a:buClr>
              <a:buSzPts val="2400"/>
              <a:buFont typeface="Trebuchet MS"/>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3" name="Google Shape;303;p29"/>
          <p:cNvSpPr>
            <a:spLocks noGrp="1"/>
          </p:cNvSpPr>
          <p:nvPr>
            <p:ph type="pic" idx="2"/>
          </p:nvPr>
        </p:nvSpPr>
        <p:spPr>
          <a:xfrm>
            <a:off x="680322" y="609597"/>
            <a:ext cx="9613800" cy="3589500"/>
          </a:xfrm>
          <a:prstGeom prst="rect">
            <a:avLst/>
          </a:prstGeom>
          <a:noFill/>
          <a:ln>
            <a:noFill/>
          </a:ln>
          <a:effectLst>
            <a:outerShdw blurRad="76200" dist="63500" dir="5040000" algn="tl" rotWithShape="0">
              <a:srgbClr val="000000">
                <a:alpha val="40780"/>
              </a:srgbClr>
            </a:outerShdw>
          </a:effectLst>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304" name="Google Shape;304;p29"/>
          <p:cNvSpPr txBox="1">
            <a:spLocks noGrp="1"/>
          </p:cNvSpPr>
          <p:nvPr>
            <p:ph type="body" idx="1"/>
          </p:nvPr>
        </p:nvSpPr>
        <p:spPr>
          <a:xfrm>
            <a:off x="680319" y="5169583"/>
            <a:ext cx="9613800" cy="6231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305" name="Google Shape;305;p29"/>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6" name="Google Shape;306;p29"/>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7" name="Google Shape;307;p29"/>
          <p:cNvSpPr txBox="1">
            <a:spLocks noGrp="1"/>
          </p:cNvSpPr>
          <p:nvPr>
            <p:ph type="sldNum" idx="12"/>
          </p:nvPr>
        </p:nvSpPr>
        <p:spPr>
          <a:xfrm>
            <a:off x="10729455" y="4711309"/>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308"/>
        <p:cNvGrpSpPr/>
        <p:nvPr/>
      </p:nvGrpSpPr>
      <p:grpSpPr>
        <a:xfrm>
          <a:off x="0" y="0"/>
          <a:ext cx="0" cy="0"/>
          <a:chOff x="0" y="0"/>
          <a:chExt cx="0" cy="0"/>
        </a:xfrm>
      </p:grpSpPr>
      <p:pic>
        <p:nvPicPr>
          <p:cNvPr id="309" name="Google Shape;309;p30" descr="HD-ShadowLong.png"/>
          <p:cNvPicPr preferRelativeResize="0"/>
          <p:nvPr/>
        </p:nvPicPr>
        <p:blipFill rotWithShape="1">
          <a:blip r:embed="rId2">
            <a:alphaModFix/>
          </a:blip>
          <a:srcRect/>
          <a:stretch/>
        </p:blipFill>
        <p:spPr>
          <a:xfrm>
            <a:off x="1" y="5928628"/>
            <a:ext cx="10437813" cy="321164"/>
          </a:xfrm>
          <a:prstGeom prst="rect">
            <a:avLst/>
          </a:prstGeom>
          <a:noFill/>
          <a:ln>
            <a:noFill/>
          </a:ln>
        </p:spPr>
      </p:pic>
      <p:pic>
        <p:nvPicPr>
          <p:cNvPr id="310" name="Google Shape;310;p30" descr="HD-ShadowShort.png"/>
          <p:cNvPicPr preferRelativeResize="0"/>
          <p:nvPr/>
        </p:nvPicPr>
        <p:blipFill rotWithShape="1">
          <a:blip r:embed="rId3">
            <a:alphaModFix/>
          </a:blip>
          <a:srcRect/>
          <a:stretch/>
        </p:blipFill>
        <p:spPr>
          <a:xfrm>
            <a:off x="10585826" y="5929622"/>
            <a:ext cx="1602998" cy="144270"/>
          </a:xfrm>
          <a:prstGeom prst="rect">
            <a:avLst/>
          </a:prstGeom>
          <a:noFill/>
          <a:ln>
            <a:noFill/>
          </a:ln>
        </p:spPr>
      </p:pic>
      <p:sp>
        <p:nvSpPr>
          <p:cNvPr id="311" name="Google Shape;311;p30"/>
          <p:cNvSpPr/>
          <p:nvPr/>
        </p:nvSpPr>
        <p:spPr>
          <a:xfrm>
            <a:off x="0" y="4567988"/>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0585827" y="4567988"/>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txBox="1">
            <a:spLocks noGrp="1"/>
          </p:cNvSpPr>
          <p:nvPr>
            <p:ph type="title"/>
          </p:nvPr>
        </p:nvSpPr>
        <p:spPr>
          <a:xfrm>
            <a:off x="680322" y="609597"/>
            <a:ext cx="9613800" cy="35928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200"/>
              <a:buFont typeface="Trebuchet MS"/>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4" name="Google Shape;314;p30"/>
          <p:cNvSpPr txBox="1">
            <a:spLocks noGrp="1"/>
          </p:cNvSpPr>
          <p:nvPr>
            <p:ph type="body" idx="1"/>
          </p:nvPr>
        </p:nvSpPr>
        <p:spPr>
          <a:xfrm>
            <a:off x="680322" y="4711615"/>
            <a:ext cx="9613800" cy="1090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315" name="Google Shape;315;p30"/>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6" name="Google Shape;316;p30"/>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7" name="Google Shape;317;p30"/>
          <p:cNvSpPr txBox="1">
            <a:spLocks noGrp="1"/>
          </p:cNvSpPr>
          <p:nvPr>
            <p:ph type="sldNum" idx="12"/>
          </p:nvPr>
        </p:nvSpPr>
        <p:spPr>
          <a:xfrm>
            <a:off x="10729455" y="4711615"/>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318"/>
        <p:cNvGrpSpPr/>
        <p:nvPr/>
      </p:nvGrpSpPr>
      <p:grpSpPr>
        <a:xfrm>
          <a:off x="0" y="0"/>
          <a:ext cx="0" cy="0"/>
          <a:chOff x="0" y="0"/>
          <a:chExt cx="0" cy="0"/>
        </a:xfrm>
      </p:grpSpPr>
      <p:pic>
        <p:nvPicPr>
          <p:cNvPr id="319" name="Google Shape;319;p31" descr="HD-ShadowLong.png"/>
          <p:cNvPicPr preferRelativeResize="0"/>
          <p:nvPr/>
        </p:nvPicPr>
        <p:blipFill rotWithShape="1">
          <a:blip r:embed="rId2">
            <a:alphaModFix/>
          </a:blip>
          <a:srcRect/>
          <a:stretch/>
        </p:blipFill>
        <p:spPr>
          <a:xfrm>
            <a:off x="1" y="5928628"/>
            <a:ext cx="10437813" cy="321164"/>
          </a:xfrm>
          <a:prstGeom prst="rect">
            <a:avLst/>
          </a:prstGeom>
          <a:noFill/>
          <a:ln>
            <a:noFill/>
          </a:ln>
        </p:spPr>
      </p:pic>
      <p:pic>
        <p:nvPicPr>
          <p:cNvPr id="320" name="Google Shape;320;p31" descr="HD-ShadowShort.png"/>
          <p:cNvPicPr preferRelativeResize="0"/>
          <p:nvPr/>
        </p:nvPicPr>
        <p:blipFill rotWithShape="1">
          <a:blip r:embed="rId3">
            <a:alphaModFix/>
          </a:blip>
          <a:srcRect/>
          <a:stretch/>
        </p:blipFill>
        <p:spPr>
          <a:xfrm>
            <a:off x="10585826" y="5929622"/>
            <a:ext cx="1602998" cy="144270"/>
          </a:xfrm>
          <a:prstGeom prst="rect">
            <a:avLst/>
          </a:prstGeom>
          <a:noFill/>
          <a:ln>
            <a:noFill/>
          </a:ln>
        </p:spPr>
      </p:pic>
      <p:sp>
        <p:nvSpPr>
          <p:cNvPr id="321" name="Google Shape;321;p31"/>
          <p:cNvSpPr/>
          <p:nvPr/>
        </p:nvSpPr>
        <p:spPr>
          <a:xfrm>
            <a:off x="0" y="4567988"/>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10585827" y="4567988"/>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txBox="1">
            <a:spLocks noGrp="1"/>
          </p:cNvSpPr>
          <p:nvPr>
            <p:ph type="title"/>
          </p:nvPr>
        </p:nvSpPr>
        <p:spPr>
          <a:xfrm>
            <a:off x="1127856" y="609598"/>
            <a:ext cx="8718900" cy="3036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200"/>
              <a:buFont typeface="Trebuchet MS"/>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4" name="Google Shape;324;p31"/>
          <p:cNvSpPr txBox="1">
            <a:spLocks noGrp="1"/>
          </p:cNvSpPr>
          <p:nvPr>
            <p:ph type="body" idx="1"/>
          </p:nvPr>
        </p:nvSpPr>
        <p:spPr>
          <a:xfrm>
            <a:off x="1402288" y="3653379"/>
            <a:ext cx="8156700" cy="549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325" name="Google Shape;325;p31"/>
          <p:cNvSpPr txBox="1">
            <a:spLocks noGrp="1"/>
          </p:cNvSpPr>
          <p:nvPr>
            <p:ph type="body" idx="2"/>
          </p:nvPr>
        </p:nvSpPr>
        <p:spPr>
          <a:xfrm>
            <a:off x="680322" y="4711615"/>
            <a:ext cx="9613800" cy="1090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326" name="Google Shape;326;p31"/>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7" name="Google Shape;327;p31"/>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8" name="Google Shape;328;p31"/>
          <p:cNvSpPr txBox="1">
            <a:spLocks noGrp="1"/>
          </p:cNvSpPr>
          <p:nvPr>
            <p:ph type="sldNum" idx="12"/>
          </p:nvPr>
        </p:nvSpPr>
        <p:spPr>
          <a:xfrm>
            <a:off x="10729455" y="4709925"/>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29" name="Google Shape;329;p31"/>
          <p:cNvSpPr txBox="1"/>
          <p:nvPr/>
        </p:nvSpPr>
        <p:spPr>
          <a:xfrm>
            <a:off x="583572" y="74811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
        <p:nvSpPr>
          <p:cNvPr id="330" name="Google Shape;330;p31"/>
          <p:cNvSpPr txBox="1"/>
          <p:nvPr/>
        </p:nvSpPr>
        <p:spPr>
          <a:xfrm>
            <a:off x="9662809" y="3033524"/>
            <a:ext cx="6096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pic>
        <p:nvPicPr>
          <p:cNvPr id="33" name="Google Shape;33;p4"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34" name="Google Shape;34;p4"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35" name="Google Shape;35;p4"/>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80320" y="2336873"/>
            <a:ext cx="4698300" cy="3599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39" name="Google Shape;39;p4"/>
          <p:cNvSpPr txBox="1">
            <a:spLocks noGrp="1"/>
          </p:cNvSpPr>
          <p:nvPr>
            <p:ph type="body" idx="2"/>
          </p:nvPr>
        </p:nvSpPr>
        <p:spPr>
          <a:xfrm>
            <a:off x="5594123" y="2336873"/>
            <a:ext cx="4700100" cy="3599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40" name="Google Shape;40;p4"/>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31"/>
        <p:cNvGrpSpPr/>
        <p:nvPr/>
      </p:nvGrpSpPr>
      <p:grpSpPr>
        <a:xfrm>
          <a:off x="0" y="0"/>
          <a:ext cx="0" cy="0"/>
          <a:chOff x="0" y="0"/>
          <a:chExt cx="0" cy="0"/>
        </a:xfrm>
      </p:grpSpPr>
      <p:pic>
        <p:nvPicPr>
          <p:cNvPr id="332" name="Google Shape;332;p32" descr="HD-ShadowLong.png"/>
          <p:cNvPicPr preferRelativeResize="0"/>
          <p:nvPr/>
        </p:nvPicPr>
        <p:blipFill rotWithShape="1">
          <a:blip r:embed="rId2">
            <a:alphaModFix/>
          </a:blip>
          <a:srcRect/>
          <a:stretch/>
        </p:blipFill>
        <p:spPr>
          <a:xfrm>
            <a:off x="1" y="5928628"/>
            <a:ext cx="10437813" cy="321164"/>
          </a:xfrm>
          <a:prstGeom prst="rect">
            <a:avLst/>
          </a:prstGeom>
          <a:noFill/>
          <a:ln>
            <a:noFill/>
          </a:ln>
        </p:spPr>
      </p:pic>
      <p:pic>
        <p:nvPicPr>
          <p:cNvPr id="333" name="Google Shape;333;p32" descr="HD-ShadowShort.png"/>
          <p:cNvPicPr preferRelativeResize="0"/>
          <p:nvPr/>
        </p:nvPicPr>
        <p:blipFill rotWithShape="1">
          <a:blip r:embed="rId3">
            <a:alphaModFix/>
          </a:blip>
          <a:srcRect/>
          <a:stretch/>
        </p:blipFill>
        <p:spPr>
          <a:xfrm>
            <a:off x="10585826" y="5929622"/>
            <a:ext cx="1602998" cy="144270"/>
          </a:xfrm>
          <a:prstGeom prst="rect">
            <a:avLst/>
          </a:prstGeom>
          <a:noFill/>
          <a:ln>
            <a:noFill/>
          </a:ln>
        </p:spPr>
      </p:pic>
      <p:sp>
        <p:nvSpPr>
          <p:cNvPr id="334" name="Google Shape;334;p32"/>
          <p:cNvSpPr/>
          <p:nvPr/>
        </p:nvSpPr>
        <p:spPr>
          <a:xfrm>
            <a:off x="0" y="4567988"/>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10585827" y="4567988"/>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txBox="1">
            <a:spLocks noGrp="1"/>
          </p:cNvSpPr>
          <p:nvPr>
            <p:ph type="title"/>
          </p:nvPr>
        </p:nvSpPr>
        <p:spPr>
          <a:xfrm>
            <a:off x="680319" y="4711615"/>
            <a:ext cx="9613800" cy="588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lt1"/>
              </a:buClr>
              <a:buSzPts val="3200"/>
              <a:buFont typeface="Trebuchet MS"/>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7" name="Google Shape;337;p32"/>
          <p:cNvSpPr txBox="1">
            <a:spLocks noGrp="1"/>
          </p:cNvSpPr>
          <p:nvPr>
            <p:ph type="body" idx="1"/>
          </p:nvPr>
        </p:nvSpPr>
        <p:spPr>
          <a:xfrm>
            <a:off x="680320" y="5300149"/>
            <a:ext cx="9613800" cy="5022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338" name="Google Shape;338;p32"/>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39" name="Google Shape;339;p32"/>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0" name="Google Shape;340;p32"/>
          <p:cNvSpPr txBox="1">
            <a:spLocks noGrp="1"/>
          </p:cNvSpPr>
          <p:nvPr>
            <p:ph type="sldNum" idx="12"/>
          </p:nvPr>
        </p:nvSpPr>
        <p:spPr>
          <a:xfrm>
            <a:off x="10729455" y="4709925"/>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41"/>
        <p:cNvGrpSpPr/>
        <p:nvPr/>
      </p:nvGrpSpPr>
      <p:grpSpPr>
        <a:xfrm>
          <a:off x="0" y="0"/>
          <a:ext cx="0" cy="0"/>
          <a:chOff x="0" y="0"/>
          <a:chExt cx="0" cy="0"/>
        </a:xfrm>
      </p:grpSpPr>
      <p:pic>
        <p:nvPicPr>
          <p:cNvPr id="342" name="Google Shape;342;p33"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343" name="Google Shape;343;p33"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344" name="Google Shape;344;p33"/>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txBox="1">
            <a:spLocks noGrp="1"/>
          </p:cNvSpPr>
          <p:nvPr>
            <p:ph type="title"/>
          </p:nvPr>
        </p:nvSpPr>
        <p:spPr>
          <a:xfrm>
            <a:off x="669222" y="753228"/>
            <a:ext cx="96249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7" name="Google Shape;347;p33"/>
          <p:cNvSpPr txBox="1">
            <a:spLocks noGrp="1"/>
          </p:cNvSpPr>
          <p:nvPr>
            <p:ph type="body" idx="1"/>
          </p:nvPr>
        </p:nvSpPr>
        <p:spPr>
          <a:xfrm>
            <a:off x="660946" y="2336873"/>
            <a:ext cx="30699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348" name="Google Shape;348;p33"/>
          <p:cNvSpPr txBox="1">
            <a:spLocks noGrp="1"/>
          </p:cNvSpPr>
          <p:nvPr>
            <p:ph type="body" idx="2"/>
          </p:nvPr>
        </p:nvSpPr>
        <p:spPr>
          <a:xfrm>
            <a:off x="680322" y="3022673"/>
            <a:ext cx="3049800" cy="29136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349" name="Google Shape;349;p33"/>
          <p:cNvSpPr txBox="1">
            <a:spLocks noGrp="1"/>
          </p:cNvSpPr>
          <p:nvPr>
            <p:ph type="body" idx="3"/>
          </p:nvPr>
        </p:nvSpPr>
        <p:spPr>
          <a:xfrm>
            <a:off x="3956025" y="2336873"/>
            <a:ext cx="30633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350" name="Google Shape;350;p33"/>
          <p:cNvSpPr txBox="1">
            <a:spLocks noGrp="1"/>
          </p:cNvSpPr>
          <p:nvPr>
            <p:ph type="body" idx="4"/>
          </p:nvPr>
        </p:nvSpPr>
        <p:spPr>
          <a:xfrm>
            <a:off x="3945470" y="3022673"/>
            <a:ext cx="3063300" cy="29136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351" name="Google Shape;351;p33"/>
          <p:cNvSpPr txBox="1">
            <a:spLocks noGrp="1"/>
          </p:cNvSpPr>
          <p:nvPr>
            <p:ph type="body" idx="5"/>
          </p:nvPr>
        </p:nvSpPr>
        <p:spPr>
          <a:xfrm>
            <a:off x="7224156" y="2336873"/>
            <a:ext cx="30699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352" name="Google Shape;352;p33"/>
          <p:cNvSpPr txBox="1">
            <a:spLocks noGrp="1"/>
          </p:cNvSpPr>
          <p:nvPr>
            <p:ph type="body" idx="6"/>
          </p:nvPr>
        </p:nvSpPr>
        <p:spPr>
          <a:xfrm>
            <a:off x="7224156" y="3022673"/>
            <a:ext cx="3069900" cy="29136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353" name="Google Shape;353;p33"/>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4" name="Google Shape;354;p33"/>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5" name="Google Shape;355;p33"/>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56"/>
        <p:cNvGrpSpPr/>
        <p:nvPr/>
      </p:nvGrpSpPr>
      <p:grpSpPr>
        <a:xfrm>
          <a:off x="0" y="0"/>
          <a:ext cx="0" cy="0"/>
          <a:chOff x="0" y="0"/>
          <a:chExt cx="0" cy="0"/>
        </a:xfrm>
      </p:grpSpPr>
      <p:pic>
        <p:nvPicPr>
          <p:cNvPr id="357" name="Google Shape;357;p34"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358" name="Google Shape;358;p34"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359" name="Google Shape;359;p34"/>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txBox="1">
            <a:spLocks noGrp="1"/>
          </p:cNvSpPr>
          <p:nvPr>
            <p:ph type="title"/>
          </p:nvPr>
        </p:nvSpPr>
        <p:spPr>
          <a:xfrm>
            <a:off x="680322"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2" name="Google Shape;362;p34"/>
          <p:cNvSpPr txBox="1">
            <a:spLocks noGrp="1"/>
          </p:cNvSpPr>
          <p:nvPr>
            <p:ph type="body" idx="1"/>
          </p:nvPr>
        </p:nvSpPr>
        <p:spPr>
          <a:xfrm>
            <a:off x="680318" y="4297503"/>
            <a:ext cx="30498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363" name="Google Shape;363;p34"/>
          <p:cNvSpPr>
            <a:spLocks noGrp="1"/>
          </p:cNvSpPr>
          <p:nvPr>
            <p:ph type="pic" idx="2"/>
          </p:nvPr>
        </p:nvSpPr>
        <p:spPr>
          <a:xfrm>
            <a:off x="680318" y="2336873"/>
            <a:ext cx="3049800" cy="1524000"/>
          </a:xfrm>
          <a:prstGeom prst="roundRect">
            <a:avLst>
              <a:gd name="adj" fmla="val 0"/>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364" name="Google Shape;364;p34"/>
          <p:cNvSpPr txBox="1">
            <a:spLocks noGrp="1"/>
          </p:cNvSpPr>
          <p:nvPr>
            <p:ph type="body" idx="3"/>
          </p:nvPr>
        </p:nvSpPr>
        <p:spPr>
          <a:xfrm>
            <a:off x="680318" y="4873765"/>
            <a:ext cx="3049800" cy="1062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365" name="Google Shape;365;p34"/>
          <p:cNvSpPr txBox="1">
            <a:spLocks noGrp="1"/>
          </p:cNvSpPr>
          <p:nvPr>
            <p:ph type="body" idx="4"/>
          </p:nvPr>
        </p:nvSpPr>
        <p:spPr>
          <a:xfrm>
            <a:off x="3945471" y="4297503"/>
            <a:ext cx="30633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366" name="Google Shape;366;p34"/>
          <p:cNvSpPr>
            <a:spLocks noGrp="1"/>
          </p:cNvSpPr>
          <p:nvPr>
            <p:ph type="pic" idx="5"/>
          </p:nvPr>
        </p:nvSpPr>
        <p:spPr>
          <a:xfrm>
            <a:off x="3945470" y="2336873"/>
            <a:ext cx="3063300" cy="1524000"/>
          </a:xfrm>
          <a:prstGeom prst="roundRect">
            <a:avLst>
              <a:gd name="adj" fmla="val 0"/>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367" name="Google Shape;367;p34"/>
          <p:cNvSpPr txBox="1">
            <a:spLocks noGrp="1"/>
          </p:cNvSpPr>
          <p:nvPr>
            <p:ph type="body" idx="6"/>
          </p:nvPr>
        </p:nvSpPr>
        <p:spPr>
          <a:xfrm>
            <a:off x="3944117" y="4873764"/>
            <a:ext cx="3067200" cy="1062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368" name="Google Shape;368;p34"/>
          <p:cNvSpPr txBox="1">
            <a:spLocks noGrp="1"/>
          </p:cNvSpPr>
          <p:nvPr>
            <p:ph type="body" idx="7"/>
          </p:nvPr>
        </p:nvSpPr>
        <p:spPr>
          <a:xfrm>
            <a:off x="7230678" y="4297503"/>
            <a:ext cx="30636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0">
                <a:solidFill>
                  <a:schemeClr val="lt1"/>
                </a:solidFill>
              </a:defRPr>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369" name="Google Shape;369;p34"/>
          <p:cNvSpPr>
            <a:spLocks noGrp="1"/>
          </p:cNvSpPr>
          <p:nvPr>
            <p:ph type="pic" idx="8"/>
          </p:nvPr>
        </p:nvSpPr>
        <p:spPr>
          <a:xfrm>
            <a:off x="7230677" y="2336873"/>
            <a:ext cx="3063600" cy="1524000"/>
          </a:xfrm>
          <a:prstGeom prst="roundRect">
            <a:avLst>
              <a:gd name="adj" fmla="val 0"/>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370" name="Google Shape;370;p34"/>
          <p:cNvSpPr txBox="1">
            <a:spLocks noGrp="1"/>
          </p:cNvSpPr>
          <p:nvPr>
            <p:ph type="body" idx="9"/>
          </p:nvPr>
        </p:nvSpPr>
        <p:spPr>
          <a:xfrm>
            <a:off x="7230553" y="4873762"/>
            <a:ext cx="3067500" cy="1062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400"/>
              <a:buNone/>
              <a:defRPr sz="1400"/>
            </a:lvl1pPr>
            <a:lvl2pPr marL="914400" lvl="1" indent="-228600" algn="l" rtl="0">
              <a:lnSpc>
                <a:spcPct val="90000"/>
              </a:lnSpc>
              <a:spcBef>
                <a:spcPts val="500"/>
              </a:spcBef>
              <a:spcAft>
                <a:spcPts val="0"/>
              </a:spcAft>
              <a:buClr>
                <a:schemeClr val="lt1"/>
              </a:buClr>
              <a:buSzPts val="1200"/>
              <a:buNone/>
              <a:defRPr sz="1200"/>
            </a:lvl2pPr>
            <a:lvl3pPr marL="1371600" lvl="2" indent="-228600" algn="l" rtl="0">
              <a:lnSpc>
                <a:spcPct val="90000"/>
              </a:lnSpc>
              <a:spcBef>
                <a:spcPts val="500"/>
              </a:spcBef>
              <a:spcAft>
                <a:spcPts val="0"/>
              </a:spcAft>
              <a:buClr>
                <a:schemeClr val="lt1"/>
              </a:buClr>
              <a:buSzPts val="1000"/>
              <a:buNone/>
              <a:defRPr sz="1000"/>
            </a:lvl3pPr>
            <a:lvl4pPr marL="1828800" lvl="3" indent="-228600" algn="l" rtl="0">
              <a:lnSpc>
                <a:spcPct val="90000"/>
              </a:lnSpc>
              <a:spcBef>
                <a:spcPts val="500"/>
              </a:spcBef>
              <a:spcAft>
                <a:spcPts val="0"/>
              </a:spcAft>
              <a:buClr>
                <a:schemeClr val="lt1"/>
              </a:buClr>
              <a:buSzPts val="900"/>
              <a:buNone/>
              <a:defRPr sz="900"/>
            </a:lvl4pPr>
            <a:lvl5pPr marL="2286000" lvl="4" indent="-228600" algn="l" rtl="0">
              <a:lnSpc>
                <a:spcPct val="90000"/>
              </a:lnSpc>
              <a:spcBef>
                <a:spcPts val="500"/>
              </a:spcBef>
              <a:spcAft>
                <a:spcPts val="0"/>
              </a:spcAft>
              <a:buClr>
                <a:schemeClr val="lt1"/>
              </a:buClr>
              <a:buSzPts val="900"/>
              <a:buNone/>
              <a:defRPr sz="900"/>
            </a:lvl5pPr>
            <a:lvl6pPr marL="2743200" lvl="5" indent="-228600" algn="l" rtl="0">
              <a:lnSpc>
                <a:spcPct val="90000"/>
              </a:lnSpc>
              <a:spcBef>
                <a:spcPts val="500"/>
              </a:spcBef>
              <a:spcAft>
                <a:spcPts val="0"/>
              </a:spcAft>
              <a:buClr>
                <a:schemeClr val="lt1"/>
              </a:buClr>
              <a:buSzPts val="900"/>
              <a:buNone/>
              <a:defRPr sz="900"/>
            </a:lvl6pPr>
            <a:lvl7pPr marL="3200400" lvl="6" indent="-228600" algn="l" rtl="0">
              <a:lnSpc>
                <a:spcPct val="90000"/>
              </a:lnSpc>
              <a:spcBef>
                <a:spcPts val="500"/>
              </a:spcBef>
              <a:spcAft>
                <a:spcPts val="0"/>
              </a:spcAft>
              <a:buClr>
                <a:schemeClr val="lt1"/>
              </a:buClr>
              <a:buSzPts val="900"/>
              <a:buNone/>
              <a:defRPr sz="900"/>
            </a:lvl7pPr>
            <a:lvl8pPr marL="3657600" lvl="7" indent="-228600" algn="l" rtl="0">
              <a:lnSpc>
                <a:spcPct val="90000"/>
              </a:lnSpc>
              <a:spcBef>
                <a:spcPts val="500"/>
              </a:spcBef>
              <a:spcAft>
                <a:spcPts val="0"/>
              </a:spcAft>
              <a:buClr>
                <a:schemeClr val="lt1"/>
              </a:buClr>
              <a:buSzPts val="900"/>
              <a:buNone/>
              <a:defRPr sz="900"/>
            </a:lvl8pPr>
            <a:lvl9pPr marL="4114800" lvl="8" indent="-228600" algn="l" rtl="0">
              <a:lnSpc>
                <a:spcPct val="90000"/>
              </a:lnSpc>
              <a:spcBef>
                <a:spcPts val="500"/>
              </a:spcBef>
              <a:spcAft>
                <a:spcPts val="0"/>
              </a:spcAft>
              <a:buClr>
                <a:schemeClr val="lt1"/>
              </a:buClr>
              <a:buSzPts val="900"/>
              <a:buNone/>
              <a:defRPr sz="900"/>
            </a:lvl9pPr>
          </a:lstStyle>
          <a:p>
            <a:endParaRPr/>
          </a:p>
        </p:txBody>
      </p:sp>
      <p:sp>
        <p:nvSpPr>
          <p:cNvPr id="371" name="Google Shape;371;p34"/>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2" name="Google Shape;372;p34"/>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3" name="Google Shape;373;p34"/>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4"/>
        <p:cNvGrpSpPr/>
        <p:nvPr/>
      </p:nvGrpSpPr>
      <p:grpSpPr>
        <a:xfrm>
          <a:off x="0" y="0"/>
          <a:ext cx="0" cy="0"/>
          <a:chOff x="0" y="0"/>
          <a:chExt cx="0" cy="0"/>
        </a:xfrm>
      </p:grpSpPr>
      <p:pic>
        <p:nvPicPr>
          <p:cNvPr id="375" name="Google Shape;375;p35"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376" name="Google Shape;376;p35"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377" name="Google Shape;377;p35"/>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lvl="0" algn="r" rtl="0">
              <a:lnSpc>
                <a:spcPct val="90000"/>
              </a:lnSpc>
              <a:spcBef>
                <a:spcPts val="0"/>
              </a:spcBef>
              <a:spcAft>
                <a:spcPts val="0"/>
              </a:spcAft>
              <a:buClr>
                <a:schemeClr val="lt1"/>
              </a:buClr>
              <a:buSzPts val="3600"/>
              <a:buFont typeface="Trebuchet M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0" name="Google Shape;380;p35"/>
          <p:cNvSpPr txBox="1">
            <a:spLocks noGrp="1"/>
          </p:cNvSpPr>
          <p:nvPr>
            <p:ph type="body" idx="1"/>
          </p:nvPr>
        </p:nvSpPr>
        <p:spPr>
          <a:xfrm rot="5400000">
            <a:off x="3687582" y="-670327"/>
            <a:ext cx="3599400" cy="9613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381" name="Google Shape;381;p35"/>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2" name="Google Shape;382;p35"/>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3" name="Google Shape;383;p35"/>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4"/>
        <p:cNvGrpSpPr/>
        <p:nvPr/>
      </p:nvGrpSpPr>
      <p:grpSpPr>
        <a:xfrm>
          <a:off x="0" y="0"/>
          <a:ext cx="0" cy="0"/>
          <a:chOff x="0" y="0"/>
          <a:chExt cx="0" cy="0"/>
        </a:xfrm>
      </p:grpSpPr>
      <p:sp>
        <p:nvSpPr>
          <p:cNvPr id="385" name="Google Shape;385;p36"/>
          <p:cNvSpPr/>
          <p:nvPr/>
        </p:nvSpPr>
        <p:spPr>
          <a:xfrm rot="5400000">
            <a:off x="8116200" y="1869300"/>
            <a:ext cx="5106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rot="5400000">
            <a:off x="9868199" y="5372304"/>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txBox="1">
            <a:spLocks noGrp="1"/>
          </p:cNvSpPr>
          <p:nvPr>
            <p:ph type="title"/>
          </p:nvPr>
        </p:nvSpPr>
        <p:spPr>
          <a:xfrm rot="5400000">
            <a:off x="8489233" y="2249697"/>
            <a:ext cx="4353900" cy="1073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8" name="Google Shape;388;p36"/>
          <p:cNvSpPr txBox="1">
            <a:spLocks noGrp="1"/>
          </p:cNvSpPr>
          <p:nvPr>
            <p:ph type="body" idx="1"/>
          </p:nvPr>
        </p:nvSpPr>
        <p:spPr>
          <a:xfrm rot="5400000">
            <a:off x="2452026" y="-1162203"/>
            <a:ext cx="5326500" cy="88701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389" name="Google Shape;389;p36"/>
          <p:cNvSpPr txBox="1">
            <a:spLocks noGrp="1"/>
          </p:cNvSpPr>
          <p:nvPr>
            <p:ph type="dt" idx="10"/>
          </p:nvPr>
        </p:nvSpPr>
        <p:spPr>
          <a:xfrm>
            <a:off x="6807126"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0" name="Google Shape;390;p36"/>
          <p:cNvSpPr txBox="1">
            <a:spLocks noGrp="1"/>
          </p:cNvSpPr>
          <p:nvPr>
            <p:ph type="ftr" idx="11"/>
          </p:nvPr>
        </p:nvSpPr>
        <p:spPr>
          <a:xfrm>
            <a:off x="680321" y="5936188"/>
            <a:ext cx="6126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1" name="Google Shape;391;p36"/>
          <p:cNvSpPr txBox="1">
            <a:spLocks noGrp="1"/>
          </p:cNvSpPr>
          <p:nvPr>
            <p:ph type="sldNum" idx="12"/>
          </p:nvPr>
        </p:nvSpPr>
        <p:spPr>
          <a:xfrm>
            <a:off x="10097550" y="5398633"/>
            <a:ext cx="1154100" cy="1090800"/>
          </a:xfrm>
          <a:prstGeom prst="rect">
            <a:avLst/>
          </a:prstGeom>
          <a:noFill/>
          <a:ln>
            <a:noFill/>
          </a:ln>
        </p:spPr>
        <p:txBody>
          <a:bodyPr spcFirstLastPara="1" wrap="square" lIns="91425" tIns="45700" rIns="91425" bIns="45700" anchor="t" anchorCtr="0">
            <a:noAutofit/>
          </a:bodyPr>
          <a:lstStyle>
            <a:lvl1pPr marL="0" lvl="0" indent="0" algn="ctr" rtl="0">
              <a:spcBef>
                <a:spcPts val="0"/>
              </a:spcBef>
              <a:buNone/>
              <a:defRPr sz="3600">
                <a:solidFill>
                  <a:schemeClr val="lt1"/>
                </a:solidFill>
                <a:latin typeface="Trebuchet MS"/>
                <a:ea typeface="Trebuchet MS"/>
                <a:cs typeface="Trebuchet MS"/>
                <a:sym typeface="Trebuchet MS"/>
              </a:defRPr>
            </a:lvl1pPr>
            <a:lvl2pPr marL="0" lvl="1" indent="0" algn="ctr" rtl="0">
              <a:spcBef>
                <a:spcPts val="0"/>
              </a:spcBef>
              <a:buNone/>
              <a:defRPr sz="3600">
                <a:solidFill>
                  <a:schemeClr val="lt1"/>
                </a:solidFill>
                <a:latin typeface="Trebuchet MS"/>
                <a:ea typeface="Trebuchet MS"/>
                <a:cs typeface="Trebuchet MS"/>
                <a:sym typeface="Trebuchet MS"/>
              </a:defRPr>
            </a:lvl2pPr>
            <a:lvl3pPr marL="0" lvl="2" indent="0" algn="ctr" rtl="0">
              <a:spcBef>
                <a:spcPts val="0"/>
              </a:spcBef>
              <a:buNone/>
              <a:defRPr sz="3600">
                <a:solidFill>
                  <a:schemeClr val="lt1"/>
                </a:solidFill>
                <a:latin typeface="Trebuchet MS"/>
                <a:ea typeface="Trebuchet MS"/>
                <a:cs typeface="Trebuchet MS"/>
                <a:sym typeface="Trebuchet MS"/>
              </a:defRPr>
            </a:lvl3pPr>
            <a:lvl4pPr marL="0" lvl="3" indent="0" algn="ctr" rtl="0">
              <a:spcBef>
                <a:spcPts val="0"/>
              </a:spcBef>
              <a:buNone/>
              <a:defRPr sz="3600">
                <a:solidFill>
                  <a:schemeClr val="lt1"/>
                </a:solidFill>
                <a:latin typeface="Trebuchet MS"/>
                <a:ea typeface="Trebuchet MS"/>
                <a:cs typeface="Trebuchet MS"/>
                <a:sym typeface="Trebuchet MS"/>
              </a:defRPr>
            </a:lvl4pPr>
            <a:lvl5pPr marL="0" lvl="4" indent="0" algn="ctr" rtl="0">
              <a:spcBef>
                <a:spcPts val="0"/>
              </a:spcBef>
              <a:buNone/>
              <a:defRPr sz="3600">
                <a:solidFill>
                  <a:schemeClr val="lt1"/>
                </a:solidFill>
                <a:latin typeface="Trebuchet MS"/>
                <a:ea typeface="Trebuchet MS"/>
                <a:cs typeface="Trebuchet MS"/>
                <a:sym typeface="Trebuchet MS"/>
              </a:defRPr>
            </a:lvl5pPr>
            <a:lvl6pPr marL="0" lvl="5" indent="0" algn="ctr" rtl="0">
              <a:spcBef>
                <a:spcPts val="0"/>
              </a:spcBef>
              <a:buNone/>
              <a:defRPr sz="3600">
                <a:solidFill>
                  <a:schemeClr val="lt1"/>
                </a:solidFill>
                <a:latin typeface="Trebuchet MS"/>
                <a:ea typeface="Trebuchet MS"/>
                <a:cs typeface="Trebuchet MS"/>
                <a:sym typeface="Trebuchet MS"/>
              </a:defRPr>
            </a:lvl6pPr>
            <a:lvl7pPr marL="0" lvl="6" indent="0" algn="ctr" rtl="0">
              <a:spcBef>
                <a:spcPts val="0"/>
              </a:spcBef>
              <a:buNone/>
              <a:defRPr sz="3600">
                <a:solidFill>
                  <a:schemeClr val="lt1"/>
                </a:solidFill>
                <a:latin typeface="Trebuchet MS"/>
                <a:ea typeface="Trebuchet MS"/>
                <a:cs typeface="Trebuchet MS"/>
                <a:sym typeface="Trebuchet MS"/>
              </a:defRPr>
            </a:lvl7pPr>
            <a:lvl8pPr marL="0" lvl="7" indent="0" algn="ctr" rtl="0">
              <a:spcBef>
                <a:spcPts val="0"/>
              </a:spcBef>
              <a:buNone/>
              <a:defRPr sz="3600">
                <a:solidFill>
                  <a:schemeClr val="lt1"/>
                </a:solidFill>
                <a:latin typeface="Trebuchet MS"/>
                <a:ea typeface="Trebuchet MS"/>
                <a:cs typeface="Trebuchet MS"/>
                <a:sym typeface="Trebuchet MS"/>
              </a:defRPr>
            </a:lvl8pPr>
            <a:lvl9pPr marL="0" lvl="8" indent="0" algn="ctr" rtl="0">
              <a:spcBef>
                <a:spcPts val="0"/>
              </a:spcBef>
              <a:buNone/>
              <a:defRPr sz="3600">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5" descr="HD-ShadowLong.png"/>
          <p:cNvPicPr preferRelativeResize="0"/>
          <p:nvPr/>
        </p:nvPicPr>
        <p:blipFill rotWithShape="1">
          <a:blip r:embed="rId2">
            <a:alphaModFix/>
          </a:blip>
          <a:srcRect/>
          <a:stretch/>
        </p:blipFill>
        <p:spPr>
          <a:xfrm>
            <a:off x="-1" y="4086907"/>
            <a:ext cx="10437813" cy="321164"/>
          </a:xfrm>
          <a:prstGeom prst="rect">
            <a:avLst/>
          </a:prstGeom>
          <a:noFill/>
          <a:ln>
            <a:noFill/>
          </a:ln>
        </p:spPr>
      </p:pic>
      <p:pic>
        <p:nvPicPr>
          <p:cNvPr id="45" name="Google Shape;45;p5" descr="HD-ShadowShort.png"/>
          <p:cNvPicPr preferRelativeResize="0"/>
          <p:nvPr/>
        </p:nvPicPr>
        <p:blipFill rotWithShape="1">
          <a:blip r:embed="rId3">
            <a:alphaModFix/>
          </a:blip>
          <a:srcRect/>
          <a:stretch/>
        </p:blipFill>
        <p:spPr>
          <a:xfrm>
            <a:off x="10585824" y="4087901"/>
            <a:ext cx="1602998" cy="144270"/>
          </a:xfrm>
          <a:prstGeom prst="rect">
            <a:avLst/>
          </a:prstGeom>
          <a:noFill/>
          <a:ln>
            <a:noFill/>
          </a:ln>
        </p:spPr>
      </p:pic>
      <p:sp>
        <p:nvSpPr>
          <p:cNvPr id="46" name="Google Shape;46;p5"/>
          <p:cNvSpPr/>
          <p:nvPr/>
        </p:nvSpPr>
        <p:spPr>
          <a:xfrm>
            <a:off x="-2" y="2726267"/>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0585825" y="2726267"/>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680322" y="2869895"/>
            <a:ext cx="9613800" cy="1090800"/>
          </a:xfrm>
          <a:prstGeom prst="rect">
            <a:avLst/>
          </a:prstGeom>
          <a:noFill/>
          <a:ln>
            <a:noFill/>
          </a:ln>
        </p:spPr>
        <p:txBody>
          <a:bodyPr spcFirstLastPara="1" wrap="square" lIns="91425" tIns="45700" rIns="91425" bIns="45700" anchor="ctr" anchorCtr="0">
            <a:noAutofit/>
          </a:bodyPr>
          <a:lstStyle>
            <a:lvl1pPr lvl="0" algn="r" rtl="0">
              <a:lnSpc>
                <a:spcPct val="90000"/>
              </a:lnSpc>
              <a:spcBef>
                <a:spcPts val="0"/>
              </a:spcBef>
              <a:spcAft>
                <a:spcPts val="0"/>
              </a:spcAft>
              <a:buClr>
                <a:schemeClr val="lt1"/>
              </a:buClr>
              <a:buSzPts val="3600"/>
              <a:buFont typeface="Trebuchet M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5"/>
          <p:cNvSpPr txBox="1">
            <a:spLocks noGrp="1"/>
          </p:cNvSpPr>
          <p:nvPr>
            <p:ph type="body" idx="1"/>
          </p:nvPr>
        </p:nvSpPr>
        <p:spPr>
          <a:xfrm>
            <a:off x="680322" y="4232171"/>
            <a:ext cx="9613800" cy="1704000"/>
          </a:xfrm>
          <a:prstGeom prst="rect">
            <a:avLst/>
          </a:prstGeom>
          <a:noFill/>
          <a:ln>
            <a:noFill/>
          </a:ln>
        </p:spPr>
        <p:txBody>
          <a:bodyPr spcFirstLastPara="1" wrap="square" lIns="91425" tIns="45700" rIns="91425" bIns="45700" anchor="t" anchorCtr="0">
            <a:noAutofit/>
          </a:bodyPr>
          <a:lstStyle>
            <a:lvl1pPr marL="457200" lvl="0" indent="-228600" algn="r" rtl="0">
              <a:lnSpc>
                <a:spcPct val="90000"/>
              </a:lnSpc>
              <a:spcBef>
                <a:spcPts val="1000"/>
              </a:spcBef>
              <a:spcAft>
                <a:spcPts val="0"/>
              </a:spcAft>
              <a:buClr>
                <a:schemeClr val="lt1"/>
              </a:buClr>
              <a:buSzPts val="2000"/>
              <a:buNone/>
              <a:defRPr sz="2000">
                <a:solidFill>
                  <a:schemeClr val="lt1"/>
                </a:solidFill>
              </a:defRPr>
            </a:lvl1pPr>
            <a:lvl2pPr marL="914400" lvl="1" indent="-228600" algn="l" rtl="0">
              <a:lnSpc>
                <a:spcPct val="90000"/>
              </a:lnSpc>
              <a:spcBef>
                <a:spcPts val="500"/>
              </a:spcBef>
              <a:spcAft>
                <a:spcPts val="0"/>
              </a:spcAft>
              <a:buClr>
                <a:schemeClr val="lt1"/>
              </a:buClr>
              <a:buSzPts val="2000"/>
              <a:buNone/>
              <a:defRPr sz="2000">
                <a:solidFill>
                  <a:schemeClr val="lt1"/>
                </a:solidFill>
              </a:defRPr>
            </a:lvl2pPr>
            <a:lvl3pPr marL="1371600" lvl="2" indent="-228600" algn="l" rtl="0">
              <a:lnSpc>
                <a:spcPct val="90000"/>
              </a:lnSpc>
              <a:spcBef>
                <a:spcPts val="500"/>
              </a:spcBef>
              <a:spcAft>
                <a:spcPts val="0"/>
              </a:spcAft>
              <a:buClr>
                <a:schemeClr val="lt1"/>
              </a:buClr>
              <a:buSzPts val="1800"/>
              <a:buNone/>
              <a:defRPr sz="1800">
                <a:solidFill>
                  <a:schemeClr val="lt1"/>
                </a:solidFill>
              </a:defRPr>
            </a:lvl3pPr>
            <a:lvl4pPr marL="1828800" lvl="3" indent="-228600" algn="l" rtl="0">
              <a:lnSpc>
                <a:spcPct val="90000"/>
              </a:lnSpc>
              <a:spcBef>
                <a:spcPts val="500"/>
              </a:spcBef>
              <a:spcAft>
                <a:spcPts val="0"/>
              </a:spcAft>
              <a:buClr>
                <a:schemeClr val="lt1"/>
              </a:buClr>
              <a:buSzPts val="1600"/>
              <a:buNone/>
              <a:defRPr sz="1600">
                <a:solidFill>
                  <a:schemeClr val="lt1"/>
                </a:solidFill>
              </a:defRPr>
            </a:lvl4pPr>
            <a:lvl5pPr marL="2286000" lvl="4" indent="-228600" algn="l" rtl="0">
              <a:lnSpc>
                <a:spcPct val="90000"/>
              </a:lnSpc>
              <a:spcBef>
                <a:spcPts val="500"/>
              </a:spcBef>
              <a:spcAft>
                <a:spcPts val="0"/>
              </a:spcAft>
              <a:buClr>
                <a:schemeClr val="lt1"/>
              </a:buClr>
              <a:buSzPts val="1600"/>
              <a:buNone/>
              <a:defRPr sz="1600">
                <a:solidFill>
                  <a:schemeClr val="lt1"/>
                </a:solidFill>
              </a:defRPr>
            </a:lvl5pPr>
            <a:lvl6pPr marL="2743200" lvl="5" indent="-228600" algn="l" rtl="0">
              <a:lnSpc>
                <a:spcPct val="90000"/>
              </a:lnSpc>
              <a:spcBef>
                <a:spcPts val="500"/>
              </a:spcBef>
              <a:spcAft>
                <a:spcPts val="0"/>
              </a:spcAft>
              <a:buClr>
                <a:schemeClr val="lt1"/>
              </a:buClr>
              <a:buSzPts val="1600"/>
              <a:buNone/>
              <a:defRPr sz="1600">
                <a:solidFill>
                  <a:schemeClr val="lt1"/>
                </a:solidFill>
              </a:defRPr>
            </a:lvl6pPr>
            <a:lvl7pPr marL="3200400" lvl="6" indent="-228600" algn="l" rtl="0">
              <a:lnSpc>
                <a:spcPct val="90000"/>
              </a:lnSpc>
              <a:spcBef>
                <a:spcPts val="500"/>
              </a:spcBef>
              <a:spcAft>
                <a:spcPts val="0"/>
              </a:spcAft>
              <a:buClr>
                <a:schemeClr val="lt1"/>
              </a:buClr>
              <a:buSzPts val="1600"/>
              <a:buNone/>
              <a:defRPr sz="1600">
                <a:solidFill>
                  <a:schemeClr val="lt1"/>
                </a:solidFill>
              </a:defRPr>
            </a:lvl7pPr>
            <a:lvl8pPr marL="3657600" lvl="7" indent="-228600" algn="l" rtl="0">
              <a:lnSpc>
                <a:spcPct val="90000"/>
              </a:lnSpc>
              <a:spcBef>
                <a:spcPts val="500"/>
              </a:spcBef>
              <a:spcAft>
                <a:spcPts val="0"/>
              </a:spcAft>
              <a:buClr>
                <a:schemeClr val="lt1"/>
              </a:buClr>
              <a:buSzPts val="1600"/>
              <a:buNone/>
              <a:defRPr sz="1600">
                <a:solidFill>
                  <a:schemeClr val="lt1"/>
                </a:solidFill>
              </a:defRPr>
            </a:lvl8pPr>
            <a:lvl9pPr marL="4114800" lvl="8" indent="-228600" algn="l" rtl="0">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50" name="Google Shape;50;p5"/>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0729455" y="2869895"/>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pic>
        <p:nvPicPr>
          <p:cNvPr id="54" name="Google Shape;54;p6"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55" name="Google Shape;55;p6"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56" name="Google Shape;56;p6"/>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txBox="1">
            <a:spLocks noGrp="1"/>
          </p:cNvSpPr>
          <p:nvPr>
            <p:ph type="title"/>
          </p:nvPr>
        </p:nvSpPr>
        <p:spPr>
          <a:xfrm>
            <a:off x="680319" y="753229"/>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6"/>
          <p:cNvSpPr txBox="1">
            <a:spLocks noGrp="1"/>
          </p:cNvSpPr>
          <p:nvPr>
            <p:ph type="body" idx="1"/>
          </p:nvPr>
        </p:nvSpPr>
        <p:spPr>
          <a:xfrm>
            <a:off x="906350" y="2336873"/>
            <a:ext cx="4472400" cy="693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1"/>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60" name="Google Shape;60;p6"/>
          <p:cNvSpPr txBox="1">
            <a:spLocks noGrp="1"/>
          </p:cNvSpPr>
          <p:nvPr>
            <p:ph type="body" idx="2"/>
          </p:nvPr>
        </p:nvSpPr>
        <p:spPr>
          <a:xfrm>
            <a:off x="680322" y="3030008"/>
            <a:ext cx="4698300" cy="29061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1" name="Google Shape;61;p6"/>
          <p:cNvSpPr txBox="1">
            <a:spLocks noGrp="1"/>
          </p:cNvSpPr>
          <p:nvPr>
            <p:ph type="body" idx="3"/>
          </p:nvPr>
        </p:nvSpPr>
        <p:spPr>
          <a:xfrm>
            <a:off x="5820154" y="2336873"/>
            <a:ext cx="4473900" cy="6921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lt1"/>
              </a:buClr>
              <a:buSzPts val="2400"/>
              <a:buNone/>
              <a:defRPr sz="2400" b="1"/>
            </a:lvl1pPr>
            <a:lvl2pPr marL="914400" lvl="1" indent="-228600" algn="l" rtl="0">
              <a:lnSpc>
                <a:spcPct val="90000"/>
              </a:lnSpc>
              <a:spcBef>
                <a:spcPts val="500"/>
              </a:spcBef>
              <a:spcAft>
                <a:spcPts val="0"/>
              </a:spcAft>
              <a:buClr>
                <a:schemeClr val="lt1"/>
              </a:buClr>
              <a:buSzPts val="2000"/>
              <a:buNone/>
              <a:defRPr sz="2000" b="1"/>
            </a:lvl2pPr>
            <a:lvl3pPr marL="1371600" lvl="2" indent="-228600" algn="l" rtl="0">
              <a:lnSpc>
                <a:spcPct val="90000"/>
              </a:lnSpc>
              <a:spcBef>
                <a:spcPts val="500"/>
              </a:spcBef>
              <a:spcAft>
                <a:spcPts val="0"/>
              </a:spcAft>
              <a:buClr>
                <a:schemeClr val="lt1"/>
              </a:buClr>
              <a:buSzPts val="1800"/>
              <a:buNone/>
              <a:defRPr sz="1800" b="1"/>
            </a:lvl3pPr>
            <a:lvl4pPr marL="1828800" lvl="3" indent="-228600" algn="l" rtl="0">
              <a:lnSpc>
                <a:spcPct val="90000"/>
              </a:lnSpc>
              <a:spcBef>
                <a:spcPts val="500"/>
              </a:spcBef>
              <a:spcAft>
                <a:spcPts val="0"/>
              </a:spcAft>
              <a:buClr>
                <a:schemeClr val="lt1"/>
              </a:buClr>
              <a:buSzPts val="1600"/>
              <a:buNone/>
              <a:defRPr sz="1600" b="1"/>
            </a:lvl4pPr>
            <a:lvl5pPr marL="2286000" lvl="4" indent="-228600" algn="l" rtl="0">
              <a:lnSpc>
                <a:spcPct val="90000"/>
              </a:lnSpc>
              <a:spcBef>
                <a:spcPts val="500"/>
              </a:spcBef>
              <a:spcAft>
                <a:spcPts val="0"/>
              </a:spcAft>
              <a:buClr>
                <a:schemeClr val="lt1"/>
              </a:buClr>
              <a:buSzPts val="1600"/>
              <a:buNone/>
              <a:defRPr sz="1600" b="1"/>
            </a:lvl5pPr>
            <a:lvl6pPr marL="2743200" lvl="5" indent="-228600" algn="l" rtl="0">
              <a:lnSpc>
                <a:spcPct val="90000"/>
              </a:lnSpc>
              <a:spcBef>
                <a:spcPts val="500"/>
              </a:spcBef>
              <a:spcAft>
                <a:spcPts val="0"/>
              </a:spcAft>
              <a:buClr>
                <a:schemeClr val="lt1"/>
              </a:buClr>
              <a:buSzPts val="1600"/>
              <a:buNone/>
              <a:defRPr sz="1600" b="1"/>
            </a:lvl6pPr>
            <a:lvl7pPr marL="3200400" lvl="6" indent="-228600" algn="l" rtl="0">
              <a:lnSpc>
                <a:spcPct val="90000"/>
              </a:lnSpc>
              <a:spcBef>
                <a:spcPts val="500"/>
              </a:spcBef>
              <a:spcAft>
                <a:spcPts val="0"/>
              </a:spcAft>
              <a:buClr>
                <a:schemeClr val="lt1"/>
              </a:buClr>
              <a:buSzPts val="1600"/>
              <a:buNone/>
              <a:defRPr sz="1600" b="1"/>
            </a:lvl7pPr>
            <a:lvl8pPr marL="3657600" lvl="7" indent="-228600" algn="l" rtl="0">
              <a:lnSpc>
                <a:spcPct val="90000"/>
              </a:lnSpc>
              <a:spcBef>
                <a:spcPts val="500"/>
              </a:spcBef>
              <a:spcAft>
                <a:spcPts val="0"/>
              </a:spcAft>
              <a:buClr>
                <a:schemeClr val="lt1"/>
              </a:buClr>
              <a:buSzPts val="1600"/>
              <a:buNone/>
              <a:defRPr sz="1600" b="1"/>
            </a:lvl8pPr>
            <a:lvl9pPr marL="4114800" lvl="8" indent="-228600" algn="l" rtl="0">
              <a:lnSpc>
                <a:spcPct val="90000"/>
              </a:lnSpc>
              <a:spcBef>
                <a:spcPts val="500"/>
              </a:spcBef>
              <a:spcAft>
                <a:spcPts val="0"/>
              </a:spcAft>
              <a:buClr>
                <a:schemeClr val="lt1"/>
              </a:buClr>
              <a:buSzPts val="1600"/>
              <a:buNone/>
              <a:defRPr sz="1600" b="1"/>
            </a:lvl9pPr>
          </a:lstStyle>
          <a:p>
            <a:endParaRPr/>
          </a:p>
        </p:txBody>
      </p:sp>
      <p:sp>
        <p:nvSpPr>
          <p:cNvPr id="62" name="Google Shape;62;p6"/>
          <p:cNvSpPr txBox="1">
            <a:spLocks noGrp="1"/>
          </p:cNvSpPr>
          <p:nvPr>
            <p:ph type="body" idx="4"/>
          </p:nvPr>
        </p:nvSpPr>
        <p:spPr>
          <a:xfrm>
            <a:off x="5594123" y="3030008"/>
            <a:ext cx="4700100" cy="29061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63" name="Google Shape;63;p6"/>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6"/>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6"/>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pic>
        <p:nvPicPr>
          <p:cNvPr id="67" name="Google Shape;67;p7"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68" name="Google Shape;68;p7"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69" name="Google Shape;69;p7"/>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7"/>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7"/>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pic>
        <p:nvPicPr>
          <p:cNvPr id="76" name="Google Shape;76;p8" descr="HD-ShadowShort.png"/>
          <p:cNvPicPr preferRelativeResize="0"/>
          <p:nvPr/>
        </p:nvPicPr>
        <p:blipFill rotWithShape="1">
          <a:blip r:embed="rId2">
            <a:alphaModFix/>
          </a:blip>
          <a:srcRect/>
          <a:stretch/>
        </p:blipFill>
        <p:spPr>
          <a:xfrm>
            <a:off x="10585826" y="1971234"/>
            <a:ext cx="1602998" cy="144270"/>
          </a:xfrm>
          <a:prstGeom prst="rect">
            <a:avLst/>
          </a:prstGeom>
          <a:noFill/>
          <a:ln>
            <a:noFill/>
          </a:ln>
        </p:spPr>
      </p:pic>
      <p:sp>
        <p:nvSpPr>
          <p:cNvPr id="77" name="Google Shape;77;p8"/>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8"/>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8"/>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pic>
        <p:nvPicPr>
          <p:cNvPr id="82" name="Google Shape;82;p9"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83" name="Google Shape;83;p9"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84" name="Google Shape;84;p9"/>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title"/>
          </p:nvPr>
        </p:nvSpPr>
        <p:spPr>
          <a:xfrm>
            <a:off x="680321" y="753227"/>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600"/>
              <a:buFont typeface="Trebuchet M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9"/>
          <p:cNvSpPr txBox="1">
            <a:spLocks noGrp="1"/>
          </p:cNvSpPr>
          <p:nvPr>
            <p:ph type="body" idx="1"/>
          </p:nvPr>
        </p:nvSpPr>
        <p:spPr>
          <a:xfrm>
            <a:off x="4685846" y="2336873"/>
            <a:ext cx="5608200" cy="3599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88" name="Google Shape;88;p9"/>
          <p:cNvSpPr txBox="1">
            <a:spLocks noGrp="1"/>
          </p:cNvSpPr>
          <p:nvPr>
            <p:ph type="body" idx="2"/>
          </p:nvPr>
        </p:nvSpPr>
        <p:spPr>
          <a:xfrm>
            <a:off x="680322" y="2336872"/>
            <a:ext cx="3790200" cy="35994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89" name="Google Shape;89;p9"/>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9"/>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9"/>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pic>
        <p:nvPicPr>
          <p:cNvPr id="93" name="Google Shape;93;p10" descr="HD-ShadowLong.png"/>
          <p:cNvPicPr preferRelativeResize="0"/>
          <p:nvPr/>
        </p:nvPicPr>
        <p:blipFill rotWithShape="1">
          <a:blip r:embed="rId2">
            <a:alphaModFix/>
          </a:blip>
          <a:srcRect/>
          <a:stretch/>
        </p:blipFill>
        <p:spPr>
          <a:xfrm>
            <a:off x="1" y="1970240"/>
            <a:ext cx="10437813" cy="321164"/>
          </a:xfrm>
          <a:prstGeom prst="rect">
            <a:avLst/>
          </a:prstGeom>
          <a:noFill/>
          <a:ln>
            <a:noFill/>
          </a:ln>
        </p:spPr>
      </p:pic>
      <p:pic>
        <p:nvPicPr>
          <p:cNvPr id="94" name="Google Shape;94;p10" descr="HD-ShadowShort.png"/>
          <p:cNvPicPr preferRelativeResize="0"/>
          <p:nvPr/>
        </p:nvPicPr>
        <p:blipFill rotWithShape="1">
          <a:blip r:embed="rId3">
            <a:alphaModFix/>
          </a:blip>
          <a:srcRect/>
          <a:stretch/>
        </p:blipFill>
        <p:spPr>
          <a:xfrm>
            <a:off x="10585826" y="1971234"/>
            <a:ext cx="1602998" cy="144270"/>
          </a:xfrm>
          <a:prstGeom prst="rect">
            <a:avLst/>
          </a:prstGeom>
          <a:noFill/>
          <a:ln>
            <a:noFill/>
          </a:ln>
        </p:spPr>
      </p:pic>
      <p:sp>
        <p:nvSpPr>
          <p:cNvPr id="95" name="Google Shape;95;p10"/>
          <p:cNvSpPr/>
          <p:nvPr/>
        </p:nvSpPr>
        <p:spPr>
          <a:xfrm>
            <a:off x="0" y="609600"/>
            <a:ext cx="10437900" cy="13683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a:off x="10585827" y="609600"/>
            <a:ext cx="1602900" cy="136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txBox="1">
            <a:spLocks noGrp="1"/>
          </p:cNvSpPr>
          <p:nvPr>
            <p:ph type="title"/>
          </p:nvPr>
        </p:nvSpPr>
        <p:spPr>
          <a:xfrm>
            <a:off x="680323" y="753228"/>
            <a:ext cx="9613800" cy="1080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3600"/>
              <a:buFont typeface="Trebuchet MS"/>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0"/>
          <p:cNvSpPr>
            <a:spLocks noGrp="1"/>
          </p:cNvSpPr>
          <p:nvPr>
            <p:ph type="pic" idx="2"/>
          </p:nvPr>
        </p:nvSpPr>
        <p:spPr>
          <a:xfrm>
            <a:off x="4868333" y="2336874"/>
            <a:ext cx="5425800" cy="3599400"/>
          </a:xfrm>
          <a:prstGeom prst="rect">
            <a:avLst/>
          </a:prstGeom>
          <a:noFill/>
          <a:ln>
            <a:noFill/>
          </a:ln>
          <a:effectLst>
            <a:outerShdw blurRad="76200" dist="63500" dir="5040000" algn="tl" rotWithShape="0">
              <a:srgbClr val="000000">
                <a:alpha val="40780"/>
              </a:srgbClr>
            </a:outerShdw>
          </a:effectLst>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99" name="Google Shape;99;p10"/>
          <p:cNvSpPr txBox="1">
            <a:spLocks noGrp="1"/>
          </p:cNvSpPr>
          <p:nvPr>
            <p:ph type="body" idx="1"/>
          </p:nvPr>
        </p:nvSpPr>
        <p:spPr>
          <a:xfrm>
            <a:off x="680323" y="2336873"/>
            <a:ext cx="3876300" cy="35994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lt1"/>
              </a:buClr>
              <a:buSzPts val="1600"/>
              <a:buNone/>
              <a:defRPr sz="1600"/>
            </a:lvl1pPr>
            <a:lvl2pPr marL="914400" lvl="1" indent="-228600" algn="l" rtl="0">
              <a:lnSpc>
                <a:spcPct val="90000"/>
              </a:lnSpc>
              <a:spcBef>
                <a:spcPts val="500"/>
              </a:spcBef>
              <a:spcAft>
                <a:spcPts val="0"/>
              </a:spcAft>
              <a:buClr>
                <a:schemeClr val="lt1"/>
              </a:buClr>
              <a:buSzPts val="1400"/>
              <a:buNone/>
              <a:defRPr sz="1400"/>
            </a:lvl2pPr>
            <a:lvl3pPr marL="1371600" lvl="2" indent="-228600" algn="l" rtl="0">
              <a:lnSpc>
                <a:spcPct val="90000"/>
              </a:lnSpc>
              <a:spcBef>
                <a:spcPts val="500"/>
              </a:spcBef>
              <a:spcAft>
                <a:spcPts val="0"/>
              </a:spcAft>
              <a:buClr>
                <a:schemeClr val="lt1"/>
              </a:buClr>
              <a:buSzPts val="1200"/>
              <a:buNone/>
              <a:defRPr sz="1200"/>
            </a:lvl3pPr>
            <a:lvl4pPr marL="1828800" lvl="3" indent="-228600" algn="l" rtl="0">
              <a:lnSpc>
                <a:spcPct val="90000"/>
              </a:lnSpc>
              <a:spcBef>
                <a:spcPts val="500"/>
              </a:spcBef>
              <a:spcAft>
                <a:spcPts val="0"/>
              </a:spcAft>
              <a:buClr>
                <a:schemeClr val="lt1"/>
              </a:buClr>
              <a:buSzPts val="1000"/>
              <a:buNone/>
              <a:defRPr sz="1000"/>
            </a:lvl4pPr>
            <a:lvl5pPr marL="2286000" lvl="4" indent="-228600" algn="l" rtl="0">
              <a:lnSpc>
                <a:spcPct val="90000"/>
              </a:lnSpc>
              <a:spcBef>
                <a:spcPts val="500"/>
              </a:spcBef>
              <a:spcAft>
                <a:spcPts val="0"/>
              </a:spcAft>
              <a:buClr>
                <a:schemeClr val="lt1"/>
              </a:buClr>
              <a:buSzPts val="1000"/>
              <a:buNone/>
              <a:defRPr sz="1000"/>
            </a:lvl5pPr>
            <a:lvl6pPr marL="2743200" lvl="5" indent="-228600" algn="l" rtl="0">
              <a:lnSpc>
                <a:spcPct val="90000"/>
              </a:lnSpc>
              <a:spcBef>
                <a:spcPts val="500"/>
              </a:spcBef>
              <a:spcAft>
                <a:spcPts val="0"/>
              </a:spcAft>
              <a:buClr>
                <a:schemeClr val="lt1"/>
              </a:buClr>
              <a:buSzPts val="1000"/>
              <a:buNone/>
              <a:defRPr sz="1000"/>
            </a:lvl6pPr>
            <a:lvl7pPr marL="3200400" lvl="6" indent="-228600" algn="l" rtl="0">
              <a:lnSpc>
                <a:spcPct val="90000"/>
              </a:lnSpc>
              <a:spcBef>
                <a:spcPts val="500"/>
              </a:spcBef>
              <a:spcAft>
                <a:spcPts val="0"/>
              </a:spcAft>
              <a:buClr>
                <a:schemeClr val="lt1"/>
              </a:buClr>
              <a:buSzPts val="1000"/>
              <a:buNone/>
              <a:defRPr sz="1000"/>
            </a:lvl7pPr>
            <a:lvl8pPr marL="3657600" lvl="7" indent="-228600" algn="l" rtl="0">
              <a:lnSpc>
                <a:spcPct val="90000"/>
              </a:lnSpc>
              <a:spcBef>
                <a:spcPts val="500"/>
              </a:spcBef>
              <a:spcAft>
                <a:spcPts val="0"/>
              </a:spcAft>
              <a:buClr>
                <a:schemeClr val="lt1"/>
              </a:buClr>
              <a:buSzPts val="1000"/>
              <a:buNone/>
              <a:defRPr sz="1000"/>
            </a:lvl8pPr>
            <a:lvl9pPr marL="4114800" lvl="8" indent="-228600" algn="l" rtl="0">
              <a:lnSpc>
                <a:spcPct val="90000"/>
              </a:lnSpc>
              <a:spcBef>
                <a:spcPts val="500"/>
              </a:spcBef>
              <a:spcAft>
                <a:spcPts val="0"/>
              </a:spcAft>
              <a:buClr>
                <a:schemeClr val="lt1"/>
              </a:buClr>
              <a:buSzPts val="1000"/>
              <a:buNone/>
              <a:defRPr sz="1000"/>
            </a:lvl9pPr>
          </a:lstStyle>
          <a:p>
            <a:endParaRPr/>
          </a:p>
        </p:txBody>
      </p:sp>
      <p:sp>
        <p:nvSpPr>
          <p:cNvPr id="100" name="Google Shape;100;p10"/>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0"/>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19868" scaled="0"/>
        </a:gradFill>
        <a:effectLst/>
      </p:bgPr>
    </p:bg>
    <p:spTree>
      <p:nvGrpSpPr>
        <p:cNvPr id="1" name="Shape 5"/>
        <p:cNvGrpSpPr/>
        <p:nvPr/>
      </p:nvGrpSpPr>
      <p:grpSpPr>
        <a:xfrm>
          <a:off x="0" y="0"/>
          <a:ext cx="0" cy="0"/>
          <a:chOff x="0" y="0"/>
          <a:chExt cx="0" cy="0"/>
        </a:xfrm>
      </p:grpSpPr>
      <p:pic>
        <p:nvPicPr>
          <p:cNvPr id="6" name="Google Shape;6;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7" name="Google Shape;7;p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1"/>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1"/>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1"/>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19868" scaled="0"/>
        </a:gradFill>
        <a:effectLst/>
      </p:bgPr>
    </p:bg>
    <p:spTree>
      <p:nvGrpSpPr>
        <p:cNvPr id="1" name="Shape 198"/>
        <p:cNvGrpSpPr/>
        <p:nvPr/>
      </p:nvGrpSpPr>
      <p:grpSpPr>
        <a:xfrm>
          <a:off x="0" y="0"/>
          <a:ext cx="0" cy="0"/>
          <a:chOff x="0" y="0"/>
          <a:chExt cx="0" cy="0"/>
        </a:xfrm>
      </p:grpSpPr>
      <p:pic>
        <p:nvPicPr>
          <p:cNvPr id="199" name="Google Shape;199;p19"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200" name="Google Shape;200;p1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01" name="Google Shape;201;p19"/>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202" name="Google Shape;202;p19"/>
          <p:cNvSpPr txBox="1">
            <a:spLocks noGrp="1"/>
          </p:cNvSpPr>
          <p:nvPr>
            <p:ph type="dt" idx="10"/>
          </p:nvPr>
        </p:nvSpPr>
        <p:spPr>
          <a:xfrm>
            <a:off x="7550981" y="5936187"/>
            <a:ext cx="27432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3" name="Google Shape;203;p19"/>
          <p:cNvSpPr txBox="1">
            <a:spLocks noGrp="1"/>
          </p:cNvSpPr>
          <p:nvPr>
            <p:ph type="ftr" idx="11"/>
          </p:nvPr>
        </p:nvSpPr>
        <p:spPr>
          <a:xfrm>
            <a:off x="680321" y="5936188"/>
            <a:ext cx="6870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4" name="Google Shape;204;p19"/>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mockaroo.com/" TargetMode="External"/><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5.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notesSlide" Target="../notesSlides/notesSlide115.xml"/><Relationship Id="rId1" Type="http://schemas.openxmlformats.org/officeDocument/2006/relationships/slideLayout" Target="../slideLayouts/slideLayout2.xml"/><Relationship Id="rId5" Type="http://schemas.openxmlformats.org/officeDocument/2006/relationships/hyperlink" Target="https://docs.google.com/presentation/d/1IbVa7JTw8cX-aydIQZbythubpgC53lSXXe3b7k7ixCg/edit?usp=sharing" TargetMode="External"/><Relationship Id="rId4" Type="http://schemas.openxmlformats.org/officeDocument/2006/relationships/hyperlink" Target="https://getbootstrap.com/" TargetMode="External"/></Relationships>
</file>

<file path=ppt/slides/_rels/slide116.xml.rels><?xml version="1.0" encoding="UTF-8" standalone="yes"?>
<Relationships xmlns="http://schemas.openxmlformats.org/package/2006/relationships"><Relationship Id="rId3" Type="http://schemas.openxmlformats.org/officeDocument/2006/relationships/hyperlink" Target="https://getbootstrap.com/docs/5.2/getting-started/introduction/" TargetMode="External"/><Relationship Id="rId2" Type="http://schemas.openxmlformats.org/officeDocument/2006/relationships/notesSlide" Target="../notesSlides/notesSlide116.xml"/><Relationship Id="rId1" Type="http://schemas.openxmlformats.org/officeDocument/2006/relationships/slideLayout" Target="../slideLayouts/slideLayout2.xml"/><Relationship Id="rId6" Type="http://schemas.openxmlformats.org/officeDocument/2006/relationships/hyperlink" Target="https://themewagon.com/" TargetMode="External"/><Relationship Id="rId5" Type="http://schemas.openxmlformats.org/officeDocument/2006/relationships/hyperlink" Target="https://getbootstrap.com/docs/5.2/layout/grid/" TargetMode="External"/><Relationship Id="rId4" Type="http://schemas.openxmlformats.org/officeDocument/2006/relationships/hyperlink" Target="https://getbootstrap.com/docs/5.2/components/navbar/" TargetMode="External"/></Relationships>
</file>

<file path=ppt/slides/_rels/slide117.xml.rels><?xml version="1.0" encoding="UTF-8" standalone="yes"?>
<Relationships xmlns="http://schemas.openxmlformats.org/package/2006/relationships"><Relationship Id="rId3" Type="http://schemas.openxmlformats.org/officeDocument/2006/relationships/hyperlink" Target="https://getbootstrap.com/docs/4.3/getting-started/introduction/" TargetMode="External"/><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8.xml.rels><?xml version="1.0" encoding="UTF-8" standalone="yes"?>
<Relationships xmlns="http://schemas.openxmlformats.org/package/2006/relationships"><Relationship Id="rId3" Type="http://schemas.openxmlformats.org/officeDocument/2006/relationships/hyperlink" Target="https://getbootstrap.com/docs/4.3/getting-started/introduction/" TargetMode="External"/><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flask.palletsprojects.com/en/1.0.x/" TargetMode="External"/><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s://jinja.palletsprojects.com/en/2.10.x/" TargetMode="External"/><Relationship Id="rId2" Type="http://schemas.openxmlformats.org/officeDocument/2006/relationships/notesSlide" Target="../notesSlides/notesSlide1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hyperlink" Target="https://docs.google.com/presentation/d/1Lg26k6JKawwL0jQ7gFh6LfwGu_1o9rmA0ud8sFNg8tk/edit#slide=id.g5955134787_2_193" TargetMode="External"/><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ealpython.com/quizzes/python-string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realpython.com/quizzes/python-data-typ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slide" Target="slide4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1.xml"/><Relationship Id="rId4" Type="http://schemas.openxmlformats.org/officeDocument/2006/relationships/slide" Target="slide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johndoe@mail.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realpython.com/quizzes/pybasics-tuples-lists-dict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downloads/releas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slide" Target="slide64.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hyperlink" Target="https://docs.google.com/document/d/1-Ab875zFetxly3m9670LGmySF7hnTtOMLZCp_qm9NQU/edit?usp=sharing" TargetMode="External"/><Relationship Id="rId2" Type="http://schemas.openxmlformats.org/officeDocument/2006/relationships/notesSlide" Target="../notesSlides/notesSlide64.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74.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slide" Target="slide71.xml"/><Relationship Id="rId4" Type="http://schemas.openxmlformats.org/officeDocument/2006/relationships/slide" Target="slide70.xml"/></Relationships>
</file>

<file path=ppt/slides/_rels/slide66.xml.rels><?xml version="1.0" encoding="UTF-8" standalone="yes"?>
<Relationships xmlns="http://schemas.openxmlformats.org/package/2006/relationships"><Relationship Id="rId3" Type="http://schemas.openxmlformats.org/officeDocument/2006/relationships/hyperlink" Target="https://www.educba.com/database-management-system/"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w3schools.com/sql/sql_intro.asp"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w3schools.com/sql/trysql.asp?filename=trysql_select_all"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w3schools.com/sql/trysql.asp?filename=trysql_select_all"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w3schools.com/sql/trysql.asp?filename=trysql_select_all"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w3schools.com/sql/trysql.asp?filename=trysql_select_all"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www.w3schools.com/sql/trysql.asp?filename=trysql_select_all"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w3schools.com/sql/default.asp"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hyperlink" Target="https://www.w3schools.com/sql/trysql.asp?filename=trysql_select_all" TargetMode="External"/></Relationships>
</file>

<file path=ppt/slides/_rels/slide8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slide" Target="slide90.xml"/><Relationship Id="rId5" Type="http://schemas.openxmlformats.org/officeDocument/2006/relationships/slide" Target="slide89.xml"/><Relationship Id="rId4" Type="http://schemas.openxmlformats.org/officeDocument/2006/relationships/slide" Target="slide87.xml"/></Relationships>
</file>

<file path=ppt/slides/_rels/slide86.xml.rels><?xml version="1.0" encoding="UTF-8" standalone="yes"?>
<Relationships xmlns="http://schemas.openxmlformats.org/package/2006/relationships"><Relationship Id="rId3" Type="http://schemas.openxmlformats.org/officeDocument/2006/relationships/hyperlink" Target="https://www.w3schools.com/sql/sql_intro.asp"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w3schools.com/sql/sql_join_inner.asp"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hyperlink" Target="https://www.w3schools.com/sql/sql_join_right.asp" TargetMode="External"/><Relationship Id="rId4" Type="http://schemas.openxmlformats.org/officeDocument/2006/relationships/hyperlink" Target="https://www.w3schools.com/sql/sql_join_left.asp" TargetMode="External"/></Relationships>
</file>

<file path=ppt/slides/_rels/slide88.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slide" Target="slide90.xml"/><Relationship Id="rId5" Type="http://schemas.openxmlformats.org/officeDocument/2006/relationships/slide" Target="slide89.xml"/><Relationship Id="rId4" Type="http://schemas.openxmlformats.org/officeDocument/2006/relationships/slide" Target="slide87.xml"/></Relationships>
</file>

<file path=ppt/slides/_rels/slide89.xml.rels><?xml version="1.0" encoding="UTF-8" standalone="yes"?>
<Relationships xmlns="http://schemas.openxmlformats.org/package/2006/relationships"><Relationship Id="rId3" Type="http://schemas.openxmlformats.org/officeDocument/2006/relationships/hyperlink" Target="https://www.w3schools.com/sql/trysql.asp?filename=trysql_select_all"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w3schools.com/sql/default.asp"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hyperlink" Target="https://www.w3schools.com/sql/trysql.asp?filename=trysql_select_all" TargetMode="External"/></Relationships>
</file>

<file path=ppt/slides/_rels/slide91.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96.xml"/><Relationship Id="rId4" Type="http://schemas.openxmlformats.org/officeDocument/2006/relationships/slide" Target="slide94.xml"/></Relationships>
</file>

<file path=ppt/slides/_rels/slide92.xml.rels><?xml version="1.0" encoding="UTF-8" standalone="yes"?>
<Relationships xmlns="http://schemas.openxmlformats.org/package/2006/relationships"><Relationship Id="rId3" Type="http://schemas.openxmlformats.org/officeDocument/2006/relationships/hyperlink" Target="https://www.enterprisedb.com/downloads/postgres-postgresql-downloads"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www.pgadmin.org/download/pgadmin-4-windows/"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enterprisedb.com/downloads/postgres-postgresql-downloads"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alpha val="0"/>
              </a:srgbClr>
            </a:gs>
            <a:gs pos="50000">
              <a:srgbClr val="D54006"/>
            </a:gs>
            <a:gs pos="100000">
              <a:srgbClr val="8C0000"/>
            </a:gs>
          </a:gsLst>
          <a:lin ang="2519868" scaled="0"/>
        </a:gradFill>
        <a:effectLst/>
      </p:bgPr>
    </p:bg>
    <p:spTree>
      <p:nvGrpSpPr>
        <p:cNvPr id="1" name="Shape 395"/>
        <p:cNvGrpSpPr/>
        <p:nvPr/>
      </p:nvGrpSpPr>
      <p:grpSpPr>
        <a:xfrm>
          <a:off x="0" y="0"/>
          <a:ext cx="0" cy="0"/>
          <a:chOff x="0" y="0"/>
          <a:chExt cx="0" cy="0"/>
        </a:xfrm>
      </p:grpSpPr>
      <p:sp>
        <p:nvSpPr>
          <p:cNvPr id="396" name="Google Shape;396;p37"/>
          <p:cNvSpPr txBox="1">
            <a:spLocks noGrp="1"/>
          </p:cNvSpPr>
          <p:nvPr>
            <p:ph type="ctrTitle"/>
          </p:nvPr>
        </p:nvSpPr>
        <p:spPr>
          <a:xfrm>
            <a:off x="174050" y="2733700"/>
            <a:ext cx="86505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sz="4200"/>
              <a:t>Web, Python and PostgreSQL Guide</a:t>
            </a:r>
            <a:r>
              <a:rPr lang="en-US"/>
              <a:t> </a:t>
            </a:r>
            <a:endParaRPr/>
          </a:p>
        </p:txBody>
      </p:sp>
      <p:sp>
        <p:nvSpPr>
          <p:cNvPr id="397" name="Google Shape;397;p37"/>
          <p:cNvSpPr txBox="1">
            <a:spLocks noGrp="1"/>
          </p:cNvSpPr>
          <p:nvPr>
            <p:ph type="subTitle" idx="1"/>
          </p:nvPr>
        </p:nvSpPr>
        <p:spPr>
          <a:xfrm>
            <a:off x="949066" y="4329881"/>
            <a:ext cx="8144134" cy="111768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000"/>
              <a:buNone/>
            </a:pPr>
            <a:r>
              <a:rPr lang="en-US" sz="3000"/>
              <a:t>By – Techcamp Kenya</a:t>
            </a:r>
            <a:endParaRPr sz="3000"/>
          </a:p>
          <a:p>
            <a:pPr marL="0" lvl="0" indent="0" algn="r" rtl="0">
              <a:lnSpc>
                <a:spcPct val="90000"/>
              </a:lnSpc>
              <a:spcBef>
                <a:spcPts val="1000"/>
              </a:spcBef>
              <a:spcAft>
                <a:spcPts val="0"/>
              </a:spcAft>
              <a:buClr>
                <a:schemeClr val="lt1"/>
              </a:buClr>
              <a:buSzPts val="2000"/>
              <a:buNone/>
            </a:pPr>
            <a:endParaRPr/>
          </a:p>
        </p:txBody>
      </p:sp>
      <p:pic>
        <p:nvPicPr>
          <p:cNvPr id="398" name="Google Shape;398;p37"/>
          <p:cNvPicPr preferRelativeResize="0"/>
          <p:nvPr/>
        </p:nvPicPr>
        <p:blipFill>
          <a:blip r:embed="rId3">
            <a:alphaModFix/>
          </a:blip>
          <a:stretch>
            <a:fillRect/>
          </a:stretch>
        </p:blipFill>
        <p:spPr>
          <a:xfrm>
            <a:off x="9546750" y="2501075"/>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r>
              <a:rPr lang="en-US"/>
              <a:t>Print Function in Python</a:t>
            </a:r>
            <a:endParaRPr/>
          </a:p>
        </p:txBody>
      </p:sp>
      <p:sp>
        <p:nvSpPr>
          <p:cNvPr id="456" name="Google Shape;456;p46"/>
          <p:cNvSpPr txBox="1">
            <a:spLocks noGrp="1"/>
          </p:cNvSpPr>
          <p:nvPr>
            <p:ph type="body" idx="1"/>
          </p:nvPr>
        </p:nvSpPr>
        <p:spPr>
          <a:xfrm>
            <a:off x="81650" y="1952325"/>
            <a:ext cx="5813700" cy="4770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400"/>
              <a:buChar char="•"/>
            </a:pPr>
            <a:r>
              <a:rPr lang="en-US"/>
              <a:t>Use print() function. This is an inbuilt function in Python to display values in the console window in the terminal.  </a:t>
            </a:r>
            <a:endParaRPr/>
          </a:p>
          <a:p>
            <a:pPr marL="228600" lvl="0" indent="0" algn="l" rtl="0">
              <a:lnSpc>
                <a:spcPct val="90000"/>
              </a:lnSpc>
              <a:spcBef>
                <a:spcPts val="0"/>
              </a:spcBef>
              <a:spcAft>
                <a:spcPts val="0"/>
              </a:spcAft>
              <a:buNone/>
            </a:pPr>
            <a:endParaRPr/>
          </a:p>
          <a:p>
            <a:pPr marL="228600" lvl="0" indent="-190500" algn="l" rtl="0">
              <a:lnSpc>
                <a:spcPct val="90000"/>
              </a:lnSpc>
              <a:spcBef>
                <a:spcPts val="0"/>
              </a:spcBef>
              <a:spcAft>
                <a:spcPts val="0"/>
              </a:spcAft>
              <a:buSzPts val="1800"/>
              <a:buChar char="•"/>
            </a:pPr>
            <a:r>
              <a:rPr lang="en-US"/>
              <a:t> Syntax: print(“Hello John”) . This should display the word “Hello John”</a:t>
            </a:r>
            <a:endParaRPr/>
          </a:p>
          <a:p>
            <a:pPr marL="457200" lvl="0" indent="0" algn="l" rtl="0">
              <a:lnSpc>
                <a:spcPct val="80000"/>
              </a:lnSpc>
              <a:spcBef>
                <a:spcPts val="0"/>
              </a:spcBef>
              <a:spcAft>
                <a:spcPts val="0"/>
              </a:spcAft>
              <a:buNone/>
            </a:pPr>
            <a:r>
              <a:rPr lang="en-US" sz="2040"/>
              <a:t>NB: Note that using double or single quotes does not matter .</a:t>
            </a:r>
            <a:endParaRPr sz="2040"/>
          </a:p>
          <a:p>
            <a:pPr marL="457200" lvl="0" indent="0" algn="l" rtl="0">
              <a:lnSpc>
                <a:spcPct val="80000"/>
              </a:lnSpc>
              <a:spcBef>
                <a:spcPts val="0"/>
              </a:spcBef>
              <a:spcAft>
                <a:spcPts val="0"/>
              </a:spcAft>
              <a:buNone/>
            </a:pPr>
            <a:endParaRPr sz="2040"/>
          </a:p>
          <a:p>
            <a:pPr marL="228600" lvl="0" indent="0" algn="l" rtl="0">
              <a:lnSpc>
                <a:spcPct val="90000"/>
              </a:lnSpc>
              <a:spcBef>
                <a:spcPts val="0"/>
              </a:spcBef>
              <a:spcAft>
                <a:spcPts val="0"/>
              </a:spcAft>
              <a:buNone/>
            </a:pPr>
            <a:endParaRPr/>
          </a:p>
          <a:p>
            <a:pPr marL="228600" lvl="0" indent="-190500" algn="l" rtl="0">
              <a:lnSpc>
                <a:spcPct val="90000"/>
              </a:lnSpc>
              <a:spcBef>
                <a:spcPts val="0"/>
              </a:spcBef>
              <a:spcAft>
                <a:spcPts val="0"/>
              </a:spcAft>
              <a:buSzPts val="1800"/>
              <a:buChar char="•"/>
            </a:pPr>
            <a:r>
              <a:rPr lang="en-US"/>
              <a:t> </a:t>
            </a:r>
            <a:r>
              <a:rPr lang="en-US" sz="2100"/>
              <a:t>The console is the only interface we shall use in the Python Basics class. In the Python for Web Part of this training we learn about web frameworks, which is used to connect HTML/CSS/JS to Python and SQL.</a:t>
            </a:r>
            <a:endParaRPr/>
          </a:p>
        </p:txBody>
      </p:sp>
      <p:pic>
        <p:nvPicPr>
          <p:cNvPr id="457" name="Google Shape;457;p46"/>
          <p:cNvPicPr preferRelativeResize="0"/>
          <p:nvPr/>
        </p:nvPicPr>
        <p:blipFill>
          <a:blip r:embed="rId3">
            <a:alphaModFix/>
          </a:blip>
          <a:stretch>
            <a:fillRect/>
          </a:stretch>
        </p:blipFill>
        <p:spPr>
          <a:xfrm>
            <a:off x="5895325" y="2582053"/>
            <a:ext cx="6097750" cy="3330971"/>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136"/>
          <p:cNvSpPr txBox="1">
            <a:spLocks noGrp="1"/>
          </p:cNvSpPr>
          <p:nvPr>
            <p:ph type="title"/>
          </p:nvPr>
        </p:nvSpPr>
        <p:spPr>
          <a:xfrm>
            <a:off x="1487325" y="681925"/>
            <a:ext cx="7965600" cy="124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4500"/>
              <a:t>MOCKAROO DATA GENERATION</a:t>
            </a:r>
            <a:br>
              <a:rPr lang="en-US"/>
            </a:br>
            <a:endParaRPr/>
          </a:p>
        </p:txBody>
      </p:sp>
      <p:sp>
        <p:nvSpPr>
          <p:cNvPr id="1020" name="Google Shape;1020;p136"/>
          <p:cNvSpPr txBox="1">
            <a:spLocks noGrp="1"/>
          </p:cNvSpPr>
          <p:nvPr>
            <p:ph type="title"/>
          </p:nvPr>
        </p:nvSpPr>
        <p:spPr>
          <a:xfrm>
            <a:off x="88950" y="2058950"/>
            <a:ext cx="5187600" cy="4749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500"/>
              <a:t>We would like to generate some fake data so that we can have a realistic shop or “myduka”.</a:t>
            </a:r>
            <a:endParaRPr sz="1500"/>
          </a:p>
          <a:p>
            <a:pPr marL="0" lvl="0" indent="0" algn="l" rtl="0">
              <a:lnSpc>
                <a:spcPct val="90000"/>
              </a:lnSpc>
              <a:spcBef>
                <a:spcPts val="0"/>
              </a:spcBef>
              <a:spcAft>
                <a:spcPts val="0"/>
              </a:spcAft>
              <a:buClr>
                <a:schemeClr val="lt1"/>
              </a:buClr>
              <a:buSzPts val="3600"/>
              <a:buFont typeface="Trebuchet MS"/>
              <a:buNone/>
            </a:pPr>
            <a:endParaRPr sz="1500"/>
          </a:p>
          <a:p>
            <a:pPr marL="0" lvl="0" indent="0" algn="l" rtl="0">
              <a:lnSpc>
                <a:spcPct val="90000"/>
              </a:lnSpc>
              <a:spcBef>
                <a:spcPts val="0"/>
              </a:spcBef>
              <a:spcAft>
                <a:spcPts val="0"/>
              </a:spcAft>
              <a:buClr>
                <a:schemeClr val="lt1"/>
              </a:buClr>
              <a:buSzPts val="3600"/>
              <a:buFont typeface="Trebuchet MS"/>
              <a:buNone/>
            </a:pPr>
            <a:r>
              <a:rPr lang="en-US" sz="1500"/>
              <a:t>To achieve this we will use the FREE </a:t>
            </a:r>
            <a:r>
              <a:rPr lang="en-US" sz="1500" u="sng">
                <a:solidFill>
                  <a:schemeClr val="hlink"/>
                </a:solidFill>
                <a:hlinkClick r:id="rId3"/>
              </a:rPr>
              <a:t>Mockaroo</a:t>
            </a:r>
            <a:r>
              <a:rPr lang="en-US" sz="1500"/>
              <a:t> plan to generate data. Since the free version only allows upto 1000 rows, we will generate only 30 products and 1000 sales.</a:t>
            </a:r>
            <a:endParaRPr sz="1500"/>
          </a:p>
          <a:p>
            <a:pPr marL="0" lvl="0" indent="0" algn="l" rtl="0">
              <a:lnSpc>
                <a:spcPct val="90000"/>
              </a:lnSpc>
              <a:spcBef>
                <a:spcPts val="0"/>
              </a:spcBef>
              <a:spcAft>
                <a:spcPts val="0"/>
              </a:spcAft>
              <a:buClr>
                <a:schemeClr val="lt1"/>
              </a:buClr>
              <a:buSzPts val="3600"/>
              <a:buFont typeface="Trebuchet MS"/>
              <a:buNone/>
            </a:pPr>
            <a:endParaRPr sz="1500"/>
          </a:p>
          <a:p>
            <a:pPr marL="0" lvl="0" indent="0" algn="l" rtl="0">
              <a:lnSpc>
                <a:spcPct val="90000"/>
              </a:lnSpc>
              <a:spcBef>
                <a:spcPts val="0"/>
              </a:spcBef>
              <a:spcAft>
                <a:spcPts val="0"/>
              </a:spcAft>
              <a:buClr>
                <a:schemeClr val="lt1"/>
              </a:buClr>
              <a:buSzPts val="3600"/>
              <a:buFont typeface="Trebuchet MS"/>
              <a:buNone/>
            </a:pPr>
            <a:r>
              <a:rPr lang="en-US" sz="1500"/>
              <a:t>Let us start with the products table and generate the random data by setting all columns as this:</a:t>
            </a:r>
            <a:endParaRPr sz="1500"/>
          </a:p>
          <a:p>
            <a:pPr marL="0" lvl="0" indent="0" algn="l" rtl="0">
              <a:lnSpc>
                <a:spcPct val="90000"/>
              </a:lnSpc>
              <a:spcBef>
                <a:spcPts val="0"/>
              </a:spcBef>
              <a:spcAft>
                <a:spcPts val="0"/>
              </a:spcAft>
              <a:buClr>
                <a:schemeClr val="lt1"/>
              </a:buClr>
              <a:buSzPts val="3600"/>
              <a:buFont typeface="Trebuchet MS"/>
              <a:buNone/>
            </a:pPr>
            <a:endParaRPr sz="1500"/>
          </a:p>
          <a:p>
            <a:pPr marL="0" lvl="0" indent="0" algn="l" rtl="0">
              <a:spcBef>
                <a:spcPts val="0"/>
              </a:spcBef>
              <a:spcAft>
                <a:spcPts val="0"/>
              </a:spcAft>
              <a:buClr>
                <a:schemeClr val="lt1"/>
              </a:buClr>
              <a:buSzPts val="3600"/>
              <a:buFont typeface="Trebuchet MS"/>
              <a:buNone/>
            </a:pPr>
            <a:r>
              <a:rPr lang="en-US" sz="1500"/>
              <a:t>Also the selling_price column will be an equation which is</a:t>
            </a:r>
            <a:r>
              <a:rPr lang="en-US" sz="1500">
                <a:solidFill>
                  <a:srgbClr val="660000"/>
                </a:solidFill>
              </a:rPr>
              <a:t> </a:t>
            </a:r>
            <a:r>
              <a:rPr lang="en-US" sz="1500" b="1">
                <a:solidFill>
                  <a:srgbClr val="660000"/>
                </a:solidFill>
              </a:rPr>
              <a:t>buying_price * 1.3</a:t>
            </a:r>
            <a:endParaRPr sz="1500"/>
          </a:p>
          <a:p>
            <a:pPr marL="0" lvl="0" indent="0" algn="l" rtl="0">
              <a:lnSpc>
                <a:spcPct val="90000"/>
              </a:lnSpc>
              <a:spcBef>
                <a:spcPts val="0"/>
              </a:spcBef>
              <a:spcAft>
                <a:spcPts val="0"/>
              </a:spcAft>
              <a:buClr>
                <a:schemeClr val="lt1"/>
              </a:buClr>
              <a:buSzPts val="3600"/>
              <a:buFont typeface="Trebuchet MS"/>
              <a:buNone/>
            </a:pPr>
            <a:endParaRPr sz="1500"/>
          </a:p>
          <a:p>
            <a:pPr marL="0" lvl="0" indent="0" algn="l" rtl="0">
              <a:lnSpc>
                <a:spcPct val="90000"/>
              </a:lnSpc>
              <a:spcBef>
                <a:spcPts val="0"/>
              </a:spcBef>
              <a:spcAft>
                <a:spcPts val="0"/>
              </a:spcAft>
              <a:buClr>
                <a:schemeClr val="lt1"/>
              </a:buClr>
              <a:buSzPts val="3600"/>
              <a:buFont typeface="Trebuchet MS"/>
              <a:buNone/>
            </a:pPr>
            <a:r>
              <a:rPr lang="en-US" sz="1500"/>
              <a:t>We remove the id column since it was set to serial therefore it will generate automatically</a:t>
            </a:r>
            <a:endParaRPr sz="1500" b="1">
              <a:solidFill>
                <a:srgbClr val="660000"/>
              </a:solidFill>
            </a:endParaRPr>
          </a:p>
          <a:p>
            <a:pPr marL="0" lvl="0" indent="0" algn="l" rtl="0">
              <a:lnSpc>
                <a:spcPct val="90000"/>
              </a:lnSpc>
              <a:spcBef>
                <a:spcPts val="0"/>
              </a:spcBef>
              <a:spcAft>
                <a:spcPts val="0"/>
              </a:spcAft>
              <a:buClr>
                <a:schemeClr val="lt1"/>
              </a:buClr>
              <a:buSzPts val="3600"/>
              <a:buFont typeface="Trebuchet MS"/>
              <a:buNone/>
            </a:pPr>
            <a:endParaRPr sz="12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spcBef>
                <a:spcPts val="0"/>
              </a:spcBef>
              <a:spcAft>
                <a:spcPts val="0"/>
              </a:spcAft>
              <a:buClr>
                <a:schemeClr val="lt1"/>
              </a:buClr>
              <a:buSzPts val="3600"/>
              <a:buFont typeface="Trebuchet MS"/>
              <a:buNone/>
            </a:pPr>
            <a:r>
              <a:rPr lang="en-US" sz="1500"/>
              <a:t>Finally change the rows to 30, format as SQL and table name as products. Click preview. You should see some insert queries</a:t>
            </a:r>
            <a:endParaRPr sz="1700"/>
          </a:p>
          <a:p>
            <a:pPr marL="0" lvl="0" indent="0" algn="l" rtl="0">
              <a:lnSpc>
                <a:spcPct val="90000"/>
              </a:lnSpc>
              <a:spcBef>
                <a:spcPts val="0"/>
              </a:spcBef>
              <a:spcAft>
                <a:spcPts val="0"/>
              </a:spcAft>
              <a:buClr>
                <a:schemeClr val="lt1"/>
              </a:buClr>
              <a:buSzPts val="3600"/>
              <a:buFont typeface="Trebuchet MS"/>
              <a:buNone/>
            </a:pPr>
            <a:endParaRPr sz="1700" b="1">
              <a:solidFill>
                <a:srgbClr val="660000"/>
              </a:solidFill>
            </a:endParaRPr>
          </a:p>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br>
              <a:rPr lang="en-US"/>
            </a:br>
            <a:endParaRPr/>
          </a:p>
        </p:txBody>
      </p:sp>
      <p:pic>
        <p:nvPicPr>
          <p:cNvPr id="1021" name="Google Shape;1021;p136"/>
          <p:cNvPicPr preferRelativeResize="0"/>
          <p:nvPr/>
        </p:nvPicPr>
        <p:blipFill>
          <a:blip r:embed="rId4">
            <a:alphaModFix/>
          </a:blip>
          <a:stretch>
            <a:fillRect/>
          </a:stretch>
        </p:blipFill>
        <p:spPr>
          <a:xfrm>
            <a:off x="5276550" y="2058938"/>
            <a:ext cx="6757531" cy="46217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137"/>
          <p:cNvSpPr txBox="1">
            <a:spLocks noGrp="1"/>
          </p:cNvSpPr>
          <p:nvPr>
            <p:ph type="title"/>
          </p:nvPr>
        </p:nvSpPr>
        <p:spPr>
          <a:xfrm>
            <a:off x="335300" y="681925"/>
            <a:ext cx="10110000" cy="124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4500"/>
              <a:t>PREVIEW AND ADD MOCK PRODUCTS</a:t>
            </a:r>
            <a:br>
              <a:rPr lang="en-US"/>
            </a:br>
            <a:endParaRPr/>
          </a:p>
        </p:txBody>
      </p:sp>
      <p:sp>
        <p:nvSpPr>
          <p:cNvPr id="1027" name="Google Shape;1027;p137"/>
          <p:cNvSpPr txBox="1">
            <a:spLocks noGrp="1"/>
          </p:cNvSpPr>
          <p:nvPr>
            <p:ph type="title"/>
          </p:nvPr>
        </p:nvSpPr>
        <p:spPr>
          <a:xfrm>
            <a:off x="0" y="1981600"/>
            <a:ext cx="3509400" cy="4876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We can now preview on mockaroo to see the queries that will add the 30 products.</a:t>
            </a: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Then download the data and open it with a text editor like notepad as shown.</a:t>
            </a: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Select all of them, then copy to get ready to paste to psql or pgadmin.</a:t>
            </a: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Remember to first connect to the required database and then paste the queries.</a:t>
            </a: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NB: Incase you get an error when pasting the query, redo it</a:t>
            </a: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b="1">
              <a:solidFill>
                <a:srgbClr val="660000"/>
              </a:solidFill>
            </a:endParaRPr>
          </a:p>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br>
              <a:rPr lang="en-US"/>
            </a:br>
            <a:endParaRPr/>
          </a:p>
        </p:txBody>
      </p:sp>
      <p:pic>
        <p:nvPicPr>
          <p:cNvPr id="1028" name="Google Shape;1028;p137"/>
          <p:cNvPicPr preferRelativeResize="0"/>
          <p:nvPr/>
        </p:nvPicPr>
        <p:blipFill>
          <a:blip r:embed="rId3">
            <a:alphaModFix/>
          </a:blip>
          <a:stretch>
            <a:fillRect/>
          </a:stretch>
        </p:blipFill>
        <p:spPr>
          <a:xfrm>
            <a:off x="5255325" y="2109125"/>
            <a:ext cx="6460806" cy="46217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138"/>
          <p:cNvSpPr txBox="1">
            <a:spLocks noGrp="1"/>
          </p:cNvSpPr>
          <p:nvPr>
            <p:ph type="title"/>
          </p:nvPr>
        </p:nvSpPr>
        <p:spPr>
          <a:xfrm>
            <a:off x="335300" y="681925"/>
            <a:ext cx="10110000" cy="1249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r>
              <a:rPr lang="en-US" sz="4500"/>
              <a:t>GENERATE MOCK SALES</a:t>
            </a:r>
            <a:br>
              <a:rPr lang="en-US"/>
            </a:br>
            <a:endParaRPr/>
          </a:p>
        </p:txBody>
      </p:sp>
      <p:sp>
        <p:nvSpPr>
          <p:cNvPr id="1034" name="Google Shape;1034;p138"/>
          <p:cNvSpPr txBox="1">
            <a:spLocks noGrp="1"/>
          </p:cNvSpPr>
          <p:nvPr>
            <p:ph type="title"/>
          </p:nvPr>
        </p:nvSpPr>
        <p:spPr>
          <a:xfrm>
            <a:off x="88950" y="2686050"/>
            <a:ext cx="5561700" cy="4122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We can now generate 1000 sales from mockaroo. We will however need to factor in that we have to match an existing product. To find out your least primary key in products and max primary key use the below queries:</a:t>
            </a: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min val: </a:t>
            </a:r>
            <a:endParaRPr sz="1700"/>
          </a:p>
          <a:p>
            <a:pPr marL="0" lvl="0" indent="0" algn="l" rtl="0">
              <a:lnSpc>
                <a:spcPct val="90000"/>
              </a:lnSpc>
              <a:spcBef>
                <a:spcPts val="0"/>
              </a:spcBef>
              <a:spcAft>
                <a:spcPts val="0"/>
              </a:spcAft>
              <a:buClr>
                <a:schemeClr val="lt1"/>
              </a:buClr>
              <a:buSzPts val="3600"/>
              <a:buFont typeface="Trebuchet MS"/>
              <a:buNone/>
            </a:pPr>
            <a:r>
              <a:rPr lang="en-US" sz="1700">
                <a:solidFill>
                  <a:srgbClr val="660000"/>
                </a:solidFill>
              </a:rPr>
              <a:t>select * from products order by id asc limit 1;</a:t>
            </a:r>
            <a:endParaRPr sz="1700">
              <a:solidFill>
                <a:srgbClr val="660000"/>
              </a:solidFill>
            </a:endParaRPr>
          </a:p>
          <a:p>
            <a:pPr marL="0" lvl="0" indent="0" algn="l" rtl="0">
              <a:lnSpc>
                <a:spcPct val="90000"/>
              </a:lnSpc>
              <a:spcBef>
                <a:spcPts val="0"/>
              </a:spcBef>
              <a:spcAft>
                <a:spcPts val="0"/>
              </a:spcAft>
              <a:buClr>
                <a:schemeClr val="lt1"/>
              </a:buClr>
              <a:buSzPts val="3600"/>
              <a:buFont typeface="Trebuchet MS"/>
              <a:buNone/>
            </a:pPr>
            <a:r>
              <a:rPr lang="en-US" sz="1700"/>
              <a:t>min val:</a:t>
            </a:r>
            <a:endParaRPr sz="1700"/>
          </a:p>
          <a:p>
            <a:pPr marL="0" lvl="0" indent="0" algn="l" rtl="0">
              <a:lnSpc>
                <a:spcPct val="90000"/>
              </a:lnSpc>
              <a:spcBef>
                <a:spcPts val="0"/>
              </a:spcBef>
              <a:spcAft>
                <a:spcPts val="0"/>
              </a:spcAft>
              <a:buClr>
                <a:schemeClr val="lt1"/>
              </a:buClr>
              <a:buSzPts val="3600"/>
              <a:buFont typeface="Trebuchet MS"/>
              <a:buNone/>
            </a:pPr>
            <a:r>
              <a:rPr lang="en-US" sz="1700">
                <a:solidFill>
                  <a:srgbClr val="660000"/>
                </a:solidFill>
              </a:rPr>
              <a:t>select * from products order by id desc limit 1;</a:t>
            </a:r>
            <a:endParaRPr sz="1700">
              <a:solidFill>
                <a:srgbClr val="660000"/>
              </a:solidFill>
            </a:endParaRPr>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 We will do this by setting the column pid to the type number but put min = (min val above) and max =  (max val above).</a:t>
            </a: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 Also remember to clear any equation present on any field. And Change created_at to datetime type and the format to SQL datetime</a:t>
            </a: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r>
              <a:rPr lang="en-US" sz="1700"/>
              <a:t>Download data and open with notepad and paste as before.</a:t>
            </a: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a:p>
          <a:p>
            <a:pPr marL="0" lvl="0" indent="0" algn="l" rtl="0">
              <a:lnSpc>
                <a:spcPct val="90000"/>
              </a:lnSpc>
              <a:spcBef>
                <a:spcPts val="0"/>
              </a:spcBef>
              <a:spcAft>
                <a:spcPts val="0"/>
              </a:spcAft>
              <a:buClr>
                <a:schemeClr val="lt1"/>
              </a:buClr>
              <a:buSzPts val="3600"/>
              <a:buFont typeface="Trebuchet MS"/>
              <a:buNone/>
            </a:pPr>
            <a:endParaRPr sz="1700" b="1">
              <a:solidFill>
                <a:srgbClr val="660000"/>
              </a:solidFill>
            </a:endParaRPr>
          </a:p>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endParaRPr sz="2300"/>
          </a:p>
          <a:p>
            <a:pPr marL="0" lvl="0" indent="0" algn="l" rtl="0">
              <a:lnSpc>
                <a:spcPct val="90000"/>
              </a:lnSpc>
              <a:spcBef>
                <a:spcPts val="0"/>
              </a:spcBef>
              <a:spcAft>
                <a:spcPts val="0"/>
              </a:spcAft>
              <a:buClr>
                <a:schemeClr val="lt1"/>
              </a:buClr>
              <a:buSzPts val="3600"/>
              <a:buFont typeface="Trebuchet MS"/>
              <a:buNone/>
            </a:pPr>
            <a:br>
              <a:rPr lang="en-US"/>
            </a:br>
            <a:endParaRPr/>
          </a:p>
        </p:txBody>
      </p:sp>
      <p:pic>
        <p:nvPicPr>
          <p:cNvPr id="1035" name="Google Shape;1035;p138"/>
          <p:cNvPicPr preferRelativeResize="0"/>
          <p:nvPr/>
        </p:nvPicPr>
        <p:blipFill>
          <a:blip r:embed="rId3">
            <a:alphaModFix/>
          </a:blip>
          <a:stretch>
            <a:fillRect/>
          </a:stretch>
        </p:blipFill>
        <p:spPr>
          <a:xfrm>
            <a:off x="5554050" y="2495275"/>
            <a:ext cx="6551349" cy="36751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139"/>
          <p:cNvSpPr txBox="1">
            <a:spLocks noGrp="1"/>
          </p:cNvSpPr>
          <p:nvPr>
            <p:ph type="title"/>
          </p:nvPr>
        </p:nvSpPr>
        <p:spPr>
          <a:xfrm>
            <a:off x="331825" y="681925"/>
            <a:ext cx="9577800" cy="124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4500"/>
              <a:t>EXTRA STUFF ON SQL USING PSQL</a:t>
            </a:r>
            <a:br>
              <a:rPr lang="en-US"/>
            </a:br>
            <a:endParaRPr/>
          </a:p>
        </p:txBody>
      </p:sp>
      <p:sp>
        <p:nvSpPr>
          <p:cNvPr id="1041" name="Google Shape;1041;p139"/>
          <p:cNvSpPr txBox="1">
            <a:spLocks noGrp="1"/>
          </p:cNvSpPr>
          <p:nvPr>
            <p:ph type="title"/>
          </p:nvPr>
        </p:nvSpPr>
        <p:spPr>
          <a:xfrm>
            <a:off x="88950" y="2007650"/>
            <a:ext cx="12014100" cy="4850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2000">
                <a:solidFill>
                  <a:schemeClr val="dk1"/>
                </a:solidFill>
              </a:rPr>
              <a:t># </a:t>
            </a:r>
            <a:r>
              <a:rPr lang="en-US" sz="2000" b="1">
                <a:solidFill>
                  <a:schemeClr val="dk1"/>
                </a:solidFill>
              </a:rPr>
              <a:t>Adding Check constraints</a:t>
            </a:r>
            <a:endParaRPr sz="2000" b="1">
              <a:solidFill>
                <a:schemeClr val="dk1"/>
              </a:solidFill>
            </a:endParaRPr>
          </a:p>
          <a:p>
            <a:pPr marL="0" lvl="0" indent="0" algn="l" rtl="0">
              <a:spcBef>
                <a:spcPts val="0"/>
              </a:spcBef>
              <a:spcAft>
                <a:spcPts val="0"/>
              </a:spcAft>
              <a:buClr>
                <a:schemeClr val="lt1"/>
              </a:buClr>
              <a:buSzPts val="3600"/>
              <a:buFont typeface="Trebuchet MS"/>
              <a:buNone/>
            </a:pPr>
            <a:r>
              <a:rPr lang="en-US" sz="2000"/>
              <a:t>ALTER TABLE public.products ADD CHECK (selling_price &gt; 0)  NOT VALID;</a:t>
            </a:r>
            <a:endParaRPr sz="2000"/>
          </a:p>
          <a:p>
            <a:pPr marL="0" lvl="0" indent="0" algn="l" rtl="0">
              <a:spcBef>
                <a:spcPts val="0"/>
              </a:spcBef>
              <a:spcAft>
                <a:spcPts val="0"/>
              </a:spcAft>
              <a:buClr>
                <a:schemeClr val="dk1"/>
              </a:buClr>
              <a:buSzPts val="1100"/>
              <a:buFont typeface="Arial"/>
              <a:buNone/>
            </a:pPr>
            <a:r>
              <a:rPr lang="en-US" sz="2000"/>
              <a:t>ALTER TABLE public.products  ADD CHECK (stock_quantity &gt; 0)    NOT VALID;</a:t>
            </a:r>
            <a:endParaRPr sz="2000"/>
          </a:p>
          <a:p>
            <a:pPr marL="0" lvl="0" indent="0" algn="l" rtl="0">
              <a:spcBef>
                <a:spcPts val="0"/>
              </a:spcBef>
              <a:spcAft>
                <a:spcPts val="0"/>
              </a:spcAft>
              <a:buClr>
                <a:schemeClr val="lt1"/>
              </a:buClr>
              <a:buSzPts val="3600"/>
              <a:buFont typeface="Trebuchet MS"/>
              <a:buNone/>
            </a:pPr>
            <a:endParaRPr sz="2000"/>
          </a:p>
          <a:p>
            <a:pPr marL="0" lvl="0" indent="0" algn="l" rtl="0">
              <a:spcBef>
                <a:spcPts val="0"/>
              </a:spcBef>
              <a:spcAft>
                <a:spcPts val="0"/>
              </a:spcAft>
              <a:buClr>
                <a:schemeClr val="lt1"/>
              </a:buClr>
              <a:buSzPts val="3600"/>
              <a:buFont typeface="Trebuchet MS"/>
              <a:buNone/>
            </a:pPr>
            <a:r>
              <a:rPr lang="en-US" sz="2000">
                <a:solidFill>
                  <a:schemeClr val="dk1"/>
                </a:solidFill>
              </a:rPr>
              <a:t># </a:t>
            </a:r>
            <a:r>
              <a:rPr lang="en-US" sz="2000" b="1">
                <a:solidFill>
                  <a:schemeClr val="dk1"/>
                </a:solidFill>
              </a:rPr>
              <a:t>Creating Views in SQL: </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t>CREATE VIEW product_sales AS SELECT * FROM products as p join sales as s on p.id=s.pid;</a:t>
            </a:r>
            <a:endParaRPr sz="2000"/>
          </a:p>
          <a:p>
            <a:pPr marL="0" lvl="0" indent="0" algn="l" rtl="0">
              <a:spcBef>
                <a:spcPts val="0"/>
              </a:spcBef>
              <a:spcAft>
                <a:spcPts val="0"/>
              </a:spcAft>
              <a:buClr>
                <a:schemeClr val="dk1"/>
              </a:buClr>
              <a:buSzPts val="1100"/>
              <a:buFont typeface="Arial"/>
              <a:buNone/>
            </a:pPr>
            <a:r>
              <a:rPr lang="en-US" sz="2000"/>
              <a:t>SELECT * FROM product_sales;</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Clr>
                <a:schemeClr val="lt1"/>
              </a:buClr>
              <a:buSzPts val="3600"/>
              <a:buFont typeface="Trebuchet MS"/>
              <a:buNone/>
            </a:pPr>
            <a:r>
              <a:rPr lang="en-US" sz="2000" b="1">
                <a:solidFill>
                  <a:schemeClr val="dk1"/>
                </a:solidFill>
              </a:rPr>
              <a:t>Questions:</a:t>
            </a:r>
            <a:r>
              <a:rPr lang="en-US" sz="2000">
                <a:solidFill>
                  <a:schemeClr val="dk1"/>
                </a:solidFill>
              </a:rPr>
              <a:t> </a:t>
            </a:r>
            <a:endParaRPr sz="2000">
              <a:solidFill>
                <a:schemeClr val="dk1"/>
              </a:solidFill>
            </a:endParaRPr>
          </a:p>
          <a:p>
            <a:pPr marL="0" lvl="0" indent="0" algn="l" rtl="0">
              <a:spcBef>
                <a:spcPts val="0"/>
              </a:spcBef>
              <a:spcAft>
                <a:spcPts val="0"/>
              </a:spcAft>
              <a:buClr>
                <a:schemeClr val="lt1"/>
              </a:buClr>
              <a:buSzPts val="3600"/>
              <a:buFont typeface="Trebuchet MS"/>
              <a:buNone/>
            </a:pPr>
            <a:endParaRPr sz="2000">
              <a:solidFill>
                <a:schemeClr val="dk1"/>
              </a:solidFill>
            </a:endParaRPr>
          </a:p>
          <a:p>
            <a:pPr marL="457200" lvl="0" indent="-355600" algn="l" rtl="0">
              <a:spcBef>
                <a:spcPts val="0"/>
              </a:spcBef>
              <a:spcAft>
                <a:spcPts val="0"/>
              </a:spcAft>
              <a:buClr>
                <a:schemeClr val="dk1"/>
              </a:buClr>
              <a:buSzPts val="2000"/>
              <a:buAutoNum type="arabicPeriod"/>
            </a:pPr>
            <a:r>
              <a:rPr lang="en-US" sz="2000">
                <a:solidFill>
                  <a:schemeClr val="dk1"/>
                </a:solidFill>
              </a:rPr>
              <a:t>Display each product with the total profit made and save the query in a view called myprofits.</a:t>
            </a:r>
            <a:endParaRPr sz="2000">
              <a:solidFill>
                <a:schemeClr val="dk1"/>
              </a:solidFill>
            </a:endParaRPr>
          </a:p>
          <a:p>
            <a:pPr marL="457200" lvl="0" indent="-355600" algn="l" rtl="0">
              <a:spcBef>
                <a:spcPts val="0"/>
              </a:spcBef>
              <a:spcAft>
                <a:spcPts val="0"/>
              </a:spcAft>
              <a:buClr>
                <a:schemeClr val="dk1"/>
              </a:buClr>
              <a:buSzPts val="2000"/>
              <a:buAutoNum type="arabicPeriod"/>
            </a:pPr>
            <a:r>
              <a:rPr lang="en-US" sz="2000">
                <a:solidFill>
                  <a:schemeClr val="dk1"/>
                </a:solidFill>
              </a:rPr>
              <a:t>Display sales made per month and save in a view called monthly_sales.</a:t>
            </a:r>
            <a:endParaRPr sz="2000">
              <a:solidFill>
                <a:schemeClr val="dk1"/>
              </a:solidFill>
            </a:endParaRPr>
          </a:p>
          <a:p>
            <a:pPr marL="0" lvl="0" indent="0" algn="l" rtl="0">
              <a:spcBef>
                <a:spcPts val="0"/>
              </a:spcBef>
              <a:spcAft>
                <a:spcPts val="0"/>
              </a:spcAft>
              <a:buClr>
                <a:schemeClr val="lt1"/>
              </a:buClr>
              <a:buSzPts val="3600"/>
              <a:buFont typeface="Trebuchet MS"/>
              <a:buNone/>
            </a:pPr>
            <a:endParaRPr sz="2000">
              <a:solidFill>
                <a:schemeClr val="dk1"/>
              </a:solidFill>
            </a:endParaRPr>
          </a:p>
          <a:p>
            <a:pPr marL="0" lvl="0" indent="0" algn="l" rtl="0">
              <a:lnSpc>
                <a:spcPct val="90000"/>
              </a:lnSpc>
              <a:spcBef>
                <a:spcPts val="0"/>
              </a:spcBef>
              <a:spcAft>
                <a:spcPts val="0"/>
              </a:spcAft>
              <a:buClr>
                <a:schemeClr val="lt1"/>
              </a:buClr>
              <a:buSzPts val="3600"/>
              <a:buFont typeface="Trebuchet MS"/>
              <a:buNone/>
            </a:pPr>
            <a:br>
              <a:rPr lang="en-US"/>
            </a:b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40"/>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Back to Python</a:t>
            </a:r>
            <a:br>
              <a:rPr lang="en-US"/>
            </a:br>
            <a:endParaRPr/>
          </a:p>
        </p:txBody>
      </p:sp>
      <p:sp>
        <p:nvSpPr>
          <p:cNvPr id="1047" name="Google Shape;1047;p140"/>
          <p:cNvSpPr txBox="1"/>
          <p:nvPr/>
        </p:nvSpPr>
        <p:spPr>
          <a:xfrm>
            <a:off x="722125" y="2239450"/>
            <a:ext cx="9711600" cy="4386000"/>
          </a:xfrm>
          <a:prstGeom prst="rect">
            <a:avLst/>
          </a:prstGeom>
          <a:noFill/>
          <a:ln>
            <a:noFill/>
          </a:ln>
        </p:spPr>
        <p:txBody>
          <a:bodyPr spcFirstLastPara="1" wrap="square" lIns="91425" tIns="45700" rIns="91425" bIns="45700" anchor="t" anchorCtr="0">
            <a:noAutofit/>
          </a:bodyPr>
          <a:lstStyle/>
          <a:p>
            <a:pPr marL="45720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Deeper into Functions</a:t>
            </a:r>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a:solidFill>
                  <a:schemeClr val="lt1"/>
                </a:solidFill>
                <a:latin typeface="Trebuchet MS"/>
                <a:ea typeface="Trebuchet MS"/>
                <a:cs typeface="Trebuchet MS"/>
                <a:sym typeface="Trebuchet MS"/>
              </a:rPr>
              <a:t>Importing in Python</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Classes and Objects</a:t>
            </a:r>
            <a:endParaRPr sz="3000">
              <a:solidFill>
                <a:schemeClr val="lt1"/>
              </a:solidFill>
              <a:latin typeface="Trebuchet MS"/>
              <a:ea typeface="Trebuchet MS"/>
              <a:cs typeface="Trebuchet MS"/>
              <a:sym typeface="Trebuchet MS"/>
            </a:endParaRPr>
          </a:p>
          <a:p>
            <a:pPr marL="45720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gradFill>
          <a:gsLst>
            <a:gs pos="0">
              <a:srgbClr val="FFFFFF">
                <a:alpha val="0"/>
              </a:srgbClr>
            </a:gs>
            <a:gs pos="50000">
              <a:srgbClr val="D54006"/>
            </a:gs>
            <a:gs pos="100000">
              <a:srgbClr val="8C0000"/>
            </a:gs>
          </a:gsLst>
          <a:lin ang="2519868" scaled="0"/>
        </a:gradFill>
        <a:effectLst/>
      </p:bgPr>
    </p:bg>
    <p:spTree>
      <p:nvGrpSpPr>
        <p:cNvPr id="1" name="Shape 1051"/>
        <p:cNvGrpSpPr/>
        <p:nvPr/>
      </p:nvGrpSpPr>
      <p:grpSpPr>
        <a:xfrm>
          <a:off x="0" y="0"/>
          <a:ext cx="0" cy="0"/>
          <a:chOff x="0" y="0"/>
          <a:chExt cx="0" cy="0"/>
        </a:xfrm>
      </p:grpSpPr>
      <p:sp>
        <p:nvSpPr>
          <p:cNvPr id="1052" name="Google Shape;1052;p141"/>
          <p:cNvSpPr txBox="1">
            <a:spLocks noGrp="1"/>
          </p:cNvSpPr>
          <p:nvPr>
            <p:ph type="ctrTitle"/>
          </p:nvPr>
        </p:nvSpPr>
        <p:spPr>
          <a:xfrm>
            <a:off x="174050" y="2733700"/>
            <a:ext cx="86505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sz="4200"/>
              <a:t>More on Functions, Classes and Objects in Python</a:t>
            </a:r>
            <a:r>
              <a:rPr lang="en-US"/>
              <a:t> </a:t>
            </a:r>
            <a:endParaRPr/>
          </a:p>
        </p:txBody>
      </p:sp>
      <p:sp>
        <p:nvSpPr>
          <p:cNvPr id="1053" name="Google Shape;1053;p141"/>
          <p:cNvSpPr txBox="1">
            <a:spLocks noGrp="1"/>
          </p:cNvSpPr>
          <p:nvPr>
            <p:ph type="subTitle" idx="1"/>
          </p:nvPr>
        </p:nvSpPr>
        <p:spPr>
          <a:xfrm>
            <a:off x="949066" y="4329881"/>
            <a:ext cx="8144100" cy="11178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000"/>
              <a:buNone/>
            </a:pPr>
            <a:r>
              <a:rPr lang="en-US" sz="3000"/>
              <a:t>By – Techcamp Kenya</a:t>
            </a:r>
            <a:endParaRPr sz="3000"/>
          </a:p>
          <a:p>
            <a:pPr marL="0" lvl="0" indent="0" algn="r" rtl="0">
              <a:lnSpc>
                <a:spcPct val="90000"/>
              </a:lnSpc>
              <a:spcBef>
                <a:spcPts val="1000"/>
              </a:spcBef>
              <a:spcAft>
                <a:spcPts val="0"/>
              </a:spcAft>
              <a:buClr>
                <a:schemeClr val="lt1"/>
              </a:buClr>
              <a:buSzPts val="2000"/>
              <a:buNone/>
            </a:pPr>
            <a:endParaRPr/>
          </a:p>
        </p:txBody>
      </p:sp>
      <p:pic>
        <p:nvPicPr>
          <p:cNvPr id="1054" name="Google Shape;1054;p141"/>
          <p:cNvPicPr preferRelativeResize="0"/>
          <p:nvPr/>
        </p:nvPicPr>
        <p:blipFill>
          <a:blip r:embed="rId3">
            <a:alphaModFix/>
          </a:blip>
          <a:stretch>
            <a:fillRect/>
          </a:stretch>
        </p:blipFill>
        <p:spPr>
          <a:xfrm>
            <a:off x="9546750" y="2501075"/>
            <a:ext cx="1905000" cy="19050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4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Python functions task before starting Classes</a:t>
            </a:r>
            <a:br>
              <a:rPr lang="en-US"/>
            </a:br>
            <a:endParaRPr/>
          </a:p>
        </p:txBody>
      </p:sp>
      <p:sp>
        <p:nvSpPr>
          <p:cNvPr id="1060" name="Google Shape;1060;p142"/>
          <p:cNvSpPr txBox="1"/>
          <p:nvPr/>
        </p:nvSpPr>
        <p:spPr>
          <a:xfrm>
            <a:off x="0" y="1931950"/>
            <a:ext cx="11903700" cy="47079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Clr>
                <a:schemeClr val="lt1"/>
              </a:buClr>
              <a:buSzPts val="3200"/>
              <a:buChar char="-"/>
            </a:pPr>
            <a:r>
              <a:rPr lang="en-US" sz="3200">
                <a:solidFill>
                  <a:schemeClr val="lt1"/>
                </a:solidFill>
                <a:latin typeface="Trebuchet MS"/>
                <a:ea typeface="Trebuchet MS"/>
                <a:cs typeface="Trebuchet MS"/>
                <a:sym typeface="Trebuchet MS"/>
              </a:rPr>
              <a:t>To remind you how to use functions do the below task:</a:t>
            </a:r>
            <a:endParaRPr sz="32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3200">
                <a:solidFill>
                  <a:schemeClr val="lt1"/>
                </a:solidFill>
                <a:latin typeface="Trebuchet MS"/>
                <a:ea typeface="Trebuchet MS"/>
                <a:cs typeface="Trebuchet MS"/>
                <a:sym typeface="Trebuchet MS"/>
              </a:rPr>
              <a:t>1. Create a program called cubetask.py that takes an input the length of a cube then prints the area and also the volume.</a:t>
            </a:r>
            <a:endParaRPr sz="32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3200">
                <a:solidFill>
                  <a:schemeClr val="lt1"/>
                </a:solidFill>
                <a:latin typeface="Trebuchet MS"/>
                <a:ea typeface="Trebuchet MS"/>
                <a:cs typeface="Trebuchet MS"/>
                <a:sym typeface="Trebuchet MS"/>
              </a:rPr>
              <a:t>Have two functions called area and volume, that have the input as the argument and returns the area to be printed and the other the volume.</a:t>
            </a:r>
            <a:endParaRPr sz="32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endParaRPr sz="3200">
              <a:solidFill>
                <a:schemeClr val="lt1"/>
              </a:solidFill>
              <a:latin typeface="Trebuchet MS"/>
              <a:ea typeface="Trebuchet MS"/>
              <a:cs typeface="Trebuchet MS"/>
              <a:sym typeface="Trebuchet MS"/>
            </a:endParaRPr>
          </a:p>
          <a:p>
            <a:pPr marL="0" marR="0" lvl="0" indent="0" algn="l" rtl="0">
              <a:lnSpc>
                <a:spcPct val="70000"/>
              </a:lnSpc>
              <a:spcBef>
                <a:spcPts val="0"/>
              </a:spcBef>
              <a:spcAft>
                <a:spcPts val="0"/>
              </a:spcAft>
              <a:buClr>
                <a:schemeClr val="lt1"/>
              </a:buClr>
              <a:buSzPts val="1600"/>
              <a:buFont typeface="Arial"/>
              <a:buNone/>
            </a:pPr>
            <a:endParaRPr sz="1600" b="1">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endParaRPr/>
          </a:p>
          <a:p>
            <a:pPr marL="0" marR="0" lvl="0" indent="0" algn="l" rtl="0">
              <a:lnSpc>
                <a:spcPct val="70000"/>
              </a:lnSpc>
              <a:spcBef>
                <a:spcPts val="1000"/>
              </a:spcBef>
              <a:spcAft>
                <a:spcPts val="0"/>
              </a:spcAft>
              <a:buClr>
                <a:schemeClr val="lt1"/>
              </a:buClr>
              <a:buSzPts val="600"/>
              <a:buFont typeface="Arial"/>
              <a:buNone/>
            </a:pPr>
            <a:endParaRPr sz="600" b="0" i="0" u="none" strike="noStrike" cap="none">
              <a:solidFill>
                <a:schemeClr val="lt1"/>
              </a:solidFill>
              <a:latin typeface="Trebuchet MS"/>
              <a:ea typeface="Trebuchet MS"/>
              <a:cs typeface="Trebuchet MS"/>
              <a:sym typeface="Trebuchet MS"/>
            </a:endParaRPr>
          </a:p>
          <a:p>
            <a:pPr marL="457200" marR="0" lvl="0" indent="-419100" algn="l" rtl="0">
              <a:lnSpc>
                <a:spcPct val="70000"/>
              </a:lnSpc>
              <a:spcBef>
                <a:spcPts val="1000"/>
              </a:spcBef>
              <a:spcAft>
                <a:spcPts val="0"/>
              </a:spcAft>
              <a:buClr>
                <a:schemeClr val="lt1"/>
              </a:buClr>
              <a:buSzPts val="600"/>
              <a:buFont typeface="Trebuchet MS"/>
              <a:buNone/>
            </a:pPr>
            <a:endParaRPr sz="6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43"/>
          <p:cNvSpPr txBox="1">
            <a:spLocks noGrp="1"/>
          </p:cNvSpPr>
          <p:nvPr>
            <p:ph type="title"/>
          </p:nvPr>
        </p:nvSpPr>
        <p:spPr>
          <a:xfrm>
            <a:off x="2881225" y="1222875"/>
            <a:ext cx="53415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A bit more on functions</a:t>
            </a:r>
            <a:br>
              <a:rPr lang="en-US"/>
            </a:br>
            <a:endParaRPr/>
          </a:p>
        </p:txBody>
      </p:sp>
      <p:sp>
        <p:nvSpPr>
          <p:cNvPr id="1066" name="Google Shape;1066;p143"/>
          <p:cNvSpPr txBox="1"/>
          <p:nvPr/>
        </p:nvSpPr>
        <p:spPr>
          <a:xfrm>
            <a:off x="0" y="1931950"/>
            <a:ext cx="11903700" cy="47079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Clr>
                <a:schemeClr val="lt1"/>
              </a:buClr>
              <a:buSzPts val="3200"/>
              <a:buChar char="-"/>
            </a:pPr>
            <a:r>
              <a:rPr lang="en-US" sz="3200">
                <a:solidFill>
                  <a:schemeClr val="lt1"/>
                </a:solidFill>
                <a:latin typeface="Trebuchet MS"/>
                <a:ea typeface="Trebuchet MS"/>
                <a:cs typeface="Trebuchet MS"/>
                <a:sym typeface="Trebuchet MS"/>
              </a:rPr>
              <a:t>You can also set a default value in a parameter (variable) in a function. This sets a value to the parameter if it happens one was not sent on function calling. below is an example.</a:t>
            </a:r>
            <a:endParaRPr sz="32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endParaRPr sz="32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1600">
                <a:solidFill>
                  <a:schemeClr val="lt1"/>
                </a:solidFill>
                <a:latin typeface="Trebuchet MS"/>
                <a:ea typeface="Trebuchet MS"/>
                <a:cs typeface="Trebuchet MS"/>
                <a:sym typeface="Trebuchet MS"/>
              </a:rPr>
              <a:t>def volume(length, width=30):</a:t>
            </a:r>
            <a:endParaRPr sz="16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1600">
                <a:solidFill>
                  <a:schemeClr val="lt1"/>
                </a:solidFill>
                <a:latin typeface="Trebuchet MS"/>
                <a:ea typeface="Trebuchet MS"/>
                <a:cs typeface="Trebuchet MS"/>
                <a:sym typeface="Trebuchet MS"/>
              </a:rPr>
              <a:t>    v = length * length * length</a:t>
            </a:r>
            <a:endParaRPr sz="16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1600">
                <a:solidFill>
                  <a:schemeClr val="lt1"/>
                </a:solidFill>
                <a:latin typeface="Trebuchet MS"/>
                <a:ea typeface="Trebuchet MS"/>
                <a:cs typeface="Trebuchet MS"/>
                <a:sym typeface="Trebuchet MS"/>
              </a:rPr>
              <a:t>    return v</a:t>
            </a:r>
            <a:endParaRPr sz="16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endParaRPr sz="16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1600">
                <a:solidFill>
                  <a:schemeClr val="lt1"/>
                </a:solidFill>
                <a:latin typeface="Trebuchet MS"/>
                <a:ea typeface="Trebuchet MS"/>
                <a:cs typeface="Trebuchet MS"/>
                <a:sym typeface="Trebuchet MS"/>
              </a:rPr>
              <a:t>vl = volume(l)</a:t>
            </a:r>
            <a:endParaRPr sz="16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1600">
                <a:solidFill>
                  <a:schemeClr val="lt1"/>
                </a:solidFill>
                <a:latin typeface="Trebuchet MS"/>
                <a:ea typeface="Trebuchet MS"/>
                <a:cs typeface="Trebuchet MS"/>
                <a:sym typeface="Trebuchet MS"/>
              </a:rPr>
              <a:t>print(vl)</a:t>
            </a:r>
            <a:endParaRPr sz="1600">
              <a:solidFill>
                <a:schemeClr val="lt1"/>
              </a:solidFill>
              <a:latin typeface="Trebuchet MS"/>
              <a:ea typeface="Trebuchet MS"/>
              <a:cs typeface="Trebuchet MS"/>
              <a:sym typeface="Trebuchet MS"/>
            </a:endParaRPr>
          </a:p>
          <a:p>
            <a:pPr marL="0" marR="0" lvl="0" indent="0" algn="l" rtl="0">
              <a:lnSpc>
                <a:spcPct val="70000"/>
              </a:lnSpc>
              <a:spcBef>
                <a:spcPts val="0"/>
              </a:spcBef>
              <a:spcAft>
                <a:spcPts val="0"/>
              </a:spcAft>
              <a:buClr>
                <a:schemeClr val="lt1"/>
              </a:buClr>
              <a:buSzPts val="1600"/>
              <a:buFont typeface="Arial"/>
              <a:buNone/>
            </a:pPr>
            <a:endParaRPr sz="1600" b="1">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endParaRPr/>
          </a:p>
          <a:p>
            <a:pPr marL="0" marR="0" lvl="0" indent="0" algn="l" rtl="0">
              <a:lnSpc>
                <a:spcPct val="70000"/>
              </a:lnSpc>
              <a:spcBef>
                <a:spcPts val="1000"/>
              </a:spcBef>
              <a:spcAft>
                <a:spcPts val="0"/>
              </a:spcAft>
              <a:buClr>
                <a:schemeClr val="lt1"/>
              </a:buClr>
              <a:buSzPts val="600"/>
              <a:buFont typeface="Arial"/>
              <a:buNone/>
            </a:pPr>
            <a:endParaRPr sz="600" b="0" i="0" u="none" strike="noStrike" cap="none">
              <a:solidFill>
                <a:schemeClr val="lt1"/>
              </a:solidFill>
              <a:latin typeface="Trebuchet MS"/>
              <a:ea typeface="Trebuchet MS"/>
              <a:cs typeface="Trebuchet MS"/>
              <a:sym typeface="Trebuchet MS"/>
            </a:endParaRPr>
          </a:p>
          <a:p>
            <a:pPr marL="457200" marR="0" lvl="0" indent="-419100" algn="l" rtl="0">
              <a:lnSpc>
                <a:spcPct val="70000"/>
              </a:lnSpc>
              <a:spcBef>
                <a:spcPts val="1000"/>
              </a:spcBef>
              <a:spcAft>
                <a:spcPts val="0"/>
              </a:spcAft>
              <a:buClr>
                <a:schemeClr val="lt1"/>
              </a:buClr>
              <a:buSzPts val="600"/>
              <a:buFont typeface="Trebuchet MS"/>
              <a:buNone/>
            </a:pPr>
            <a:endParaRPr sz="6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4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Introduction</a:t>
            </a:r>
            <a:br>
              <a:rPr lang="en-US"/>
            </a:br>
            <a:endParaRPr/>
          </a:p>
        </p:txBody>
      </p:sp>
      <p:sp>
        <p:nvSpPr>
          <p:cNvPr id="1072" name="Google Shape;1072;p144"/>
          <p:cNvSpPr txBox="1"/>
          <p:nvPr/>
        </p:nvSpPr>
        <p:spPr>
          <a:xfrm>
            <a:off x="0" y="1931950"/>
            <a:ext cx="11903700" cy="47079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Clr>
                <a:schemeClr val="lt1"/>
              </a:buClr>
              <a:buSzPts val="3200"/>
              <a:buChar char="-"/>
            </a:pPr>
            <a:r>
              <a:rPr lang="en-US" sz="3200">
                <a:solidFill>
                  <a:schemeClr val="lt1"/>
                </a:solidFill>
                <a:latin typeface="Trebuchet MS"/>
                <a:ea typeface="Trebuchet MS"/>
                <a:cs typeface="Trebuchet MS"/>
                <a:sym typeface="Trebuchet MS"/>
              </a:rPr>
              <a:t>Back in functions we modularized our code into functions: To calculate total, calculate average, then find grade.</a:t>
            </a:r>
            <a:endParaRPr sz="3200">
              <a:solidFill>
                <a:schemeClr val="lt1"/>
              </a:solidFill>
              <a:latin typeface="Trebuchet MS"/>
              <a:ea typeface="Trebuchet MS"/>
              <a:cs typeface="Trebuchet MS"/>
              <a:sym typeface="Trebuchet MS"/>
            </a:endParaRPr>
          </a:p>
          <a:p>
            <a:pPr marL="457200" lvl="0" indent="-431800" algn="l" rtl="0">
              <a:lnSpc>
                <a:spcPct val="90000"/>
              </a:lnSpc>
              <a:spcBef>
                <a:spcPts val="1000"/>
              </a:spcBef>
              <a:spcAft>
                <a:spcPts val="0"/>
              </a:spcAft>
              <a:buClr>
                <a:schemeClr val="lt1"/>
              </a:buClr>
              <a:buSzPts val="3200"/>
              <a:buChar char="-"/>
            </a:pPr>
            <a:r>
              <a:rPr lang="en-US" sz="3200">
                <a:solidFill>
                  <a:schemeClr val="lt1"/>
                </a:solidFill>
                <a:latin typeface="Trebuchet MS"/>
                <a:ea typeface="Trebuchet MS"/>
                <a:cs typeface="Trebuchet MS"/>
                <a:sym typeface="Trebuchet MS"/>
              </a:rPr>
              <a:t>All the above functions are related and would therefore make sense if we modularize our program more by grouping them together into structures called Classes.</a:t>
            </a:r>
            <a:endParaRPr sz="32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endParaRPr sz="3200">
              <a:solidFill>
                <a:schemeClr val="lt1"/>
              </a:solidFill>
              <a:latin typeface="Trebuchet MS"/>
              <a:ea typeface="Trebuchet MS"/>
              <a:cs typeface="Trebuchet MS"/>
              <a:sym typeface="Trebuchet MS"/>
            </a:endParaRPr>
          </a:p>
          <a:p>
            <a:pPr marL="0" marR="0" lvl="0" indent="0" algn="l" rtl="0">
              <a:lnSpc>
                <a:spcPct val="70000"/>
              </a:lnSpc>
              <a:spcBef>
                <a:spcPts val="0"/>
              </a:spcBef>
              <a:spcAft>
                <a:spcPts val="0"/>
              </a:spcAft>
              <a:buClr>
                <a:schemeClr val="lt1"/>
              </a:buClr>
              <a:buSzPts val="1600"/>
              <a:buFont typeface="Arial"/>
              <a:buNone/>
            </a:pPr>
            <a:endParaRPr sz="1600" b="1">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endParaRPr/>
          </a:p>
          <a:p>
            <a:pPr marL="0" marR="0" lvl="0" indent="0" algn="l" rtl="0">
              <a:lnSpc>
                <a:spcPct val="70000"/>
              </a:lnSpc>
              <a:spcBef>
                <a:spcPts val="1000"/>
              </a:spcBef>
              <a:spcAft>
                <a:spcPts val="0"/>
              </a:spcAft>
              <a:buClr>
                <a:schemeClr val="lt1"/>
              </a:buClr>
              <a:buSzPts val="600"/>
              <a:buFont typeface="Arial"/>
              <a:buNone/>
            </a:pPr>
            <a:endParaRPr sz="600" b="0" i="0" u="none" strike="noStrike" cap="none">
              <a:solidFill>
                <a:schemeClr val="lt1"/>
              </a:solidFill>
              <a:latin typeface="Trebuchet MS"/>
              <a:ea typeface="Trebuchet MS"/>
              <a:cs typeface="Trebuchet MS"/>
              <a:sym typeface="Trebuchet MS"/>
            </a:endParaRPr>
          </a:p>
          <a:p>
            <a:pPr marL="457200" marR="0" lvl="0" indent="-419100" algn="l" rtl="0">
              <a:lnSpc>
                <a:spcPct val="70000"/>
              </a:lnSpc>
              <a:spcBef>
                <a:spcPts val="1000"/>
              </a:spcBef>
              <a:spcAft>
                <a:spcPts val="0"/>
              </a:spcAft>
              <a:buClr>
                <a:schemeClr val="lt1"/>
              </a:buClr>
              <a:buSzPts val="600"/>
              <a:buFont typeface="Trebuchet MS"/>
              <a:buNone/>
            </a:pPr>
            <a:endParaRPr sz="6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Classes and Objects</a:t>
            </a:r>
            <a:br>
              <a:rPr lang="en-US"/>
            </a:br>
            <a:endParaRPr/>
          </a:p>
        </p:txBody>
      </p:sp>
      <p:sp>
        <p:nvSpPr>
          <p:cNvPr id="1078" name="Google Shape;1078;p145"/>
          <p:cNvSpPr txBox="1"/>
          <p:nvPr/>
        </p:nvSpPr>
        <p:spPr>
          <a:xfrm>
            <a:off x="0" y="1834125"/>
            <a:ext cx="11903700" cy="502380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1000"/>
              </a:spcBef>
              <a:spcAft>
                <a:spcPts val="0"/>
              </a:spcAft>
              <a:buClr>
                <a:schemeClr val="lt1"/>
              </a:buClr>
              <a:buSzPts val="3000"/>
              <a:buChar char="-"/>
            </a:pPr>
            <a:r>
              <a:rPr lang="en-US" sz="3000">
                <a:solidFill>
                  <a:schemeClr val="lt1"/>
                </a:solidFill>
                <a:latin typeface="Trebuchet MS"/>
                <a:ea typeface="Trebuchet MS"/>
                <a:cs typeface="Trebuchet MS"/>
                <a:sym typeface="Trebuchet MS"/>
              </a:rPr>
              <a:t>A Class in simple terms is a collection of related methods(functions) and variables. It should always start with a capital letter and always in singular form e.g Student.</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Char char="-"/>
            </a:pPr>
            <a:r>
              <a:rPr lang="en-US" sz="3000">
                <a:solidFill>
                  <a:schemeClr val="lt1"/>
                </a:solidFill>
                <a:latin typeface="Trebuchet MS"/>
                <a:ea typeface="Trebuchet MS"/>
                <a:cs typeface="Trebuchet MS"/>
                <a:sym typeface="Trebuchet MS"/>
              </a:rPr>
              <a:t>A Method is a function defined inside a class.</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Char char="-"/>
            </a:pPr>
            <a:r>
              <a:rPr lang="en-US" sz="3000">
                <a:solidFill>
                  <a:schemeClr val="lt1"/>
                </a:solidFill>
                <a:latin typeface="Trebuchet MS"/>
                <a:ea typeface="Trebuchet MS"/>
                <a:cs typeface="Trebuchet MS"/>
                <a:sym typeface="Trebuchet MS"/>
              </a:rPr>
              <a:t>An Object is an instance of a class i.e It represents 1 student accessing the Student class. </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Char char="-"/>
            </a:pPr>
            <a:r>
              <a:rPr lang="en-US" sz="3000">
                <a:solidFill>
                  <a:schemeClr val="lt1"/>
                </a:solidFill>
                <a:latin typeface="Trebuchet MS"/>
                <a:ea typeface="Trebuchet MS"/>
                <a:cs typeface="Trebuchet MS"/>
                <a:sym typeface="Trebuchet MS"/>
              </a:rPr>
              <a:t>A Constructor is the first method to be called when an object is created/class is instantiated.</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Char char="-"/>
            </a:pPr>
            <a:r>
              <a:rPr lang="en-US" sz="3000">
                <a:solidFill>
                  <a:schemeClr val="lt1"/>
                </a:solidFill>
                <a:latin typeface="Trebuchet MS"/>
                <a:ea typeface="Trebuchet MS"/>
                <a:cs typeface="Trebuchet MS"/>
                <a:sym typeface="Trebuchet MS"/>
              </a:rPr>
              <a:t>An instance variable is a variable defined inside a method.</a:t>
            </a:r>
            <a:endParaRPr sz="30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3000">
                <a:solidFill>
                  <a:schemeClr val="lt1"/>
                </a:solidFill>
                <a:latin typeface="Trebuchet MS"/>
                <a:ea typeface="Trebuchet MS"/>
                <a:cs typeface="Trebuchet MS"/>
                <a:sym typeface="Trebuchet MS"/>
              </a:rPr>
              <a:t>*** Next is an Image representation of the “Student” class**</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What is a Variable? “areaofcircle.py”</a:t>
            </a:r>
            <a:endParaRPr/>
          </a:p>
        </p:txBody>
      </p:sp>
      <p:sp>
        <p:nvSpPr>
          <p:cNvPr id="463" name="Google Shape;463;p47"/>
          <p:cNvSpPr txBox="1">
            <a:spLocks noGrp="1"/>
          </p:cNvSpPr>
          <p:nvPr>
            <p:ph type="body" idx="1"/>
          </p:nvPr>
        </p:nvSpPr>
        <p:spPr>
          <a:xfrm>
            <a:off x="0" y="1994925"/>
            <a:ext cx="6673500" cy="4770900"/>
          </a:xfrm>
          <a:prstGeom prst="rect">
            <a:avLst/>
          </a:prstGeom>
          <a:noFill/>
          <a:ln>
            <a:noFill/>
          </a:ln>
        </p:spPr>
        <p:txBody>
          <a:bodyPr spcFirstLastPara="1" wrap="square" lIns="91425" tIns="45700" rIns="91425" bIns="45700" anchor="t" anchorCtr="0">
            <a:noAutofit/>
          </a:bodyPr>
          <a:lstStyle/>
          <a:p>
            <a:pPr marL="457200" lvl="0" indent="-339090" algn="l" rtl="0">
              <a:lnSpc>
                <a:spcPct val="80000"/>
              </a:lnSpc>
              <a:spcBef>
                <a:spcPts val="0"/>
              </a:spcBef>
              <a:spcAft>
                <a:spcPts val="0"/>
              </a:spcAft>
              <a:buSzPts val="1740"/>
              <a:buChar char="-"/>
            </a:pPr>
            <a:r>
              <a:rPr lang="en-US" sz="1740"/>
              <a:t>Create a file called areaofcirle.py.</a:t>
            </a:r>
            <a:endParaRPr sz="1740"/>
          </a:p>
          <a:p>
            <a:pPr marL="457200" lvl="0" indent="0" algn="l" rtl="0">
              <a:lnSpc>
                <a:spcPct val="80000"/>
              </a:lnSpc>
              <a:spcBef>
                <a:spcPts val="0"/>
              </a:spcBef>
              <a:spcAft>
                <a:spcPts val="0"/>
              </a:spcAft>
              <a:buNone/>
            </a:pPr>
            <a:endParaRPr sz="1740"/>
          </a:p>
          <a:p>
            <a:pPr marL="457200" lvl="0" indent="-339090" algn="l" rtl="0">
              <a:lnSpc>
                <a:spcPct val="80000"/>
              </a:lnSpc>
              <a:spcBef>
                <a:spcPts val="0"/>
              </a:spcBef>
              <a:spcAft>
                <a:spcPts val="0"/>
              </a:spcAft>
              <a:buSzPts val="1740"/>
              <a:buChar char="-"/>
            </a:pPr>
            <a:r>
              <a:rPr lang="en-US" sz="1740"/>
              <a:t>The aim of this program is to show how to define and use variables.</a:t>
            </a:r>
            <a:endParaRPr sz="1740"/>
          </a:p>
          <a:p>
            <a:pPr marL="457200" lvl="0" indent="0" algn="l" rtl="0">
              <a:lnSpc>
                <a:spcPct val="80000"/>
              </a:lnSpc>
              <a:spcBef>
                <a:spcPts val="0"/>
              </a:spcBef>
              <a:spcAft>
                <a:spcPts val="0"/>
              </a:spcAft>
              <a:buNone/>
            </a:pPr>
            <a:endParaRPr sz="1740"/>
          </a:p>
          <a:p>
            <a:pPr marL="457200" lvl="0" indent="-339090" algn="l" rtl="0">
              <a:lnSpc>
                <a:spcPct val="80000"/>
              </a:lnSpc>
              <a:spcBef>
                <a:spcPts val="0"/>
              </a:spcBef>
              <a:spcAft>
                <a:spcPts val="0"/>
              </a:spcAft>
              <a:buSzPts val="1740"/>
              <a:buChar char="-"/>
            </a:pPr>
            <a:r>
              <a:rPr lang="en-US" sz="1740"/>
              <a:t>When finding the area of a circle, we have to first define a variable holding the radius and also the value of pi that you want to use.</a:t>
            </a:r>
            <a:endParaRPr sz="1740"/>
          </a:p>
          <a:p>
            <a:pPr marL="457200" lvl="0" indent="0" algn="l" rtl="0">
              <a:lnSpc>
                <a:spcPct val="80000"/>
              </a:lnSpc>
              <a:spcBef>
                <a:spcPts val="0"/>
              </a:spcBef>
              <a:spcAft>
                <a:spcPts val="0"/>
              </a:spcAft>
              <a:buNone/>
            </a:pPr>
            <a:endParaRPr sz="1740"/>
          </a:p>
          <a:p>
            <a:pPr marL="457200" lvl="0" indent="-339090" algn="l" rtl="0">
              <a:lnSpc>
                <a:spcPct val="80000"/>
              </a:lnSpc>
              <a:spcBef>
                <a:spcPts val="0"/>
              </a:spcBef>
              <a:spcAft>
                <a:spcPts val="0"/>
              </a:spcAft>
              <a:buSzPts val="1740"/>
              <a:buChar char="-"/>
            </a:pPr>
            <a:r>
              <a:rPr lang="en-US" sz="1740"/>
              <a:t>We do so as the program shows. </a:t>
            </a:r>
            <a:endParaRPr sz="1740"/>
          </a:p>
          <a:p>
            <a:pPr marL="457200" lvl="0" indent="0" algn="l" rtl="0">
              <a:lnSpc>
                <a:spcPct val="80000"/>
              </a:lnSpc>
              <a:spcBef>
                <a:spcPts val="0"/>
              </a:spcBef>
              <a:spcAft>
                <a:spcPts val="0"/>
              </a:spcAft>
              <a:buNone/>
            </a:pPr>
            <a:endParaRPr sz="1740"/>
          </a:p>
          <a:p>
            <a:pPr marL="457200" lvl="0" indent="-339090" algn="l" rtl="0">
              <a:lnSpc>
                <a:spcPct val="80000"/>
              </a:lnSpc>
              <a:spcBef>
                <a:spcPts val="0"/>
              </a:spcBef>
              <a:spcAft>
                <a:spcPts val="0"/>
              </a:spcAft>
              <a:buSzPts val="1740"/>
              <a:buChar char="-"/>
            </a:pPr>
            <a:r>
              <a:rPr lang="en-US" sz="1740"/>
              <a:t>Once you calculate the area, you should store it inside a variable called lets say area, and print it to view the output.</a:t>
            </a:r>
            <a:endParaRPr sz="1740"/>
          </a:p>
          <a:p>
            <a:pPr marL="457200" lvl="0" indent="0" algn="l" rtl="0">
              <a:lnSpc>
                <a:spcPct val="80000"/>
              </a:lnSpc>
              <a:spcBef>
                <a:spcPts val="0"/>
              </a:spcBef>
              <a:spcAft>
                <a:spcPts val="0"/>
              </a:spcAft>
              <a:buNone/>
            </a:pPr>
            <a:endParaRPr sz="1740"/>
          </a:p>
          <a:p>
            <a:pPr marL="457200" lvl="0" indent="0" algn="l" rtl="0">
              <a:lnSpc>
                <a:spcPct val="80000"/>
              </a:lnSpc>
              <a:spcBef>
                <a:spcPts val="0"/>
              </a:spcBef>
              <a:spcAft>
                <a:spcPts val="0"/>
              </a:spcAft>
              <a:buNone/>
            </a:pPr>
            <a:endParaRPr sz="1740"/>
          </a:p>
          <a:p>
            <a:pPr marL="457200" lvl="0" indent="0" algn="l" rtl="0">
              <a:lnSpc>
                <a:spcPct val="80000"/>
              </a:lnSpc>
              <a:spcBef>
                <a:spcPts val="0"/>
              </a:spcBef>
              <a:spcAft>
                <a:spcPts val="0"/>
              </a:spcAft>
              <a:buNone/>
            </a:pPr>
            <a:r>
              <a:rPr lang="en-US" sz="1240"/>
              <a:t>NB: Note we did not need to add double or single quotes when adding numbers. That only applies to words (string).</a:t>
            </a:r>
            <a:endParaRPr sz="1240"/>
          </a:p>
          <a:p>
            <a:pPr marL="457200" lvl="0" indent="0" algn="l" rtl="0">
              <a:lnSpc>
                <a:spcPct val="80000"/>
              </a:lnSpc>
              <a:spcBef>
                <a:spcPts val="0"/>
              </a:spcBef>
              <a:spcAft>
                <a:spcPts val="0"/>
              </a:spcAft>
              <a:buNone/>
            </a:pPr>
            <a:endParaRPr sz="1740">
              <a:solidFill>
                <a:srgbClr val="660000"/>
              </a:solidFill>
            </a:endParaRPr>
          </a:p>
          <a:p>
            <a:pPr marL="0" lvl="0" indent="0" algn="l" rtl="0">
              <a:lnSpc>
                <a:spcPct val="80000"/>
              </a:lnSpc>
              <a:spcBef>
                <a:spcPts val="0"/>
              </a:spcBef>
              <a:spcAft>
                <a:spcPts val="0"/>
              </a:spcAft>
              <a:buNone/>
            </a:pPr>
            <a:endParaRPr sz="1740"/>
          </a:p>
          <a:p>
            <a:pPr marL="457200" lvl="0" indent="0" algn="l" rtl="0">
              <a:lnSpc>
                <a:spcPct val="80000"/>
              </a:lnSpc>
              <a:spcBef>
                <a:spcPts val="0"/>
              </a:spcBef>
              <a:spcAft>
                <a:spcPts val="0"/>
              </a:spcAft>
              <a:buNone/>
            </a:pPr>
            <a:endParaRPr sz="1740">
              <a:solidFill>
                <a:srgbClr val="660000"/>
              </a:solidFill>
            </a:endParaRPr>
          </a:p>
        </p:txBody>
      </p:sp>
      <p:pic>
        <p:nvPicPr>
          <p:cNvPr id="464" name="Google Shape;464;p47"/>
          <p:cNvPicPr preferRelativeResize="0"/>
          <p:nvPr/>
        </p:nvPicPr>
        <p:blipFill>
          <a:blip r:embed="rId3">
            <a:alphaModFix/>
          </a:blip>
          <a:stretch>
            <a:fillRect/>
          </a:stretch>
        </p:blipFill>
        <p:spPr>
          <a:xfrm>
            <a:off x="6788675" y="2526228"/>
            <a:ext cx="5213700" cy="28579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4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Create a Student class with its methods</a:t>
            </a:r>
            <a:br>
              <a:rPr lang="en-US"/>
            </a:br>
            <a:endParaRPr/>
          </a:p>
        </p:txBody>
      </p:sp>
      <p:sp>
        <p:nvSpPr>
          <p:cNvPr id="1084" name="Google Shape;1084;p146"/>
          <p:cNvSpPr txBox="1"/>
          <p:nvPr/>
        </p:nvSpPr>
        <p:spPr>
          <a:xfrm>
            <a:off x="0" y="1931950"/>
            <a:ext cx="11903700" cy="47079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Clr>
                <a:schemeClr val="lt1"/>
              </a:buClr>
              <a:buSzPts val="3200"/>
              <a:buChar char="-"/>
            </a:pPr>
            <a:r>
              <a:rPr lang="en-US" sz="3200" i="1">
                <a:solidFill>
                  <a:schemeClr val="lt1"/>
                </a:solidFill>
                <a:latin typeface="Trebuchet MS"/>
                <a:ea typeface="Trebuchet MS"/>
                <a:cs typeface="Trebuchet MS"/>
                <a:sym typeface="Trebuchet MS"/>
              </a:rPr>
              <a:t>Create a student class and add methods to calculate total,average and grade.</a:t>
            </a:r>
            <a:endParaRPr sz="3200" i="1">
              <a:solidFill>
                <a:schemeClr val="lt1"/>
              </a:solidFill>
              <a:latin typeface="Trebuchet MS"/>
              <a:ea typeface="Trebuchet MS"/>
              <a:cs typeface="Trebuchet MS"/>
              <a:sym typeface="Trebuchet MS"/>
            </a:endParaRPr>
          </a:p>
          <a:p>
            <a:pPr marL="457200" lvl="0" indent="-431800" algn="l" rtl="0">
              <a:lnSpc>
                <a:spcPct val="90000"/>
              </a:lnSpc>
              <a:spcBef>
                <a:spcPts val="1000"/>
              </a:spcBef>
              <a:spcAft>
                <a:spcPts val="0"/>
              </a:spcAft>
              <a:buClr>
                <a:schemeClr val="lt1"/>
              </a:buClr>
              <a:buSzPts val="3200"/>
              <a:buChar char="-"/>
            </a:pPr>
            <a:r>
              <a:rPr lang="en-US" sz="3200" i="1">
                <a:solidFill>
                  <a:schemeClr val="lt1"/>
                </a:solidFill>
                <a:latin typeface="Trebuchet MS"/>
                <a:ea typeface="Trebuchet MS"/>
                <a:cs typeface="Trebuchet MS"/>
                <a:sym typeface="Trebuchet MS"/>
              </a:rPr>
              <a:t>Then the methods should be able to change/alter certain class variables (total,average and grade)</a:t>
            </a:r>
            <a:endParaRPr sz="3200" i="1">
              <a:solidFill>
                <a:schemeClr val="lt1"/>
              </a:solidFill>
              <a:latin typeface="Trebuchet MS"/>
              <a:ea typeface="Trebuchet MS"/>
              <a:cs typeface="Trebuchet MS"/>
              <a:sym typeface="Trebuchet MS"/>
            </a:endParaRPr>
          </a:p>
          <a:p>
            <a:pPr marL="457200" lvl="0" indent="-431800" algn="l" rtl="0">
              <a:lnSpc>
                <a:spcPct val="90000"/>
              </a:lnSpc>
              <a:spcBef>
                <a:spcPts val="1000"/>
              </a:spcBef>
              <a:spcAft>
                <a:spcPts val="0"/>
              </a:spcAft>
              <a:buClr>
                <a:schemeClr val="lt1"/>
              </a:buClr>
              <a:buSzPts val="3200"/>
              <a:buChar char="-"/>
            </a:pPr>
            <a:r>
              <a:rPr lang="en-US" sz="3200" i="1">
                <a:solidFill>
                  <a:schemeClr val="lt1"/>
                </a:solidFill>
                <a:latin typeface="Trebuchet MS"/>
                <a:ea typeface="Trebuchet MS"/>
                <a:cs typeface="Trebuchet MS"/>
                <a:sym typeface="Trebuchet MS"/>
              </a:rPr>
              <a:t>To make the process a bit more automated,call the methods upon construction of the class.</a:t>
            </a:r>
            <a:endParaRPr sz="32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endParaRPr sz="3200">
              <a:solidFill>
                <a:schemeClr val="lt1"/>
              </a:solidFill>
              <a:latin typeface="Trebuchet MS"/>
              <a:ea typeface="Trebuchet MS"/>
              <a:cs typeface="Trebuchet MS"/>
              <a:sym typeface="Trebuchet MS"/>
            </a:endParaRPr>
          </a:p>
          <a:p>
            <a:pPr marL="0" marR="0" lvl="0" indent="0" algn="l" rtl="0">
              <a:lnSpc>
                <a:spcPct val="70000"/>
              </a:lnSpc>
              <a:spcBef>
                <a:spcPts val="0"/>
              </a:spcBef>
              <a:spcAft>
                <a:spcPts val="0"/>
              </a:spcAft>
              <a:buClr>
                <a:schemeClr val="lt1"/>
              </a:buClr>
              <a:buSzPts val="1600"/>
              <a:buFont typeface="Arial"/>
              <a:buNone/>
            </a:pPr>
            <a:endParaRPr sz="1600" b="1">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endParaRPr/>
          </a:p>
          <a:p>
            <a:pPr marL="0" marR="0" lvl="0" indent="0" algn="l" rtl="0">
              <a:lnSpc>
                <a:spcPct val="70000"/>
              </a:lnSpc>
              <a:spcBef>
                <a:spcPts val="1000"/>
              </a:spcBef>
              <a:spcAft>
                <a:spcPts val="0"/>
              </a:spcAft>
              <a:buClr>
                <a:schemeClr val="lt1"/>
              </a:buClr>
              <a:buSzPts val="600"/>
              <a:buFont typeface="Arial"/>
              <a:buNone/>
            </a:pPr>
            <a:endParaRPr sz="600" b="0" i="0" u="none" strike="noStrike" cap="none">
              <a:solidFill>
                <a:schemeClr val="lt1"/>
              </a:solidFill>
              <a:latin typeface="Trebuchet MS"/>
              <a:ea typeface="Trebuchet MS"/>
              <a:cs typeface="Trebuchet MS"/>
              <a:sym typeface="Trebuchet MS"/>
            </a:endParaRPr>
          </a:p>
          <a:p>
            <a:pPr marL="457200" marR="0" lvl="0" indent="-419100" algn="l" rtl="0">
              <a:lnSpc>
                <a:spcPct val="70000"/>
              </a:lnSpc>
              <a:spcBef>
                <a:spcPts val="1000"/>
              </a:spcBef>
              <a:spcAft>
                <a:spcPts val="0"/>
              </a:spcAft>
              <a:buClr>
                <a:schemeClr val="lt1"/>
              </a:buClr>
              <a:buSzPts val="600"/>
              <a:buFont typeface="Trebuchet MS"/>
              <a:buNone/>
            </a:pPr>
            <a:endParaRPr sz="6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47"/>
          <p:cNvSpPr txBox="1">
            <a:spLocks noGrp="1"/>
          </p:cNvSpPr>
          <p:nvPr>
            <p:ph type="body" idx="1"/>
          </p:nvPr>
        </p:nvSpPr>
        <p:spPr>
          <a:xfrm>
            <a:off x="139250" y="1907900"/>
            <a:ext cx="11940600" cy="46527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endParaRPr/>
          </a:p>
          <a:p>
            <a:pPr marL="457200" lvl="0" indent="-342900" algn="l" rtl="0">
              <a:lnSpc>
                <a:spcPct val="90000"/>
              </a:lnSpc>
              <a:spcBef>
                <a:spcPts val="0"/>
              </a:spcBef>
              <a:spcAft>
                <a:spcPts val="0"/>
              </a:spcAft>
              <a:buSzPts val="1800"/>
              <a:buChar char="-"/>
            </a:pPr>
            <a:endParaRPr/>
          </a:p>
        </p:txBody>
      </p:sp>
      <p:pic>
        <p:nvPicPr>
          <p:cNvPr id="1090" name="Google Shape;1090;p147"/>
          <p:cNvPicPr preferRelativeResize="0"/>
          <p:nvPr/>
        </p:nvPicPr>
        <p:blipFill>
          <a:blip r:embed="rId3">
            <a:alphaModFix/>
          </a:blip>
          <a:stretch>
            <a:fillRect/>
          </a:stretch>
        </p:blipFill>
        <p:spPr>
          <a:xfrm>
            <a:off x="61100" y="62525"/>
            <a:ext cx="12018751" cy="672264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4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Explaining the Student Class</a:t>
            </a:r>
            <a:br>
              <a:rPr lang="en-US"/>
            </a:br>
            <a:endParaRPr/>
          </a:p>
        </p:txBody>
      </p:sp>
      <p:sp>
        <p:nvSpPr>
          <p:cNvPr id="1096" name="Google Shape;1096;p148"/>
          <p:cNvSpPr txBox="1"/>
          <p:nvPr/>
        </p:nvSpPr>
        <p:spPr>
          <a:xfrm>
            <a:off x="0" y="1931950"/>
            <a:ext cx="11903700" cy="47079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Clr>
                <a:schemeClr val="lt1"/>
              </a:buClr>
              <a:buSzPts val="3200"/>
              <a:buChar char="-"/>
            </a:pPr>
            <a:r>
              <a:rPr lang="en-US" sz="3200" i="1">
                <a:solidFill>
                  <a:schemeClr val="lt1"/>
                </a:solidFill>
                <a:latin typeface="Trebuchet MS"/>
                <a:ea typeface="Trebuchet MS"/>
                <a:cs typeface="Trebuchet MS"/>
                <a:sym typeface="Trebuchet MS"/>
              </a:rPr>
              <a:t>Create a student class and add methods to calculate total,average and grade.</a:t>
            </a:r>
            <a:endParaRPr sz="3200" i="1">
              <a:solidFill>
                <a:schemeClr val="lt1"/>
              </a:solidFill>
              <a:latin typeface="Trebuchet MS"/>
              <a:ea typeface="Trebuchet MS"/>
              <a:cs typeface="Trebuchet MS"/>
              <a:sym typeface="Trebuchet MS"/>
            </a:endParaRPr>
          </a:p>
          <a:p>
            <a:pPr marL="457200" lvl="0" indent="-431800" algn="l" rtl="0">
              <a:lnSpc>
                <a:spcPct val="90000"/>
              </a:lnSpc>
              <a:spcBef>
                <a:spcPts val="1000"/>
              </a:spcBef>
              <a:spcAft>
                <a:spcPts val="0"/>
              </a:spcAft>
              <a:buClr>
                <a:schemeClr val="lt1"/>
              </a:buClr>
              <a:buSzPts val="3200"/>
              <a:buChar char="-"/>
            </a:pPr>
            <a:r>
              <a:rPr lang="en-US" sz="3200" i="1">
                <a:solidFill>
                  <a:schemeClr val="lt1"/>
                </a:solidFill>
                <a:latin typeface="Trebuchet MS"/>
                <a:ea typeface="Trebuchet MS"/>
                <a:cs typeface="Trebuchet MS"/>
                <a:sym typeface="Trebuchet MS"/>
              </a:rPr>
              <a:t>Then the methods should be able to change/alter certain class variables (total,average and grade)</a:t>
            </a:r>
            <a:endParaRPr sz="3200" i="1">
              <a:solidFill>
                <a:schemeClr val="lt1"/>
              </a:solidFill>
              <a:latin typeface="Trebuchet MS"/>
              <a:ea typeface="Trebuchet MS"/>
              <a:cs typeface="Trebuchet MS"/>
              <a:sym typeface="Trebuchet MS"/>
            </a:endParaRPr>
          </a:p>
          <a:p>
            <a:pPr marL="457200" lvl="0" indent="-431800" algn="l" rtl="0">
              <a:lnSpc>
                <a:spcPct val="90000"/>
              </a:lnSpc>
              <a:spcBef>
                <a:spcPts val="1000"/>
              </a:spcBef>
              <a:spcAft>
                <a:spcPts val="0"/>
              </a:spcAft>
              <a:buClr>
                <a:schemeClr val="lt1"/>
              </a:buClr>
              <a:buSzPts val="3200"/>
              <a:buChar char="-"/>
            </a:pPr>
            <a:r>
              <a:rPr lang="en-US" sz="3200" i="1">
                <a:solidFill>
                  <a:schemeClr val="lt1"/>
                </a:solidFill>
                <a:latin typeface="Trebuchet MS"/>
                <a:ea typeface="Trebuchet MS"/>
                <a:cs typeface="Trebuchet MS"/>
                <a:sym typeface="Trebuchet MS"/>
              </a:rPr>
              <a:t>To make the process a bit more automated,call the methods upon construction of the class.</a:t>
            </a:r>
            <a:endParaRPr sz="32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endParaRPr sz="3200">
              <a:solidFill>
                <a:schemeClr val="lt1"/>
              </a:solidFill>
              <a:latin typeface="Trebuchet MS"/>
              <a:ea typeface="Trebuchet MS"/>
              <a:cs typeface="Trebuchet MS"/>
              <a:sym typeface="Trebuchet MS"/>
            </a:endParaRPr>
          </a:p>
          <a:p>
            <a:pPr marL="0" marR="0" lvl="0" indent="0" algn="l" rtl="0">
              <a:lnSpc>
                <a:spcPct val="70000"/>
              </a:lnSpc>
              <a:spcBef>
                <a:spcPts val="0"/>
              </a:spcBef>
              <a:spcAft>
                <a:spcPts val="0"/>
              </a:spcAft>
              <a:buClr>
                <a:schemeClr val="lt1"/>
              </a:buClr>
              <a:buSzPts val="1600"/>
              <a:buFont typeface="Arial"/>
              <a:buNone/>
            </a:pPr>
            <a:endParaRPr sz="1600" b="1">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endParaRPr/>
          </a:p>
          <a:p>
            <a:pPr marL="0" marR="0" lvl="0" indent="0" algn="l" rtl="0">
              <a:lnSpc>
                <a:spcPct val="70000"/>
              </a:lnSpc>
              <a:spcBef>
                <a:spcPts val="1000"/>
              </a:spcBef>
              <a:spcAft>
                <a:spcPts val="0"/>
              </a:spcAft>
              <a:buClr>
                <a:schemeClr val="lt1"/>
              </a:buClr>
              <a:buSzPts val="600"/>
              <a:buFont typeface="Arial"/>
              <a:buNone/>
            </a:pPr>
            <a:endParaRPr sz="600" b="0" i="0" u="none" strike="noStrike" cap="none">
              <a:solidFill>
                <a:schemeClr val="lt1"/>
              </a:solidFill>
              <a:latin typeface="Trebuchet MS"/>
              <a:ea typeface="Trebuchet MS"/>
              <a:cs typeface="Trebuchet MS"/>
              <a:sym typeface="Trebuchet MS"/>
            </a:endParaRPr>
          </a:p>
          <a:p>
            <a:pPr marL="457200" marR="0" lvl="0" indent="-419100" algn="l" rtl="0">
              <a:lnSpc>
                <a:spcPct val="70000"/>
              </a:lnSpc>
              <a:spcBef>
                <a:spcPts val="1000"/>
              </a:spcBef>
              <a:spcAft>
                <a:spcPts val="0"/>
              </a:spcAft>
              <a:buClr>
                <a:schemeClr val="lt1"/>
              </a:buClr>
              <a:buSzPts val="600"/>
              <a:buFont typeface="Trebuchet MS"/>
              <a:buNone/>
            </a:pPr>
            <a:endParaRPr sz="6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4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Defining Objects/Creating class instances</a:t>
            </a:r>
            <a:br>
              <a:rPr lang="en-US"/>
            </a:br>
            <a:endParaRPr/>
          </a:p>
        </p:txBody>
      </p:sp>
      <p:sp>
        <p:nvSpPr>
          <p:cNvPr id="1102" name="Google Shape;1102;p149"/>
          <p:cNvSpPr txBox="1"/>
          <p:nvPr/>
        </p:nvSpPr>
        <p:spPr>
          <a:xfrm>
            <a:off x="0" y="1834125"/>
            <a:ext cx="11903700" cy="502380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1000"/>
              </a:spcBef>
              <a:spcAft>
                <a:spcPts val="0"/>
              </a:spcAft>
              <a:buClr>
                <a:schemeClr val="lt1"/>
              </a:buClr>
              <a:buSzPts val="3000"/>
              <a:buChar char="-"/>
            </a:pPr>
            <a:r>
              <a:rPr lang="en-US" sz="3000">
                <a:solidFill>
                  <a:schemeClr val="lt1"/>
                </a:solidFill>
                <a:latin typeface="Trebuchet MS"/>
                <a:ea typeface="Trebuchet MS"/>
                <a:cs typeface="Trebuchet MS"/>
                <a:sym typeface="Trebuchet MS"/>
              </a:rPr>
              <a:t>student_one = Student(57,89,63,72,92)</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To access their total mark: student_one.total_marks</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To access their average mark: student_one.average</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To access their grade: student_one.grade</a:t>
            </a:r>
            <a:endParaRPr sz="30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lvl="0" indent="-419100" algn="l" rtl="0">
              <a:lnSpc>
                <a:spcPct val="9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student_two = Student(66,7674,55,54,92)</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To access their grade: student_one.grade</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5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Trebuchet MS"/>
              <a:buNone/>
            </a:pPr>
            <a:r>
              <a:rPr lang="en-US"/>
              <a:t>Virtual Environment in Python</a:t>
            </a:r>
            <a:endParaRPr/>
          </a:p>
        </p:txBody>
      </p:sp>
      <p:sp>
        <p:nvSpPr>
          <p:cNvPr id="1108" name="Google Shape;1108;p150"/>
          <p:cNvSpPr txBox="1">
            <a:spLocks noGrp="1"/>
          </p:cNvSpPr>
          <p:nvPr>
            <p:ph type="body" idx="1"/>
          </p:nvPr>
        </p:nvSpPr>
        <p:spPr>
          <a:xfrm>
            <a:off x="-122550" y="2156450"/>
            <a:ext cx="7983600" cy="46338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US"/>
              <a:t>A virtual environment is a folder created inside your project folder that contains the Libraries/Modules that are required in the particular project.</a:t>
            </a:r>
            <a:endParaRPr/>
          </a:p>
          <a:p>
            <a:pPr marL="457200" lvl="0" indent="0" algn="l" rtl="0">
              <a:lnSpc>
                <a:spcPct val="90000"/>
              </a:lnSpc>
              <a:spcBef>
                <a:spcPts val="0"/>
              </a:spcBef>
              <a:spcAft>
                <a:spcPts val="0"/>
              </a:spcAft>
              <a:buNone/>
            </a:pPr>
            <a:r>
              <a:rPr lang="en-US"/>
              <a:t> </a:t>
            </a:r>
            <a:endParaRPr/>
          </a:p>
          <a:p>
            <a:pPr marL="457200" lvl="0" indent="-342900" algn="l" rtl="0">
              <a:lnSpc>
                <a:spcPct val="90000"/>
              </a:lnSpc>
              <a:spcBef>
                <a:spcPts val="0"/>
              </a:spcBef>
              <a:spcAft>
                <a:spcPts val="0"/>
              </a:spcAft>
              <a:buSzPts val="1800"/>
              <a:buChar char="-"/>
            </a:pPr>
            <a:r>
              <a:rPr lang="en-US"/>
              <a:t>You will learn more about Virtual environments once you start using external libraries in the</a:t>
            </a:r>
            <a:endParaRPr/>
          </a:p>
          <a:p>
            <a:pPr marL="457200" lvl="0" indent="0" algn="l" rtl="0">
              <a:lnSpc>
                <a:spcPct val="90000"/>
              </a:lnSpc>
              <a:spcBef>
                <a:spcPts val="0"/>
              </a:spcBef>
              <a:spcAft>
                <a:spcPts val="0"/>
              </a:spcAft>
              <a:buNone/>
            </a:pPr>
            <a:r>
              <a:rPr lang="en-US"/>
              <a:t> future clases.</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r>
              <a:rPr lang="en-US"/>
              <a:t>To Create a Virtual Environment</a:t>
            </a:r>
            <a:endParaRPr/>
          </a:p>
          <a:p>
            <a:pPr marL="457200" lvl="0" indent="-342900" algn="l" rtl="0">
              <a:lnSpc>
                <a:spcPct val="90000"/>
              </a:lnSpc>
              <a:spcBef>
                <a:spcPts val="1000"/>
              </a:spcBef>
              <a:spcAft>
                <a:spcPts val="0"/>
              </a:spcAft>
              <a:buSzPts val="1800"/>
              <a:buChar char="-"/>
            </a:pPr>
            <a:r>
              <a:rPr lang="en-US"/>
              <a:t>Open Pycharm and click on File-&gt;Settings. Click on dropdown on Project Interpreter then click show all, Add on the plus button to click a new one.</a:t>
            </a:r>
            <a:endParaRPr/>
          </a:p>
        </p:txBody>
      </p:sp>
      <p:pic>
        <p:nvPicPr>
          <p:cNvPr id="1109" name="Google Shape;1109;p150"/>
          <p:cNvPicPr preferRelativeResize="0"/>
          <p:nvPr/>
        </p:nvPicPr>
        <p:blipFill>
          <a:blip r:embed="rId3">
            <a:alphaModFix/>
          </a:blip>
          <a:stretch>
            <a:fillRect/>
          </a:stretch>
        </p:blipFill>
        <p:spPr>
          <a:xfrm>
            <a:off x="7937125" y="2065800"/>
            <a:ext cx="4181775" cy="2423720"/>
          </a:xfrm>
          <a:prstGeom prst="rect">
            <a:avLst/>
          </a:prstGeom>
          <a:noFill/>
          <a:ln>
            <a:noFill/>
          </a:ln>
        </p:spPr>
      </p:pic>
      <p:pic>
        <p:nvPicPr>
          <p:cNvPr id="1110" name="Google Shape;1110;p150"/>
          <p:cNvPicPr preferRelativeResize="0"/>
          <p:nvPr/>
        </p:nvPicPr>
        <p:blipFill>
          <a:blip r:embed="rId4">
            <a:alphaModFix/>
          </a:blip>
          <a:stretch>
            <a:fillRect/>
          </a:stretch>
        </p:blipFill>
        <p:spPr>
          <a:xfrm>
            <a:off x="7937125" y="4585525"/>
            <a:ext cx="4181775" cy="2254579"/>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51"/>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CONCEPT 1 :HTML &amp;CSS</a:t>
            </a:r>
            <a:br>
              <a:rPr lang="en-US"/>
            </a:br>
            <a:endParaRPr/>
          </a:p>
        </p:txBody>
      </p:sp>
      <p:sp>
        <p:nvSpPr>
          <p:cNvPr id="1116" name="Google Shape;1116;p151"/>
          <p:cNvSpPr txBox="1"/>
          <p:nvPr/>
        </p:nvSpPr>
        <p:spPr>
          <a:xfrm>
            <a:off x="722125" y="1850950"/>
            <a:ext cx="9711600" cy="47745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rPr>
              <a:t>Hypertext Markup Language (HTML)</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rPr>
              <a:t>Cascading Style Sheets (CSS)</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rPr>
              <a:t>Bootstrap</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5"/>
              </a:rPr>
              <a:t>Simple Website Creation (My Portfolio)</a:t>
            </a: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2"/>
          <p:cNvSpPr txBox="1">
            <a:spLocks noGrp="1"/>
          </p:cNvSpPr>
          <p:nvPr>
            <p:ph type="title"/>
          </p:nvPr>
        </p:nvSpPr>
        <p:spPr>
          <a:xfrm>
            <a:off x="435825" y="837125"/>
            <a:ext cx="103143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4000" b="1">
                <a:latin typeface="Comfortaa"/>
                <a:ea typeface="Comfortaa"/>
                <a:cs typeface="Comfortaa"/>
                <a:sym typeface="Comfortaa"/>
              </a:rPr>
              <a:t>CONCEPT 2: Bootstrap Framework</a:t>
            </a:r>
            <a:br>
              <a:rPr lang="en-US"/>
            </a:br>
            <a:endParaRPr/>
          </a:p>
        </p:txBody>
      </p:sp>
      <p:sp>
        <p:nvSpPr>
          <p:cNvPr id="1122" name="Google Shape;1122;p152"/>
          <p:cNvSpPr txBox="1"/>
          <p:nvPr/>
        </p:nvSpPr>
        <p:spPr>
          <a:xfrm>
            <a:off x="722125" y="1850950"/>
            <a:ext cx="9711600" cy="47745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hlinkshowjump?jump=nextslide"/>
              </a:rPr>
              <a:t>What is Bootstrap Framework</a:t>
            </a:r>
            <a:r>
              <a:rPr lang="en-US" sz="3000">
                <a:solidFill>
                  <a:schemeClr val="lt1"/>
                </a:solidFill>
                <a:latin typeface="Trebuchet MS"/>
                <a:ea typeface="Trebuchet MS"/>
                <a:cs typeface="Trebuchet MS"/>
                <a:sym typeface="Trebuchet MS"/>
              </a:rPr>
              <a:t> </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rPr>
              <a:t>Bootstrap Starter Template </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rPr>
              <a:t>Bootstrap Components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5"/>
              </a:rPr>
              <a:t>Bootstrap Grid</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6"/>
              </a:rPr>
              <a:t>Bootstrap Themes Free</a:t>
            </a: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5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a:t>Bootstrap.</a:t>
            </a:r>
            <a:endParaRPr/>
          </a:p>
        </p:txBody>
      </p:sp>
      <p:sp>
        <p:nvSpPr>
          <p:cNvPr id="1128" name="Google Shape;1128;p153"/>
          <p:cNvSpPr txBox="1"/>
          <p:nvPr/>
        </p:nvSpPr>
        <p:spPr>
          <a:xfrm>
            <a:off x="0" y="2079650"/>
            <a:ext cx="12311100" cy="47784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Bootstrap is library used to style web applications.It is responsive(adapts well to both desktop and mobile browsers).</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The best documentation of anything(any library ) is its official documentation.The official documentation can only be as bad as the code.</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go to </a:t>
            </a:r>
            <a:r>
              <a:rPr lang="en-US" sz="3000" u="sng">
                <a:solidFill>
                  <a:schemeClr val="hlink"/>
                </a:solidFill>
                <a:latin typeface="Trebuchet MS"/>
                <a:ea typeface="Trebuchet MS"/>
                <a:cs typeface="Trebuchet MS"/>
                <a:sym typeface="Trebuchet MS"/>
                <a:hlinkClick r:id="rId3"/>
              </a:rPr>
              <a:t>bootstrap</a:t>
            </a:r>
            <a:r>
              <a:rPr lang="en-US" sz="3000">
                <a:solidFill>
                  <a:schemeClr val="lt1"/>
                </a:solidFill>
                <a:latin typeface="Trebuchet MS"/>
                <a:ea typeface="Trebuchet MS"/>
                <a:cs typeface="Trebuchet MS"/>
                <a:sym typeface="Trebuchet MS"/>
              </a:rPr>
              <a:t> quickstart page and add bootstrap to your project.</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ASSIGNMENT: 1.Students should  create a layout using bootstrap.</a:t>
            </a:r>
            <a:endParaRPr sz="3000">
              <a:solidFill>
                <a:schemeClr val="lt1"/>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  					2. Create tables that has all the names of records of her peers in the class and what they know about their peers.</a:t>
            </a:r>
            <a:endParaRPr sz="3000">
              <a:solidFill>
                <a:schemeClr val="lt1"/>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3000">
              <a:solidFill>
                <a:schemeClr val="lt1"/>
              </a:solidFill>
              <a:latin typeface="Trebuchet MS"/>
              <a:ea typeface="Trebuchet MS"/>
              <a:cs typeface="Trebuchet MS"/>
              <a:sym typeface="Trebuchet MS"/>
            </a:endParaRPr>
          </a:p>
        </p:txBody>
      </p:sp>
      <p:pic>
        <p:nvPicPr>
          <p:cNvPr id="1129" name="Google Shape;1129;p153"/>
          <p:cNvPicPr preferRelativeResize="0"/>
          <p:nvPr/>
        </p:nvPicPr>
        <p:blipFill>
          <a:blip r:embed="rId4">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15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a:t>About Bootstrap Framework.</a:t>
            </a:r>
            <a:endParaRPr/>
          </a:p>
        </p:txBody>
      </p:sp>
      <p:sp>
        <p:nvSpPr>
          <p:cNvPr id="1135" name="Google Shape;1135;p154"/>
          <p:cNvSpPr txBox="1"/>
          <p:nvPr/>
        </p:nvSpPr>
        <p:spPr>
          <a:xfrm>
            <a:off x="0" y="1834125"/>
            <a:ext cx="12311100" cy="50238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Bootstrap is library used to style web applications.It is responsive(adapts well to every device browser).</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The best documentation of anything(any library ) is its official documentation.The official documentation can only be as bad as the code.</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Go to </a:t>
            </a:r>
            <a:r>
              <a:rPr lang="en-US" sz="3000" u="sng">
                <a:solidFill>
                  <a:schemeClr val="hlink"/>
                </a:solidFill>
                <a:latin typeface="Trebuchet MS"/>
                <a:ea typeface="Trebuchet MS"/>
                <a:cs typeface="Trebuchet MS"/>
                <a:sym typeface="Trebuchet MS"/>
                <a:hlinkClick r:id="rId3"/>
              </a:rPr>
              <a:t>bootstrap</a:t>
            </a:r>
            <a:r>
              <a:rPr lang="en-US" sz="3000">
                <a:solidFill>
                  <a:schemeClr val="lt1"/>
                </a:solidFill>
                <a:latin typeface="Trebuchet MS"/>
                <a:ea typeface="Trebuchet MS"/>
                <a:cs typeface="Trebuchet MS"/>
                <a:sym typeface="Trebuchet MS"/>
              </a:rPr>
              <a:t> quickstart page and add bootstrap to your project.</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Ensure you learn about: starter template, navbar, slider, cards, grid system, forms, modal, tables…</a:t>
            </a:r>
            <a:endParaRPr sz="3000">
              <a:solidFill>
                <a:schemeClr val="lt1"/>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3000">
              <a:solidFill>
                <a:schemeClr val="lt1"/>
              </a:solidFill>
              <a:latin typeface="Trebuchet MS"/>
              <a:ea typeface="Trebuchet MS"/>
              <a:cs typeface="Trebuchet MS"/>
              <a:sym typeface="Trebuchet MS"/>
            </a:endParaRPr>
          </a:p>
        </p:txBody>
      </p:sp>
      <p:pic>
        <p:nvPicPr>
          <p:cNvPr id="1136" name="Google Shape;1136;p154"/>
          <p:cNvPicPr preferRelativeResize="0"/>
          <p:nvPr/>
        </p:nvPicPr>
        <p:blipFill>
          <a:blip r:embed="rId4">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155"/>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Trebuchet MS"/>
              <a:buNone/>
            </a:pPr>
            <a:r>
              <a:rPr lang="en-US"/>
              <a:t>Introduction to web development.</a:t>
            </a:r>
            <a:endParaRPr/>
          </a:p>
        </p:txBody>
      </p:sp>
      <p:sp>
        <p:nvSpPr>
          <p:cNvPr id="1142" name="Google Shape;1142;p155"/>
          <p:cNvSpPr txBox="1">
            <a:spLocks noGrp="1"/>
          </p:cNvSpPr>
          <p:nvPr>
            <p:ph type="body" idx="1"/>
          </p:nvPr>
        </p:nvSpPr>
        <p:spPr>
          <a:xfrm>
            <a:off x="196975" y="2087450"/>
            <a:ext cx="11710500" cy="46554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US" sz="3000"/>
              <a:t>Before we can write some lines of code, we are going to go  through some common web development terminologies that we are going to encounter as web developers.</a:t>
            </a:r>
            <a:endParaRPr sz="3000"/>
          </a:p>
          <a:p>
            <a:pPr marL="914400" lvl="0" indent="-381000" algn="l" rtl="0">
              <a:lnSpc>
                <a:spcPct val="100000"/>
              </a:lnSpc>
              <a:spcBef>
                <a:spcPts val="0"/>
              </a:spcBef>
              <a:spcAft>
                <a:spcPts val="0"/>
              </a:spcAft>
              <a:buSzPts val="2400"/>
              <a:buChar char="•"/>
            </a:pPr>
            <a:r>
              <a:rPr lang="en-US">
                <a:solidFill>
                  <a:srgbClr val="00FF00"/>
                </a:solidFill>
              </a:rPr>
              <a:t>Front-end </a:t>
            </a:r>
            <a:r>
              <a:rPr lang="en-US"/>
              <a:t>- this is the interface user the user(web visitor) interacts with, including the designs. also referred to as the </a:t>
            </a:r>
            <a:r>
              <a:rPr lang="en-US">
                <a:solidFill>
                  <a:srgbClr val="3C78D8"/>
                </a:solidFill>
              </a:rPr>
              <a:t>client-side </a:t>
            </a:r>
            <a:endParaRPr>
              <a:solidFill>
                <a:srgbClr val="FFFFFF"/>
              </a:solidFill>
            </a:endParaRPr>
          </a:p>
          <a:p>
            <a:pPr marL="914400" lvl="0" indent="-381000" algn="l" rtl="0">
              <a:lnSpc>
                <a:spcPct val="100000"/>
              </a:lnSpc>
              <a:spcBef>
                <a:spcPts val="0"/>
              </a:spcBef>
              <a:spcAft>
                <a:spcPts val="0"/>
              </a:spcAft>
              <a:buSzPts val="2400"/>
              <a:buChar char="•"/>
            </a:pPr>
            <a:r>
              <a:rPr lang="en-US"/>
              <a:t> </a:t>
            </a:r>
            <a:r>
              <a:rPr lang="en-US">
                <a:solidFill>
                  <a:srgbClr val="00FF00"/>
                </a:solidFill>
              </a:rPr>
              <a:t>Back-end -</a:t>
            </a:r>
            <a:r>
              <a:rPr lang="en-US"/>
              <a:t> Handling the “behind the scenes functionality” eg connecting to a database. also referred to as </a:t>
            </a:r>
            <a:r>
              <a:rPr lang="en-US">
                <a:solidFill>
                  <a:srgbClr val="3C78D8"/>
                </a:solidFill>
              </a:rPr>
              <a:t>server-side</a:t>
            </a:r>
            <a:r>
              <a:rPr lang="en-US">
                <a:solidFill>
                  <a:srgbClr val="FFFFFF"/>
                </a:solidFill>
              </a:rPr>
              <a:t> </a:t>
            </a:r>
            <a:endParaRPr>
              <a:solidFill>
                <a:srgbClr val="FFFFFF"/>
              </a:solidFill>
            </a:endParaRPr>
          </a:p>
          <a:p>
            <a:pPr marL="914400" lvl="0" indent="-381000" algn="l" rtl="0">
              <a:lnSpc>
                <a:spcPct val="100000"/>
              </a:lnSpc>
              <a:spcBef>
                <a:spcPts val="0"/>
              </a:spcBef>
              <a:spcAft>
                <a:spcPts val="0"/>
              </a:spcAft>
              <a:buClr>
                <a:srgbClr val="FFFFFF"/>
              </a:buClr>
              <a:buSzPts val="2400"/>
              <a:buChar char="•"/>
            </a:pPr>
            <a:r>
              <a:rPr lang="en-US">
                <a:solidFill>
                  <a:srgbClr val="00FF00"/>
                </a:solidFill>
              </a:rPr>
              <a:t>Web client</a:t>
            </a:r>
            <a:r>
              <a:rPr lang="en-US"/>
              <a:t> - refers to the web browser in a users machine. </a:t>
            </a:r>
            <a:endParaRPr/>
          </a:p>
          <a:p>
            <a:pPr marL="914400" lvl="0" indent="-381000" algn="l" rtl="0">
              <a:lnSpc>
                <a:spcPct val="100000"/>
              </a:lnSpc>
              <a:spcBef>
                <a:spcPts val="0"/>
              </a:spcBef>
              <a:spcAft>
                <a:spcPts val="0"/>
              </a:spcAft>
              <a:buSzPts val="2400"/>
              <a:buChar char="•"/>
            </a:pPr>
            <a:r>
              <a:rPr lang="en-US">
                <a:solidFill>
                  <a:srgbClr val="00FF00"/>
                </a:solidFill>
              </a:rPr>
              <a:t>Web Server.</a:t>
            </a:r>
            <a:r>
              <a:rPr lang="en-US"/>
              <a:t> - A program that uses HTTP to serve files that form webpages  </a:t>
            </a:r>
            <a:endParaRPr/>
          </a:p>
          <a:p>
            <a:pPr marL="914400" lvl="0" indent="0" algn="l" rtl="0">
              <a:lnSpc>
                <a:spcPct val="100000"/>
              </a:lnSpc>
              <a:spcBef>
                <a:spcPts val="1000"/>
              </a:spcBef>
              <a:spcAft>
                <a:spcPts val="0"/>
              </a:spcAft>
              <a:buNone/>
            </a:pPr>
            <a:endParaRPr sz="3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r>
              <a:rPr lang="en-US"/>
              <a:t>Input Function in Python</a:t>
            </a:r>
            <a:endParaRPr/>
          </a:p>
        </p:txBody>
      </p:sp>
      <p:sp>
        <p:nvSpPr>
          <p:cNvPr id="470" name="Google Shape;470;p48"/>
          <p:cNvSpPr txBox="1">
            <a:spLocks noGrp="1"/>
          </p:cNvSpPr>
          <p:nvPr>
            <p:ph type="body" idx="1"/>
          </p:nvPr>
        </p:nvSpPr>
        <p:spPr>
          <a:xfrm>
            <a:off x="71000" y="2090775"/>
            <a:ext cx="6346800" cy="46857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400"/>
              <a:buChar char="•"/>
            </a:pPr>
            <a:r>
              <a:rPr lang="en-US"/>
              <a:t>Use input() function. This is an inbuilt function in Python to take user input in the console window in the terminal.  </a:t>
            </a:r>
            <a:endParaRPr/>
          </a:p>
          <a:p>
            <a:pPr marL="228600" lvl="0" indent="0" algn="l" rtl="0">
              <a:lnSpc>
                <a:spcPct val="90000"/>
              </a:lnSpc>
              <a:spcBef>
                <a:spcPts val="0"/>
              </a:spcBef>
              <a:spcAft>
                <a:spcPts val="0"/>
              </a:spcAft>
              <a:buNone/>
            </a:pPr>
            <a:endParaRPr/>
          </a:p>
          <a:p>
            <a:pPr marL="228600" lvl="0" indent="-190500" algn="l" rtl="0">
              <a:lnSpc>
                <a:spcPct val="90000"/>
              </a:lnSpc>
              <a:spcBef>
                <a:spcPts val="0"/>
              </a:spcBef>
              <a:spcAft>
                <a:spcPts val="0"/>
              </a:spcAft>
              <a:buSzPts val="1800"/>
              <a:buChar char="•"/>
            </a:pPr>
            <a:r>
              <a:rPr lang="en-US"/>
              <a:t> Syntax: name = input(“Enter your name:”)</a:t>
            </a:r>
            <a:endParaRPr/>
          </a:p>
          <a:p>
            <a:pPr marL="228600" lvl="0" indent="0" algn="l" rtl="0">
              <a:lnSpc>
                <a:spcPct val="90000"/>
              </a:lnSpc>
              <a:spcBef>
                <a:spcPts val="0"/>
              </a:spcBef>
              <a:spcAft>
                <a:spcPts val="0"/>
              </a:spcAft>
              <a:buNone/>
            </a:pPr>
            <a:r>
              <a:rPr lang="en-US"/>
              <a:t> </a:t>
            </a:r>
            <a:endParaRPr/>
          </a:p>
          <a:p>
            <a:pPr marL="228600" lvl="0" indent="-190500" algn="l" rtl="0">
              <a:lnSpc>
                <a:spcPct val="90000"/>
              </a:lnSpc>
              <a:spcBef>
                <a:spcPts val="0"/>
              </a:spcBef>
              <a:spcAft>
                <a:spcPts val="0"/>
              </a:spcAft>
              <a:buSzPts val="1800"/>
              <a:buChar char="•"/>
            </a:pPr>
            <a:r>
              <a:rPr lang="en-US"/>
              <a:t> print(“Hello ” + name)</a:t>
            </a:r>
            <a:endParaRPr/>
          </a:p>
          <a:p>
            <a:pPr marL="228600" lvl="0" indent="0" algn="l" rtl="0">
              <a:lnSpc>
                <a:spcPct val="90000"/>
              </a:lnSpc>
              <a:spcBef>
                <a:spcPts val="0"/>
              </a:spcBef>
              <a:spcAft>
                <a:spcPts val="0"/>
              </a:spcAft>
              <a:buNone/>
            </a:pPr>
            <a:endParaRPr/>
          </a:p>
          <a:p>
            <a:pPr marL="228600" lvl="0" indent="-190500" algn="l" rtl="0">
              <a:lnSpc>
                <a:spcPct val="90000"/>
              </a:lnSpc>
              <a:spcBef>
                <a:spcPts val="0"/>
              </a:spcBef>
              <a:spcAft>
                <a:spcPts val="0"/>
              </a:spcAft>
              <a:buSzPts val="1800"/>
              <a:buChar char="•"/>
            </a:pPr>
            <a:r>
              <a:rPr lang="en-US"/>
              <a:t>This should display the word “Hello John”</a:t>
            </a:r>
            <a:endParaRPr/>
          </a:p>
          <a:p>
            <a:pPr marL="457200" lvl="0" indent="0" algn="l" rtl="0">
              <a:lnSpc>
                <a:spcPct val="80000"/>
              </a:lnSpc>
              <a:spcBef>
                <a:spcPts val="0"/>
              </a:spcBef>
              <a:spcAft>
                <a:spcPts val="0"/>
              </a:spcAft>
              <a:buNone/>
            </a:pPr>
            <a:r>
              <a:rPr lang="en-US" sz="2040"/>
              <a:t>NB: Note that using double or single quotes does not matter .</a:t>
            </a:r>
            <a:endParaRPr sz="2040"/>
          </a:p>
          <a:p>
            <a:pPr marL="457200" lvl="0" indent="0" algn="l" rtl="0">
              <a:lnSpc>
                <a:spcPct val="80000"/>
              </a:lnSpc>
              <a:spcBef>
                <a:spcPts val="0"/>
              </a:spcBef>
              <a:spcAft>
                <a:spcPts val="0"/>
              </a:spcAft>
              <a:buNone/>
            </a:pPr>
            <a:endParaRPr sz="2040"/>
          </a:p>
          <a:p>
            <a:pPr marL="228600" lvl="0" indent="-190500" algn="l" rtl="0">
              <a:lnSpc>
                <a:spcPct val="90000"/>
              </a:lnSpc>
              <a:spcBef>
                <a:spcPts val="0"/>
              </a:spcBef>
              <a:spcAft>
                <a:spcPts val="0"/>
              </a:spcAft>
              <a:buSzPts val="1800"/>
              <a:buChar char="•"/>
            </a:pPr>
            <a:r>
              <a:rPr lang="en-US"/>
              <a:t> </a:t>
            </a:r>
            <a:r>
              <a:rPr lang="en-US" sz="2100"/>
              <a:t>The console is the only interface we shall use in the Python Basics class. In the Python for Web Part of this training we shall use an interface created using HTML and CSS.</a:t>
            </a:r>
            <a:endParaRPr sz="2100"/>
          </a:p>
        </p:txBody>
      </p:sp>
      <p:pic>
        <p:nvPicPr>
          <p:cNvPr id="471" name="Google Shape;471;p48"/>
          <p:cNvPicPr preferRelativeResize="0"/>
          <p:nvPr/>
        </p:nvPicPr>
        <p:blipFill rotWithShape="1">
          <a:blip r:embed="rId3">
            <a:alphaModFix/>
          </a:blip>
          <a:srcRect l="3300" t="-4460" r="-3299" b="4460"/>
          <a:stretch/>
        </p:blipFill>
        <p:spPr>
          <a:xfrm>
            <a:off x="6722600" y="2916890"/>
            <a:ext cx="5469401" cy="3033473"/>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15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sz="3000"/>
              <a:t>W</a:t>
            </a:r>
            <a:r>
              <a:rPr lang="en-US"/>
              <a:t>eb development terminologies.</a:t>
            </a:r>
            <a:endParaRPr/>
          </a:p>
        </p:txBody>
      </p:sp>
      <p:sp>
        <p:nvSpPr>
          <p:cNvPr id="1148" name="Google Shape;1148;p156"/>
          <p:cNvSpPr txBox="1"/>
          <p:nvPr/>
        </p:nvSpPr>
        <p:spPr>
          <a:xfrm>
            <a:off x="-59550" y="1604100"/>
            <a:ext cx="12311100" cy="5253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endParaRPr sz="2400">
              <a:solidFill>
                <a:schemeClr val="lt1"/>
              </a:solidFill>
              <a:latin typeface="Trebuchet MS"/>
              <a:ea typeface="Trebuchet MS"/>
              <a:cs typeface="Trebuchet MS"/>
              <a:sym typeface="Trebuchet MS"/>
            </a:endParaRPr>
          </a:p>
          <a:p>
            <a:pPr marL="914400" lvl="0" indent="-381000" algn="l" rtl="0">
              <a:lnSpc>
                <a:spcPct val="100000"/>
              </a:lnSpc>
              <a:spcBef>
                <a:spcPts val="1000"/>
              </a:spcBef>
              <a:spcAft>
                <a:spcPts val="0"/>
              </a:spcAft>
              <a:buClr>
                <a:schemeClr val="lt1"/>
              </a:buClr>
              <a:buSzPts val="2400"/>
              <a:buFont typeface="Trebuchet MS"/>
              <a:buChar char="●"/>
            </a:pPr>
            <a:r>
              <a:rPr lang="en-US" sz="2400">
                <a:solidFill>
                  <a:srgbClr val="00FF00"/>
                </a:solidFill>
                <a:latin typeface="Trebuchet MS"/>
                <a:ea typeface="Trebuchet MS"/>
                <a:cs typeface="Trebuchet MS"/>
                <a:sym typeface="Trebuchet MS"/>
              </a:rPr>
              <a:t>URL. </a:t>
            </a:r>
            <a:r>
              <a:rPr lang="en-US" sz="2400">
                <a:solidFill>
                  <a:schemeClr val="lt1"/>
                </a:solidFill>
                <a:latin typeface="Trebuchet MS"/>
                <a:ea typeface="Trebuchet MS"/>
                <a:cs typeface="Trebuchet MS"/>
                <a:sym typeface="Trebuchet MS"/>
              </a:rPr>
              <a:t>- (Uniform resource locator) - the address of a resource on the internet. also known as web address. urls have the following format </a:t>
            </a:r>
            <a:r>
              <a:rPr lang="en-US" sz="2400">
                <a:solidFill>
                  <a:srgbClr val="FFFF00"/>
                </a:solidFill>
                <a:latin typeface="Trebuchet MS"/>
                <a:ea typeface="Trebuchet MS"/>
                <a:cs typeface="Trebuchet MS"/>
                <a:sym typeface="Trebuchet MS"/>
              </a:rPr>
              <a:t>protocol://hostname/other-info  </a:t>
            </a:r>
            <a:r>
              <a:rPr lang="en-US" sz="2400">
                <a:solidFill>
                  <a:srgbClr val="FFFFFF"/>
                </a:solidFill>
                <a:latin typeface="Trebuchet MS"/>
                <a:ea typeface="Trebuchet MS"/>
                <a:cs typeface="Trebuchet MS"/>
                <a:sym typeface="Trebuchet MS"/>
              </a:rPr>
              <a:t>eg. https://techcamp.co.ke</a:t>
            </a:r>
            <a:r>
              <a:rPr lang="en-US" sz="2400">
                <a:solidFill>
                  <a:schemeClr val="lt1"/>
                </a:solidFill>
                <a:latin typeface="Trebuchet MS"/>
                <a:ea typeface="Trebuchet MS"/>
                <a:cs typeface="Trebuchet MS"/>
                <a:sym typeface="Trebuchet MS"/>
              </a:rPr>
              <a:t>                                                                                                             </a:t>
            </a:r>
            <a:endParaRPr sz="2400">
              <a:solidFill>
                <a:schemeClr val="lt1"/>
              </a:solidFill>
              <a:latin typeface="Trebuchet MS"/>
              <a:ea typeface="Trebuchet MS"/>
              <a:cs typeface="Trebuchet MS"/>
              <a:sym typeface="Trebuchet MS"/>
            </a:endParaRPr>
          </a:p>
          <a:p>
            <a:pPr marL="914400" lvl="0" indent="-381000" algn="l" rtl="0">
              <a:lnSpc>
                <a:spcPct val="100000"/>
              </a:lnSpc>
              <a:spcBef>
                <a:spcPts val="0"/>
              </a:spcBef>
              <a:spcAft>
                <a:spcPts val="0"/>
              </a:spcAft>
              <a:buClr>
                <a:schemeClr val="lt1"/>
              </a:buClr>
              <a:buSzPts val="2400"/>
              <a:buFont typeface="Trebuchet MS"/>
              <a:buChar char="●"/>
            </a:pPr>
            <a:r>
              <a:rPr lang="en-US" sz="2400">
                <a:solidFill>
                  <a:srgbClr val="00FF00"/>
                </a:solidFill>
                <a:latin typeface="Trebuchet MS"/>
                <a:ea typeface="Trebuchet MS"/>
                <a:cs typeface="Trebuchet MS"/>
                <a:sym typeface="Trebuchet MS"/>
              </a:rPr>
              <a:t>Request.</a:t>
            </a:r>
            <a:r>
              <a:rPr lang="en-US" sz="2400">
                <a:solidFill>
                  <a:schemeClr val="lt1"/>
                </a:solidFill>
                <a:latin typeface="Trebuchet MS"/>
                <a:ea typeface="Trebuchet MS"/>
                <a:cs typeface="Trebuchet MS"/>
                <a:sym typeface="Trebuchet MS"/>
              </a:rPr>
              <a:t> - A message from a client to a server asking for a resource</a:t>
            </a:r>
            <a:endParaRPr sz="2400">
              <a:solidFill>
                <a:schemeClr val="lt1"/>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endParaRPr sz="2400">
              <a:solidFill>
                <a:schemeClr val="lt1"/>
              </a:solidFill>
              <a:latin typeface="Trebuchet MS"/>
              <a:ea typeface="Trebuchet MS"/>
              <a:cs typeface="Trebuchet MS"/>
              <a:sym typeface="Trebuchet MS"/>
            </a:endParaRPr>
          </a:p>
          <a:p>
            <a:pPr marL="914400" lvl="0" indent="-381000" algn="l" rtl="0">
              <a:lnSpc>
                <a:spcPct val="100000"/>
              </a:lnSpc>
              <a:spcBef>
                <a:spcPts val="1000"/>
              </a:spcBef>
              <a:spcAft>
                <a:spcPts val="0"/>
              </a:spcAft>
              <a:buClr>
                <a:schemeClr val="lt1"/>
              </a:buClr>
              <a:buSzPts val="2400"/>
              <a:buFont typeface="Trebuchet MS"/>
              <a:buChar char="●"/>
            </a:pPr>
            <a:r>
              <a:rPr lang="en-US" sz="2400">
                <a:solidFill>
                  <a:srgbClr val="00FF00"/>
                </a:solidFill>
                <a:latin typeface="Trebuchet MS"/>
                <a:ea typeface="Trebuchet MS"/>
                <a:cs typeface="Trebuchet MS"/>
                <a:sym typeface="Trebuchet MS"/>
              </a:rPr>
              <a:t>Response </a:t>
            </a:r>
            <a:r>
              <a:rPr lang="en-US" sz="2400">
                <a:solidFill>
                  <a:schemeClr val="lt1"/>
                </a:solidFill>
                <a:latin typeface="Trebuchet MS"/>
                <a:ea typeface="Trebuchet MS"/>
                <a:cs typeface="Trebuchet MS"/>
                <a:sym typeface="Trebuchet MS"/>
              </a:rPr>
              <a:t>-  An information request message sent from server to the client</a:t>
            </a:r>
            <a:endParaRPr sz="2400">
              <a:solidFill>
                <a:schemeClr val="lt1"/>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endParaRPr sz="2400">
              <a:solidFill>
                <a:schemeClr val="lt1"/>
              </a:solidFill>
              <a:latin typeface="Trebuchet MS"/>
              <a:ea typeface="Trebuchet MS"/>
              <a:cs typeface="Trebuchet MS"/>
              <a:sym typeface="Trebuchet MS"/>
            </a:endParaRPr>
          </a:p>
          <a:p>
            <a:pPr marL="914400" lvl="0" indent="-381000" algn="l" rtl="0">
              <a:lnSpc>
                <a:spcPct val="100000"/>
              </a:lnSpc>
              <a:spcBef>
                <a:spcPts val="1000"/>
              </a:spcBef>
              <a:spcAft>
                <a:spcPts val="0"/>
              </a:spcAft>
              <a:buClr>
                <a:schemeClr val="lt1"/>
              </a:buClr>
              <a:buSzPts val="2400"/>
              <a:buFont typeface="Trebuchet MS"/>
              <a:buChar char="●"/>
            </a:pPr>
            <a:r>
              <a:rPr lang="en-US" sz="2400">
                <a:solidFill>
                  <a:srgbClr val="00FF00"/>
                </a:solidFill>
                <a:latin typeface="Trebuchet MS"/>
                <a:ea typeface="Trebuchet MS"/>
                <a:cs typeface="Trebuchet MS"/>
                <a:sym typeface="Trebuchet MS"/>
              </a:rPr>
              <a:t>HTTP. </a:t>
            </a:r>
            <a:r>
              <a:rPr lang="en-US" sz="2400">
                <a:solidFill>
                  <a:schemeClr val="lt1"/>
                </a:solidFill>
                <a:latin typeface="Trebuchet MS"/>
                <a:ea typeface="Trebuchet MS"/>
                <a:cs typeface="Trebuchet MS"/>
                <a:sym typeface="Trebuchet MS"/>
              </a:rPr>
              <a:t>- (Hypertext Transfer Protocol) - Rules that govern communication between client and server</a:t>
            </a:r>
            <a:endParaRPr sz="2400">
              <a:solidFill>
                <a:schemeClr val="lt1"/>
              </a:solidFill>
              <a:latin typeface="Trebuchet MS"/>
              <a:ea typeface="Trebuchet MS"/>
              <a:cs typeface="Trebuchet MS"/>
              <a:sym typeface="Trebuchet MS"/>
            </a:endParaRPr>
          </a:p>
          <a:p>
            <a:pPr marL="914400" lvl="1" indent="-381000" algn="l" rtl="0">
              <a:spcBef>
                <a:spcPts val="0"/>
              </a:spcBef>
              <a:spcAft>
                <a:spcPts val="0"/>
              </a:spcAft>
              <a:buClr>
                <a:schemeClr val="lt1"/>
              </a:buClr>
              <a:buSzPts val="2400"/>
              <a:buFont typeface="Trebuchet MS"/>
              <a:buChar char="●"/>
            </a:pPr>
            <a:r>
              <a:rPr lang="en-US" sz="2400">
                <a:solidFill>
                  <a:srgbClr val="00FF00"/>
                </a:solidFill>
                <a:latin typeface="Trebuchet MS"/>
                <a:ea typeface="Trebuchet MS"/>
                <a:cs typeface="Trebuchet MS"/>
                <a:sym typeface="Trebuchet MS"/>
              </a:rPr>
              <a:t>Web Framework.</a:t>
            </a:r>
            <a:r>
              <a:rPr lang="en-US" sz="2400">
                <a:solidFill>
                  <a:schemeClr val="lt1"/>
                </a:solidFill>
                <a:latin typeface="Trebuchet MS"/>
                <a:ea typeface="Trebuchet MS"/>
                <a:cs typeface="Trebuchet MS"/>
                <a:sym typeface="Trebuchet MS"/>
              </a:rPr>
              <a:t> -  A software designed to support development of web applications.</a:t>
            </a:r>
            <a:endParaRPr sz="2400">
              <a:solidFill>
                <a:schemeClr val="lt1"/>
              </a:solidFill>
              <a:latin typeface="Trebuchet MS"/>
              <a:ea typeface="Trebuchet MS"/>
              <a:cs typeface="Trebuchet MS"/>
              <a:sym typeface="Trebuchet MS"/>
            </a:endParaRPr>
          </a:p>
        </p:txBody>
      </p:sp>
      <p:pic>
        <p:nvPicPr>
          <p:cNvPr id="1149" name="Google Shape;1149;p156"/>
          <p:cNvPicPr preferRelativeResize="0"/>
          <p:nvPr/>
        </p:nvPicPr>
        <p:blipFill>
          <a:blip r:embed="rId3">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5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a:t>Getting started with Flask</a:t>
            </a:r>
            <a:endParaRPr/>
          </a:p>
        </p:txBody>
      </p:sp>
      <p:sp>
        <p:nvSpPr>
          <p:cNvPr id="1155" name="Google Shape;1155;p157"/>
          <p:cNvSpPr txBox="1"/>
          <p:nvPr/>
        </p:nvSpPr>
        <p:spPr>
          <a:xfrm>
            <a:off x="0" y="1834125"/>
            <a:ext cx="12068700" cy="5023800"/>
          </a:xfrm>
          <a:prstGeom prst="rect">
            <a:avLst/>
          </a:prstGeom>
          <a:noFill/>
          <a:ln>
            <a:noFill/>
          </a:ln>
        </p:spPr>
        <p:txBody>
          <a:bodyPr spcFirstLastPara="1" wrap="square" lIns="91425" tIns="45700" rIns="91425" bIns="45700" anchor="t" anchorCtr="0">
            <a:noAutofit/>
          </a:bodyPr>
          <a:lstStyle/>
          <a:p>
            <a:pPr marL="914400" lvl="0" indent="-419100" algn="l" rtl="0">
              <a:lnSpc>
                <a:spcPct val="100000"/>
              </a:lnSpc>
              <a:spcBef>
                <a:spcPts val="1000"/>
              </a:spcBef>
              <a:spcAft>
                <a:spcPts val="0"/>
              </a:spcAft>
              <a:buClr>
                <a:schemeClr val="lt1"/>
              </a:buClr>
              <a:buSzPts val="3000"/>
              <a:buFont typeface="Trebuchet MS"/>
              <a:buChar char="●"/>
            </a:pPr>
            <a:r>
              <a:rPr lang="en-US" sz="3000">
                <a:solidFill>
                  <a:srgbClr val="00FF00"/>
                </a:solidFill>
                <a:highlight>
                  <a:srgbClr val="FF0000"/>
                </a:highlight>
                <a:latin typeface="Trebuchet MS"/>
                <a:ea typeface="Trebuchet MS"/>
                <a:cs typeface="Trebuchet MS"/>
                <a:sym typeface="Trebuchet MS"/>
              </a:rPr>
              <a:t>Flask Framework/Library </a:t>
            </a:r>
            <a:r>
              <a:rPr lang="en-US" sz="3000">
                <a:solidFill>
                  <a:schemeClr val="lt1"/>
                </a:solidFill>
                <a:latin typeface="Trebuchet MS"/>
                <a:ea typeface="Trebuchet MS"/>
                <a:cs typeface="Trebuchet MS"/>
                <a:sym typeface="Trebuchet MS"/>
              </a:rPr>
              <a:t>- this is a python framework used to connect the Frontend (HTML) and the server. We create routes (URLs) to bind to a python function. In the function is where we right the application logic e.g Get request data,perform calculations,save to database etc…</a:t>
            </a:r>
            <a:endParaRPr sz="3000">
              <a:solidFill>
                <a:schemeClr val="lt1"/>
              </a:solidFill>
              <a:latin typeface="Trebuchet MS"/>
              <a:ea typeface="Trebuchet MS"/>
              <a:cs typeface="Trebuchet MS"/>
              <a:sym typeface="Trebuchet MS"/>
            </a:endParaRPr>
          </a:p>
          <a:p>
            <a:pPr marL="9144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You can view the official flask documentation </a:t>
            </a:r>
            <a:r>
              <a:rPr lang="en-US" sz="3000" u="sng">
                <a:solidFill>
                  <a:schemeClr val="hlink"/>
                </a:solidFill>
                <a:latin typeface="Trebuchet MS"/>
                <a:ea typeface="Trebuchet MS"/>
                <a:cs typeface="Trebuchet MS"/>
                <a:sym typeface="Trebuchet MS"/>
                <a:hlinkClick r:id="rId3"/>
              </a:rPr>
              <a:t>here</a:t>
            </a:r>
            <a:r>
              <a:rPr lang="en-US" sz="3000">
                <a:solidFill>
                  <a:schemeClr val="lt1"/>
                </a:solidFill>
                <a:latin typeface="Trebuchet MS"/>
                <a:ea typeface="Trebuchet MS"/>
                <a:cs typeface="Trebuchet MS"/>
                <a:sym typeface="Trebuchet MS"/>
              </a:rPr>
              <a:t> ,take some time and go through the documentation.</a:t>
            </a:r>
            <a:endParaRPr sz="3000">
              <a:solidFill>
                <a:schemeClr val="lt1"/>
              </a:solidFill>
              <a:latin typeface="Trebuchet MS"/>
              <a:ea typeface="Trebuchet MS"/>
              <a:cs typeface="Trebuchet MS"/>
              <a:sym typeface="Trebuchet MS"/>
            </a:endParaRPr>
          </a:p>
        </p:txBody>
      </p:sp>
      <p:pic>
        <p:nvPicPr>
          <p:cNvPr id="1156" name="Google Shape;1156;p157"/>
          <p:cNvPicPr preferRelativeResize="0"/>
          <p:nvPr/>
        </p:nvPicPr>
        <p:blipFill>
          <a:blip r:embed="rId4">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5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a:t>Getting started with Flask</a:t>
            </a:r>
            <a:endParaRPr/>
          </a:p>
        </p:txBody>
      </p:sp>
      <p:sp>
        <p:nvSpPr>
          <p:cNvPr id="1162" name="Google Shape;1162;p158"/>
          <p:cNvSpPr txBox="1"/>
          <p:nvPr/>
        </p:nvSpPr>
        <p:spPr>
          <a:xfrm>
            <a:off x="0" y="1834125"/>
            <a:ext cx="12311100" cy="50238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Enough with the theoretical bits, let's create our first flask application.</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We are going to create a new project on pycharm, name it say employeesManagementSystem.</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We are then going to cover some basic routing. create several routes</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We will start by understanding the basic concept of creating routes(urls) using flask</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endParaRPr sz="3000">
              <a:solidFill>
                <a:schemeClr val="lt1"/>
              </a:solidFill>
              <a:latin typeface="Trebuchet MS"/>
              <a:ea typeface="Trebuchet MS"/>
              <a:cs typeface="Trebuchet MS"/>
              <a:sym typeface="Trebuchet MS"/>
            </a:endParaRPr>
          </a:p>
        </p:txBody>
      </p:sp>
      <p:pic>
        <p:nvPicPr>
          <p:cNvPr id="1163" name="Google Shape;1163;p158"/>
          <p:cNvPicPr preferRelativeResize="0"/>
          <p:nvPr/>
        </p:nvPicPr>
        <p:blipFill>
          <a:blip r:embed="rId3">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59"/>
          <p:cNvSpPr txBox="1">
            <a:spLocks noGrp="1"/>
          </p:cNvSpPr>
          <p:nvPr>
            <p:ph type="title"/>
          </p:nvPr>
        </p:nvSpPr>
        <p:spPr>
          <a:xfrm>
            <a:off x="304400" y="753225"/>
            <a:ext cx="101169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a:t>Introduction to Jinja2</a:t>
            </a:r>
            <a:endParaRPr/>
          </a:p>
        </p:txBody>
      </p:sp>
      <p:sp>
        <p:nvSpPr>
          <p:cNvPr id="1169" name="Google Shape;1169;p159"/>
          <p:cNvSpPr txBox="1"/>
          <p:nvPr/>
        </p:nvSpPr>
        <p:spPr>
          <a:xfrm>
            <a:off x="0" y="2079650"/>
            <a:ext cx="12311100" cy="47784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Jinja  is a web template engine for python programming.</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Jinja provides some features such as template inheritance,automatic html escaping among others.</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We are not going to go through a lot on jinja but you can read more about jinja in the official </a:t>
            </a:r>
            <a:r>
              <a:rPr lang="en-US" sz="3000" u="sng">
                <a:solidFill>
                  <a:schemeClr val="hlink"/>
                </a:solidFill>
                <a:latin typeface="Trebuchet MS"/>
                <a:ea typeface="Trebuchet MS"/>
                <a:cs typeface="Trebuchet MS"/>
                <a:sym typeface="Trebuchet MS"/>
                <a:hlinkClick r:id="rId3"/>
              </a:rPr>
              <a:t>documentation</a:t>
            </a:r>
            <a:r>
              <a:rPr lang="en-US" sz="3000">
                <a:solidFill>
                  <a:schemeClr val="lt1"/>
                </a:solidFill>
                <a:latin typeface="Trebuchet MS"/>
                <a:ea typeface="Trebuchet MS"/>
                <a:cs typeface="Trebuchet MS"/>
                <a:sym typeface="Trebuchet MS"/>
              </a:rPr>
              <a:t>.</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We shall dwell on some common features that we will interact using jinja.</a:t>
            </a:r>
            <a:endParaRPr sz="3000">
              <a:solidFill>
                <a:schemeClr val="lt1"/>
              </a:solidFill>
              <a:latin typeface="Trebuchet MS"/>
              <a:ea typeface="Trebuchet MS"/>
              <a:cs typeface="Trebuchet MS"/>
              <a:sym typeface="Trebuchet MS"/>
            </a:endParaRPr>
          </a:p>
        </p:txBody>
      </p:sp>
      <p:pic>
        <p:nvPicPr>
          <p:cNvPr id="1170" name="Google Shape;1170;p159"/>
          <p:cNvPicPr preferRelativeResize="0"/>
          <p:nvPr/>
        </p:nvPicPr>
        <p:blipFill>
          <a:blip r:embed="rId4">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160"/>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Jinja2</a:t>
            </a:r>
            <a:endParaRPr/>
          </a:p>
        </p:txBody>
      </p:sp>
      <p:sp>
        <p:nvSpPr>
          <p:cNvPr id="1176" name="Google Shape;1176;p160"/>
          <p:cNvSpPr txBox="1">
            <a:spLocks noGrp="1"/>
          </p:cNvSpPr>
          <p:nvPr>
            <p:ph type="body" idx="1"/>
          </p:nvPr>
        </p:nvSpPr>
        <p:spPr>
          <a:xfrm>
            <a:off x="161150" y="2095000"/>
            <a:ext cx="11853900" cy="45123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US" sz="3000"/>
              <a:t>templating languages contain variables as well as programming logic which when evaluated(rendered into html) are replaced with actual values.</a:t>
            </a:r>
            <a:endParaRPr sz="3000"/>
          </a:p>
          <a:p>
            <a:pPr marL="457200" lvl="0" indent="-419100" algn="l" rtl="0">
              <a:spcBef>
                <a:spcPts val="0"/>
              </a:spcBef>
              <a:spcAft>
                <a:spcPts val="0"/>
              </a:spcAft>
              <a:buSzPts val="3000"/>
              <a:buChar char="•"/>
            </a:pPr>
            <a:r>
              <a:rPr lang="en-US" sz="3000"/>
              <a:t>Variables or programming logic are placed inside tag or delimiters.</a:t>
            </a:r>
            <a:endParaRPr sz="3000"/>
          </a:p>
          <a:p>
            <a:pPr marL="457200" lvl="0" indent="-419100" algn="l" rtl="0">
              <a:spcBef>
                <a:spcPts val="0"/>
              </a:spcBef>
              <a:spcAft>
                <a:spcPts val="0"/>
              </a:spcAft>
              <a:buSzPts val="3000"/>
              <a:buChar char="•"/>
            </a:pPr>
            <a:r>
              <a:rPr lang="en-US" sz="3000"/>
              <a:t>For example, jinja template uses </a:t>
            </a:r>
            <a:r>
              <a:rPr lang="en-US" sz="3000">
                <a:solidFill>
                  <a:srgbClr val="00FF00"/>
                </a:solidFill>
              </a:rPr>
              <a:t>{% %} </a:t>
            </a:r>
            <a:r>
              <a:rPr lang="en-US" sz="3000">
                <a:solidFill>
                  <a:srgbClr val="FFFFFF"/>
                </a:solidFill>
              </a:rPr>
              <a:t>for expression or logic(like loops), while</a:t>
            </a:r>
            <a:r>
              <a:rPr lang="en-US" sz="3000">
                <a:solidFill>
                  <a:srgbClr val="00FF00"/>
                </a:solidFill>
              </a:rPr>
              <a:t> {{ }} </a:t>
            </a:r>
            <a:r>
              <a:rPr lang="en-US" sz="3000">
                <a:solidFill>
                  <a:srgbClr val="FFFFFF"/>
                </a:solidFill>
              </a:rPr>
              <a:t>is used for outputting the results of an expression or a variable to the user.</a:t>
            </a:r>
            <a:endParaRPr sz="3000">
              <a:solidFill>
                <a:srgbClr val="FFFFFF"/>
              </a:solidFill>
            </a:endParaRPr>
          </a:p>
          <a:p>
            <a:pPr marL="457200" lvl="0" indent="-419100" algn="l" rtl="0">
              <a:spcBef>
                <a:spcPts val="0"/>
              </a:spcBef>
              <a:spcAft>
                <a:spcPts val="0"/>
              </a:spcAft>
              <a:buClr>
                <a:srgbClr val="FFFFFF"/>
              </a:buClr>
              <a:buSzPts val="3000"/>
              <a:buChar char="•"/>
            </a:pPr>
            <a:r>
              <a:rPr lang="en-US" sz="3000">
                <a:solidFill>
                  <a:srgbClr val="FFFFFF"/>
                </a:solidFill>
              </a:rPr>
              <a:t>NOTE: jinja templates are just .html files</a:t>
            </a:r>
            <a:endParaRPr sz="3000">
              <a:solidFill>
                <a:srgbClr val="FFFFFF"/>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161"/>
          <p:cNvSpPr txBox="1">
            <a:spLocks noGrp="1"/>
          </p:cNvSpPr>
          <p:nvPr>
            <p:ph type="title"/>
          </p:nvPr>
        </p:nvSpPr>
        <p:spPr>
          <a:xfrm>
            <a:off x="358125" y="753225"/>
            <a:ext cx="9936000" cy="1080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1000"/>
              </a:spcBef>
              <a:spcAft>
                <a:spcPts val="0"/>
              </a:spcAft>
              <a:buNone/>
            </a:pPr>
            <a:r>
              <a:rPr lang="en-US"/>
              <a:t>Introduction to Jinja2: Template inheritance</a:t>
            </a:r>
            <a:endParaRPr/>
          </a:p>
        </p:txBody>
      </p:sp>
      <p:sp>
        <p:nvSpPr>
          <p:cNvPr id="1182" name="Google Shape;1182;p161"/>
          <p:cNvSpPr txBox="1"/>
          <p:nvPr/>
        </p:nvSpPr>
        <p:spPr>
          <a:xfrm>
            <a:off x="0" y="2079650"/>
            <a:ext cx="12311100" cy="47784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The most powerful thing about jinja is the concept of template inheritance.</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Template inheritance will allow you as a developer to build a base “skeleton” template that will contain all common elements of your site and define </a:t>
            </a:r>
            <a:r>
              <a:rPr lang="en-US" sz="3000">
                <a:solidFill>
                  <a:srgbClr val="00FF00"/>
                </a:solidFill>
                <a:latin typeface="Trebuchet MS"/>
                <a:ea typeface="Trebuchet MS"/>
                <a:cs typeface="Trebuchet MS"/>
                <a:sym typeface="Trebuchet MS"/>
              </a:rPr>
              <a:t>blocks </a:t>
            </a:r>
            <a:r>
              <a:rPr lang="en-US" sz="3000">
                <a:solidFill>
                  <a:schemeClr val="lt1"/>
                </a:solidFill>
                <a:latin typeface="Trebuchet MS"/>
                <a:ea typeface="Trebuchet MS"/>
                <a:cs typeface="Trebuchet MS"/>
                <a:sym typeface="Trebuchet MS"/>
              </a:rPr>
              <a:t>that child templates can override.</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Sound’s complicated? Let's understand more by using an example.</a:t>
            </a:r>
            <a:endParaRPr sz="3000">
              <a:solidFill>
                <a:schemeClr val="lt1"/>
              </a:solidFill>
              <a:latin typeface="Trebuchet MS"/>
              <a:ea typeface="Trebuchet MS"/>
              <a:cs typeface="Trebuchet MS"/>
              <a:sym typeface="Trebuchet MS"/>
            </a:endParaRPr>
          </a:p>
        </p:txBody>
      </p:sp>
      <p:pic>
        <p:nvPicPr>
          <p:cNvPr id="1183" name="Google Shape;1183;p161"/>
          <p:cNvPicPr preferRelativeResize="0"/>
          <p:nvPr/>
        </p:nvPicPr>
        <p:blipFill>
          <a:blip r:embed="rId3">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162"/>
          <p:cNvSpPr txBox="1">
            <a:spLocks noGrp="1"/>
          </p:cNvSpPr>
          <p:nvPr>
            <p:ph type="title"/>
          </p:nvPr>
        </p:nvSpPr>
        <p:spPr>
          <a:xfrm>
            <a:off x="304400" y="753225"/>
            <a:ext cx="99897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Template inheritance: Base template</a:t>
            </a:r>
            <a:endParaRPr/>
          </a:p>
        </p:txBody>
      </p:sp>
      <p:sp>
        <p:nvSpPr>
          <p:cNvPr id="1189" name="Google Shape;1189;p162"/>
          <p:cNvSpPr txBox="1">
            <a:spLocks noGrp="1"/>
          </p:cNvSpPr>
          <p:nvPr>
            <p:ph type="body" idx="1"/>
          </p:nvPr>
        </p:nvSpPr>
        <p:spPr>
          <a:xfrm>
            <a:off x="161150" y="2041275"/>
            <a:ext cx="11871600" cy="46914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US" sz="3000"/>
              <a:t>Now, remember all our html files should always be inside the templates folder.</a:t>
            </a:r>
            <a:endParaRPr sz="3000"/>
          </a:p>
          <a:p>
            <a:pPr marL="457200" lvl="0" indent="-419100" algn="l" rtl="0">
              <a:spcBef>
                <a:spcPts val="0"/>
              </a:spcBef>
              <a:spcAft>
                <a:spcPts val="0"/>
              </a:spcAft>
              <a:buSzPts val="3000"/>
              <a:buChar char="•"/>
            </a:pPr>
            <a:r>
              <a:rPr lang="en-US" sz="3000"/>
              <a:t>Lets create a new html file and call it </a:t>
            </a:r>
            <a:r>
              <a:rPr lang="en-US" sz="3000">
                <a:solidFill>
                  <a:srgbClr val="00FF00"/>
                </a:solidFill>
              </a:rPr>
              <a:t>base.html </a:t>
            </a:r>
            <a:endParaRPr sz="3000">
              <a:solidFill>
                <a:srgbClr val="FFFFFF"/>
              </a:solidFill>
            </a:endParaRPr>
          </a:p>
          <a:p>
            <a:pPr marL="457200" lvl="0" indent="0" algn="l" rtl="0">
              <a:spcBef>
                <a:spcPts val="1000"/>
              </a:spcBef>
              <a:spcAft>
                <a:spcPts val="0"/>
              </a:spcAft>
              <a:buNone/>
            </a:pPr>
            <a:endParaRPr sz="3000">
              <a:solidFill>
                <a:srgbClr val="FFFFFF"/>
              </a:solidFill>
            </a:endParaRPr>
          </a:p>
          <a:p>
            <a:pPr marL="457200" lvl="0" indent="0" algn="l" rtl="0">
              <a:spcBef>
                <a:spcPts val="1000"/>
              </a:spcBef>
              <a:spcAft>
                <a:spcPts val="0"/>
              </a:spcAft>
              <a:buNone/>
            </a:pPr>
            <a:endParaRPr sz="3000">
              <a:solidFill>
                <a:srgbClr val="FFFFFF"/>
              </a:solidFill>
            </a:endParaRPr>
          </a:p>
          <a:p>
            <a:pPr marL="457200" lvl="0" indent="0" algn="l" rtl="0">
              <a:spcBef>
                <a:spcPts val="1000"/>
              </a:spcBef>
              <a:spcAft>
                <a:spcPts val="0"/>
              </a:spcAft>
              <a:buNone/>
            </a:pPr>
            <a:endParaRPr sz="3000">
              <a:solidFill>
                <a:srgbClr val="FFFFFF"/>
              </a:solidFill>
            </a:endParaRPr>
          </a:p>
        </p:txBody>
      </p:sp>
      <p:pic>
        <p:nvPicPr>
          <p:cNvPr id="1190" name="Google Shape;1190;p162"/>
          <p:cNvPicPr preferRelativeResize="0"/>
          <p:nvPr/>
        </p:nvPicPr>
        <p:blipFill>
          <a:blip r:embed="rId3">
            <a:alphaModFix/>
          </a:blip>
          <a:stretch>
            <a:fillRect/>
          </a:stretch>
        </p:blipFill>
        <p:spPr>
          <a:xfrm>
            <a:off x="2130825" y="3509575"/>
            <a:ext cx="6034325" cy="314830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63"/>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lnSpc>
                <a:spcPct val="195652"/>
              </a:lnSpc>
              <a:spcBef>
                <a:spcPts val="1300"/>
              </a:spcBef>
              <a:spcAft>
                <a:spcPts val="0"/>
              </a:spcAft>
              <a:buNone/>
            </a:pPr>
            <a:endParaRPr>
              <a:solidFill>
                <a:srgbClr val="292929"/>
              </a:solidFill>
              <a:highlight>
                <a:schemeClr val="dk1"/>
              </a:highlight>
              <a:latin typeface="Georgia"/>
              <a:ea typeface="Georgia"/>
              <a:cs typeface="Georgia"/>
              <a:sym typeface="Georgia"/>
            </a:endParaRPr>
          </a:p>
          <a:p>
            <a:pPr marL="0" lvl="0" indent="0" algn="l" rtl="0">
              <a:lnSpc>
                <a:spcPct val="195652"/>
              </a:lnSpc>
              <a:spcBef>
                <a:spcPts val="1300"/>
              </a:spcBef>
              <a:spcAft>
                <a:spcPts val="0"/>
              </a:spcAft>
              <a:buClr>
                <a:schemeClr val="dk1"/>
              </a:buClr>
              <a:buSzPts val="1100"/>
              <a:buFont typeface="Arial"/>
              <a:buNone/>
            </a:pPr>
            <a:r>
              <a:rPr lang="en-US">
                <a:latin typeface="Georgia"/>
                <a:ea typeface="Georgia"/>
                <a:cs typeface="Georgia"/>
                <a:sym typeface="Georgia"/>
              </a:rPr>
              <a:t>Introduction to git and GitHub</a:t>
            </a:r>
            <a:endParaRPr>
              <a:latin typeface="Georgia"/>
              <a:ea typeface="Georgia"/>
              <a:cs typeface="Georgia"/>
              <a:sym typeface="Georgia"/>
            </a:endParaRPr>
          </a:p>
          <a:p>
            <a:pPr marL="0" lvl="0" indent="0" algn="l" rtl="0">
              <a:spcBef>
                <a:spcPts val="0"/>
              </a:spcBef>
              <a:spcAft>
                <a:spcPts val="0"/>
              </a:spcAft>
              <a:buNone/>
            </a:pPr>
            <a:endParaRPr/>
          </a:p>
        </p:txBody>
      </p:sp>
      <p:sp>
        <p:nvSpPr>
          <p:cNvPr id="1196" name="Google Shape;1196;p163"/>
          <p:cNvSpPr txBox="1">
            <a:spLocks noGrp="1"/>
          </p:cNvSpPr>
          <p:nvPr>
            <p:ph type="body" idx="1"/>
          </p:nvPr>
        </p:nvSpPr>
        <p:spPr>
          <a:xfrm>
            <a:off x="680325" y="2015625"/>
            <a:ext cx="9613800" cy="4203300"/>
          </a:xfrm>
          <a:prstGeom prst="rect">
            <a:avLst/>
          </a:prstGeom>
        </p:spPr>
        <p:txBody>
          <a:bodyPr spcFirstLastPara="1" wrap="square" lIns="91425" tIns="45700" rIns="91425" bIns="45700" anchor="t" anchorCtr="0">
            <a:noAutofit/>
          </a:bodyPr>
          <a:lstStyle/>
          <a:p>
            <a:pPr marL="0" lvl="0" indent="0" algn="l" rtl="0">
              <a:lnSpc>
                <a:spcPct val="117391"/>
              </a:lnSpc>
              <a:spcBef>
                <a:spcPts val="4500"/>
              </a:spcBef>
              <a:spcAft>
                <a:spcPts val="0"/>
              </a:spcAft>
              <a:buClr>
                <a:schemeClr val="dk1"/>
              </a:buClr>
              <a:buSzPts val="1100"/>
              <a:buFont typeface="Arial"/>
              <a:buNone/>
            </a:pPr>
            <a:r>
              <a:rPr lang="en-US" sz="2550">
                <a:latin typeface="Arial"/>
                <a:ea typeface="Arial"/>
                <a:cs typeface="Arial"/>
                <a:sym typeface="Arial"/>
              </a:rPr>
              <a:t>What is git?</a:t>
            </a:r>
            <a:endParaRPr sz="255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900" b="1">
                <a:latin typeface="Georgia"/>
                <a:ea typeface="Georgia"/>
                <a:cs typeface="Georgia"/>
                <a:sym typeface="Georgia"/>
              </a:rPr>
              <a:t>Git</a:t>
            </a:r>
            <a:r>
              <a:rPr lang="en-US" sz="1900">
                <a:latin typeface="Georgia"/>
                <a:ea typeface="Georgia"/>
                <a:cs typeface="Georgia"/>
                <a:sym typeface="Georgia"/>
              </a:rPr>
              <a:t> is a command line tool, it is free and </a:t>
            </a:r>
            <a:r>
              <a:rPr lang="en-US" sz="1900" b="1">
                <a:latin typeface="Georgia"/>
                <a:ea typeface="Georgia"/>
                <a:cs typeface="Georgia"/>
                <a:sym typeface="Georgia"/>
              </a:rPr>
              <a:t>open-source distributed version control system</a:t>
            </a:r>
            <a:r>
              <a:rPr lang="en-US" sz="1900">
                <a:latin typeface="Georgia"/>
                <a:ea typeface="Georgia"/>
                <a:cs typeface="Georgia"/>
                <a:sym typeface="Georgia"/>
              </a:rPr>
              <a:t> for tracking changes in source code and is used for software development. </a:t>
            </a:r>
            <a:endParaRPr sz="1900">
              <a:latin typeface="Georgia"/>
              <a:ea typeface="Georgia"/>
              <a:cs typeface="Georgia"/>
              <a:sym typeface="Georgia"/>
            </a:endParaRPr>
          </a:p>
          <a:p>
            <a:pPr marL="0" lvl="0" indent="0" algn="l" rtl="0">
              <a:lnSpc>
                <a:spcPct val="115000"/>
              </a:lnSpc>
              <a:spcBef>
                <a:spcPts val="1200"/>
              </a:spcBef>
              <a:spcAft>
                <a:spcPts val="0"/>
              </a:spcAft>
              <a:buClr>
                <a:schemeClr val="dk1"/>
              </a:buClr>
              <a:buSzPts val="1100"/>
              <a:buFont typeface="Arial"/>
              <a:buNone/>
            </a:pPr>
            <a:r>
              <a:rPr lang="en-US" sz="1900">
                <a:latin typeface="Georgia"/>
                <a:ea typeface="Georgia"/>
                <a:cs typeface="Georgia"/>
                <a:sym typeface="Georgia"/>
              </a:rPr>
              <a:t>It allows you to record changes in your file over time so that you can access specific versions of your file later on. Moreover, you can also coordinate with several people working on a single file or files with the help of git.</a:t>
            </a:r>
            <a:endParaRPr sz="1900">
              <a:latin typeface="Georgia"/>
              <a:ea typeface="Georgia"/>
              <a:cs typeface="Georgia"/>
              <a:sym typeface="Georgia"/>
            </a:endParaRPr>
          </a:p>
          <a:p>
            <a:pPr marL="0" lvl="0" indent="0" algn="l" rtl="0">
              <a:lnSpc>
                <a:spcPct val="115000"/>
              </a:lnSpc>
              <a:spcBef>
                <a:spcPts val="1200"/>
              </a:spcBef>
              <a:spcAft>
                <a:spcPts val="1200"/>
              </a:spcAft>
              <a:buClr>
                <a:schemeClr val="dk1"/>
              </a:buClr>
              <a:buSzPts val="1100"/>
              <a:buFont typeface="Arial"/>
              <a:buNone/>
            </a:pPr>
            <a:r>
              <a:rPr lang="en-US" sz="1900">
                <a:latin typeface="Georgia"/>
                <a:ea typeface="Georgia"/>
                <a:cs typeface="Georgia"/>
                <a:sym typeface="Georgia"/>
              </a:rPr>
              <a:t>Git is a software that we will need to download,   </a:t>
            </a:r>
            <a:r>
              <a:rPr lang="en-US" sz="1900" u="sng">
                <a:latin typeface="Georgia"/>
                <a:ea typeface="Georgia"/>
                <a:cs typeface="Georgia"/>
                <a:sym typeface="Georgia"/>
                <a:hlinkClick r:id="rId3"/>
              </a:rPr>
              <a:t>Download git</a:t>
            </a:r>
            <a:endParaRPr sz="27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164"/>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Git setup</a:t>
            </a:r>
            <a:endParaRPr/>
          </a:p>
        </p:txBody>
      </p:sp>
      <p:sp>
        <p:nvSpPr>
          <p:cNvPr id="1202" name="Google Shape;1202;p164"/>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After downloading git, accept all default configs and wait for it to the installation process complete</a:t>
            </a:r>
            <a:endParaRPr/>
          </a:p>
          <a:p>
            <a:pPr marL="0" lvl="0" indent="0" algn="l" rtl="0">
              <a:spcBef>
                <a:spcPts val="1000"/>
              </a:spcBef>
              <a:spcAft>
                <a:spcPts val="0"/>
              </a:spcAft>
              <a:buNone/>
            </a:pPr>
            <a:r>
              <a:rPr lang="en-US"/>
              <a:t>we the need to tell git who we are, we do do by running the below commands</a:t>
            </a:r>
            <a:endParaRPr/>
          </a:p>
          <a:p>
            <a:pPr marL="0" lvl="0" indent="0" algn="l" rtl="0">
              <a:spcBef>
                <a:spcPts val="1000"/>
              </a:spcBef>
              <a:spcAft>
                <a:spcPts val="0"/>
              </a:spcAft>
              <a:buNone/>
            </a:pPr>
            <a:r>
              <a:rPr lang="en-US" sz="1200">
                <a:solidFill>
                  <a:srgbClr val="404040"/>
                </a:solidFill>
                <a:highlight>
                  <a:srgbClr val="F7F7F7"/>
                </a:highlight>
                <a:latin typeface="Courier New"/>
                <a:ea typeface="Courier New"/>
                <a:cs typeface="Courier New"/>
                <a:sym typeface="Courier New"/>
              </a:rPr>
              <a:t>git config --global user.name "github_username"</a:t>
            </a:r>
            <a:endParaRPr sz="1200">
              <a:solidFill>
                <a:srgbClr val="404040"/>
              </a:solidFill>
              <a:highlight>
                <a:srgbClr val="F7F7F7"/>
              </a:highlight>
              <a:latin typeface="Courier New"/>
              <a:ea typeface="Courier New"/>
              <a:cs typeface="Courier New"/>
              <a:sym typeface="Courier New"/>
            </a:endParaRPr>
          </a:p>
          <a:p>
            <a:pPr marL="0" lvl="0" indent="0" algn="l" rtl="0">
              <a:spcBef>
                <a:spcPts val="1000"/>
              </a:spcBef>
              <a:spcAft>
                <a:spcPts val="0"/>
              </a:spcAft>
              <a:buNone/>
            </a:pPr>
            <a:r>
              <a:rPr lang="en-US" sz="1200">
                <a:solidFill>
                  <a:srgbClr val="404040"/>
                </a:solidFill>
                <a:highlight>
                  <a:srgbClr val="F7F7F7"/>
                </a:highlight>
                <a:latin typeface="Courier New"/>
                <a:ea typeface="Courier New"/>
                <a:cs typeface="Courier New"/>
                <a:sym typeface="Courier New"/>
              </a:rPr>
              <a:t>git config --global user.email "email_address"</a:t>
            </a:r>
            <a:endParaRPr sz="1200">
              <a:solidFill>
                <a:srgbClr val="404040"/>
              </a:solidFill>
              <a:highlight>
                <a:srgbClr val="F7F7F7"/>
              </a:highlight>
              <a:latin typeface="Courier New"/>
              <a:ea typeface="Courier New"/>
              <a:cs typeface="Courier New"/>
              <a:sym typeface="Courier New"/>
            </a:endParaRPr>
          </a:p>
          <a:p>
            <a:pPr marL="0" lvl="0" indent="0" algn="l" rtl="0">
              <a:spcBef>
                <a:spcPts val="1000"/>
              </a:spcBef>
              <a:spcAft>
                <a:spcPts val="0"/>
              </a:spcAft>
              <a:buNone/>
            </a:pPr>
            <a:endParaRPr sz="1200">
              <a:solidFill>
                <a:srgbClr val="404040"/>
              </a:solidFill>
              <a:highlight>
                <a:srgbClr val="F7F7F7"/>
              </a:highlight>
              <a:latin typeface="Courier New"/>
              <a:ea typeface="Courier New"/>
              <a:cs typeface="Courier New"/>
              <a:sym typeface="Courier New"/>
            </a:endParaRPr>
          </a:p>
          <a:p>
            <a:pPr marL="0" lvl="0" indent="0" algn="l" rtl="0">
              <a:spcBef>
                <a:spcPts val="1000"/>
              </a:spcBef>
              <a:spcAft>
                <a:spcPts val="0"/>
              </a:spcAft>
              <a:buNone/>
            </a:pPr>
            <a:r>
              <a:rPr lang="en-US" sz="1200">
                <a:solidFill>
                  <a:srgbClr val="FFFF00"/>
                </a:solidFill>
                <a:latin typeface="Roboto"/>
                <a:ea typeface="Roboto"/>
                <a:cs typeface="Roboto"/>
                <a:sym typeface="Roboto"/>
              </a:rPr>
              <a:t>Note: Replace github_username and email_address with your GitHub credentials.</a:t>
            </a:r>
            <a:endParaRPr sz="1200">
              <a:solidFill>
                <a:srgbClr val="FFFF00"/>
              </a:solidFill>
              <a:highlight>
                <a:srgbClr val="F7F7F7"/>
              </a:highlight>
              <a:latin typeface="Courier New"/>
              <a:ea typeface="Courier New"/>
              <a:cs typeface="Courier New"/>
              <a:sym typeface="Courier New"/>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65"/>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Git setup Generate ssh keys</a:t>
            </a:r>
            <a:endParaRPr/>
          </a:p>
        </p:txBody>
      </p:sp>
      <p:sp>
        <p:nvSpPr>
          <p:cNvPr id="1208" name="Google Shape;1208;p165"/>
          <p:cNvSpPr txBox="1">
            <a:spLocks noGrp="1"/>
          </p:cNvSpPr>
          <p:nvPr>
            <p:ph type="body" idx="1"/>
          </p:nvPr>
        </p:nvSpPr>
        <p:spPr>
          <a:xfrm>
            <a:off x="741775" y="2115651"/>
            <a:ext cx="9613800" cy="45825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600">
                <a:latin typeface="Roboto"/>
                <a:ea typeface="Roboto"/>
                <a:cs typeface="Roboto"/>
                <a:sym typeface="Roboto"/>
              </a:rPr>
              <a:t>SSH stands for Secure Shell and is a method used to establish a secure connection between two computers.</a:t>
            </a:r>
            <a:endParaRPr sz="1600">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sz="1600">
                <a:latin typeface="Roboto"/>
                <a:ea typeface="Roboto"/>
                <a:cs typeface="Roboto"/>
                <a:sym typeface="Roboto"/>
              </a:rPr>
              <a:t>SSH works by authenticating based on a key pair, with a private key being on a local machine and the corresponding public key on a remote server. When the keys match, access is granted to the remote user.</a:t>
            </a:r>
            <a:endParaRPr sz="1600">
              <a:latin typeface="Roboto"/>
              <a:ea typeface="Roboto"/>
              <a:cs typeface="Roboto"/>
              <a:sym typeface="Roboto"/>
            </a:endParaRPr>
          </a:p>
          <a:p>
            <a:pPr marL="457200" lvl="0" indent="-330200" algn="l" rtl="0">
              <a:spcBef>
                <a:spcPts val="1200"/>
              </a:spcBef>
              <a:spcAft>
                <a:spcPts val="0"/>
              </a:spcAft>
              <a:buSzPts val="1600"/>
              <a:buAutoNum type="arabicPeriod"/>
            </a:pPr>
            <a:r>
              <a:rPr lang="en-US" sz="1600"/>
              <a:t>to generate keys, run the below command:</a:t>
            </a:r>
            <a:endParaRPr sz="1600"/>
          </a:p>
          <a:p>
            <a:pPr marL="914400" lvl="0" indent="457200" algn="l" rtl="0">
              <a:spcBef>
                <a:spcPts val="1000"/>
              </a:spcBef>
              <a:spcAft>
                <a:spcPts val="0"/>
              </a:spcAft>
              <a:buNone/>
            </a:pPr>
            <a:r>
              <a:rPr lang="en-US" sz="1600">
                <a:solidFill>
                  <a:schemeClr val="dk1"/>
                </a:solidFill>
                <a:highlight>
                  <a:srgbClr val="F7F7F7"/>
                </a:highlight>
                <a:latin typeface="Courier New"/>
                <a:ea typeface="Courier New"/>
                <a:cs typeface="Courier New"/>
                <a:sym typeface="Courier New"/>
              </a:rPr>
              <a:t>ssh-keygen</a:t>
            </a:r>
            <a:endParaRPr sz="1600">
              <a:solidFill>
                <a:schemeClr val="dk1"/>
              </a:solidFill>
              <a:highlight>
                <a:srgbClr val="F7F7F7"/>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600">
                <a:latin typeface="Roboto"/>
                <a:ea typeface="Roboto"/>
                <a:cs typeface="Roboto"/>
                <a:sym typeface="Roboto"/>
              </a:rPr>
              <a:t>3. You’ll be asked to enter a passphrase. Hit Enter to skip this step.</a:t>
            </a:r>
            <a:endParaRPr sz="1600">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sz="1600">
                <a:latin typeface="Roboto"/>
                <a:ea typeface="Roboto"/>
                <a:cs typeface="Roboto"/>
                <a:sym typeface="Roboto"/>
              </a:rPr>
              <a:t>4. The system will generate the key pair, and display the key fingerprint and a randomart image.</a:t>
            </a:r>
            <a:endParaRPr sz="1600">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sz="1600">
                <a:latin typeface="Roboto"/>
                <a:ea typeface="Roboto"/>
                <a:cs typeface="Roboto"/>
                <a:sym typeface="Roboto"/>
              </a:rPr>
              <a:t>5. Open your file browser.</a:t>
            </a:r>
            <a:endParaRPr sz="1600">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sz="1600">
                <a:latin typeface="Roboto"/>
                <a:ea typeface="Roboto"/>
                <a:cs typeface="Roboto"/>
                <a:sym typeface="Roboto"/>
              </a:rPr>
              <a:t>6. Navigate to C:\Users\</a:t>
            </a:r>
            <a:r>
              <a:rPr lang="en-US" sz="1600" i="1">
                <a:latin typeface="Roboto"/>
                <a:ea typeface="Roboto"/>
                <a:cs typeface="Roboto"/>
                <a:sym typeface="Roboto"/>
              </a:rPr>
              <a:t>your_username</a:t>
            </a:r>
            <a:r>
              <a:rPr lang="en-US" sz="1600">
                <a:latin typeface="Roboto"/>
                <a:ea typeface="Roboto"/>
                <a:cs typeface="Roboto"/>
                <a:sym typeface="Roboto"/>
              </a:rPr>
              <a:t>/.ssh.</a:t>
            </a:r>
            <a:endParaRPr sz="1600">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sz="1600">
                <a:latin typeface="Roboto"/>
                <a:ea typeface="Roboto"/>
                <a:cs typeface="Roboto"/>
                <a:sym typeface="Roboto"/>
              </a:rPr>
              <a:t>7. You should see two files. The identification is saved in the id_rsa file and the public key is labeled id_rsa.pub. This is your SSH key pair.</a:t>
            </a:r>
            <a:endParaRPr sz="1600">
              <a:latin typeface="Roboto"/>
              <a:ea typeface="Roboto"/>
              <a:cs typeface="Roboto"/>
              <a:sym typeface="Roboto"/>
            </a:endParaRPr>
          </a:p>
          <a:p>
            <a:pPr marL="0" lvl="0" indent="0" algn="l" rtl="0">
              <a:spcBef>
                <a:spcPts val="1200"/>
              </a:spcBef>
              <a:spcAft>
                <a:spcPts val="0"/>
              </a:spcAft>
              <a:buNone/>
            </a:pPr>
            <a:endParaRPr sz="1200">
              <a:solidFill>
                <a:srgbClr val="404040"/>
              </a:solidFill>
              <a:highlight>
                <a:srgbClr val="F7F7F7"/>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9"/>
          <p:cNvSpPr txBox="1">
            <a:spLocks noGrp="1"/>
          </p:cNvSpPr>
          <p:nvPr>
            <p:ph type="title"/>
          </p:nvPr>
        </p:nvSpPr>
        <p:spPr>
          <a:xfrm>
            <a:off x="454350" y="753225"/>
            <a:ext cx="113730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Variables in Python</a:t>
            </a:r>
            <a:endParaRPr/>
          </a:p>
        </p:txBody>
      </p:sp>
      <p:sp>
        <p:nvSpPr>
          <p:cNvPr id="477" name="Google Shape;477;p49"/>
          <p:cNvSpPr txBox="1">
            <a:spLocks noGrp="1"/>
          </p:cNvSpPr>
          <p:nvPr>
            <p:ph type="body" idx="1"/>
          </p:nvPr>
        </p:nvSpPr>
        <p:spPr>
          <a:xfrm>
            <a:off x="71000" y="1994925"/>
            <a:ext cx="12048600" cy="4909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t>Variables - These are data containers which are represented by  alphanumerics (alphabets and numbers) while observing of naming</a:t>
            </a:r>
            <a:endParaRPr/>
          </a:p>
          <a:p>
            <a:pPr marL="0" lvl="0" indent="457200" algn="l" rtl="0">
              <a:lnSpc>
                <a:spcPct val="90000"/>
              </a:lnSpc>
              <a:spcBef>
                <a:spcPts val="0"/>
              </a:spcBef>
              <a:spcAft>
                <a:spcPts val="0"/>
              </a:spcAft>
              <a:buNone/>
            </a:pPr>
            <a:r>
              <a:rPr lang="en-US"/>
              <a:t>e.g num5 instead of 5num</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Different type of variables are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1. Strings - Is a value that has any type of character. It is surrounded by quotes (either single or double).</a:t>
            </a:r>
            <a:endParaRPr/>
          </a:p>
          <a:p>
            <a:pPr marL="0" lvl="0" indent="0" algn="l" rtl="0">
              <a:lnSpc>
                <a:spcPct val="90000"/>
              </a:lnSpc>
              <a:spcBef>
                <a:spcPts val="0"/>
              </a:spcBef>
              <a:spcAft>
                <a:spcPts val="0"/>
              </a:spcAft>
              <a:buNone/>
            </a:pPr>
            <a:r>
              <a:rPr lang="en-US"/>
              <a:t>2. Integers - Number without decimal</a:t>
            </a:r>
            <a:endParaRPr/>
          </a:p>
          <a:p>
            <a:pPr marL="0" lvl="0" indent="0" algn="l" rtl="0">
              <a:lnSpc>
                <a:spcPct val="90000"/>
              </a:lnSpc>
              <a:spcBef>
                <a:spcPts val="0"/>
              </a:spcBef>
              <a:spcAft>
                <a:spcPts val="0"/>
              </a:spcAft>
              <a:buNone/>
            </a:pPr>
            <a:r>
              <a:rPr lang="en-US"/>
              <a:t>3. Float - Number with a decimal</a:t>
            </a:r>
            <a:endParaRPr/>
          </a:p>
          <a:p>
            <a:pPr marL="0" lvl="0" indent="0" algn="l" rtl="0">
              <a:lnSpc>
                <a:spcPct val="90000"/>
              </a:lnSpc>
              <a:spcBef>
                <a:spcPts val="0"/>
              </a:spcBef>
              <a:spcAft>
                <a:spcPts val="0"/>
              </a:spcAft>
              <a:buNone/>
            </a:pPr>
            <a:r>
              <a:rPr lang="en-US"/>
              <a:t>4. Boolean - Holds either True or False.</a:t>
            </a:r>
            <a:endParaRPr/>
          </a:p>
          <a:p>
            <a:pPr marL="0" lvl="0" indent="0" algn="l" rtl="0">
              <a:lnSpc>
                <a:spcPct val="90000"/>
              </a:lnSpc>
              <a:spcBef>
                <a:spcPts val="0"/>
              </a:spcBef>
              <a:spcAft>
                <a:spcPts val="0"/>
              </a:spcAft>
              <a:buNone/>
            </a:pP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66"/>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lnSpc>
                <a:spcPct val="117391"/>
              </a:lnSpc>
              <a:spcBef>
                <a:spcPts val="4500"/>
              </a:spcBef>
              <a:spcAft>
                <a:spcPts val="0"/>
              </a:spcAft>
              <a:buClr>
                <a:schemeClr val="dk1"/>
              </a:buClr>
              <a:buSzPts val="1100"/>
              <a:buFont typeface="Arial"/>
              <a:buNone/>
            </a:pPr>
            <a:r>
              <a:rPr lang="en-US" sz="2250">
                <a:latin typeface="Arial"/>
                <a:ea typeface="Arial"/>
                <a:cs typeface="Arial"/>
                <a:sym typeface="Arial"/>
              </a:rPr>
              <a:t>What is GitHub ?</a:t>
            </a:r>
            <a:endParaRPr sz="2250">
              <a:latin typeface="Arial"/>
              <a:ea typeface="Arial"/>
              <a:cs typeface="Arial"/>
              <a:sym typeface="Arial"/>
            </a:endParaRPr>
          </a:p>
          <a:p>
            <a:pPr marL="0" lvl="0" indent="0" algn="l" rtl="0">
              <a:spcBef>
                <a:spcPts val="0"/>
              </a:spcBef>
              <a:spcAft>
                <a:spcPts val="0"/>
              </a:spcAft>
              <a:buNone/>
            </a:pPr>
            <a:endParaRPr/>
          </a:p>
        </p:txBody>
      </p:sp>
      <p:sp>
        <p:nvSpPr>
          <p:cNvPr id="1214" name="Google Shape;1214;p166"/>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200" b="1">
                <a:latin typeface="Georgia"/>
                <a:ea typeface="Georgia"/>
                <a:cs typeface="Georgia"/>
                <a:sym typeface="Georgia"/>
              </a:rPr>
              <a:t>GitHub</a:t>
            </a:r>
            <a:r>
              <a:rPr lang="en-US" sz="2200">
                <a:latin typeface="Georgia"/>
                <a:ea typeface="Georgia"/>
                <a:cs typeface="Georgia"/>
                <a:sym typeface="Georgia"/>
              </a:rPr>
              <a:t> is a Git </a:t>
            </a:r>
            <a:r>
              <a:rPr lang="en-US" sz="2200" b="1">
                <a:latin typeface="Georgia"/>
                <a:ea typeface="Georgia"/>
                <a:cs typeface="Georgia"/>
                <a:sym typeface="Georgia"/>
              </a:rPr>
              <a:t>repository</a:t>
            </a:r>
            <a:r>
              <a:rPr lang="en-US" sz="2200">
                <a:latin typeface="Georgia"/>
                <a:ea typeface="Georgia"/>
                <a:cs typeface="Georgia"/>
                <a:sym typeface="Georgia"/>
              </a:rPr>
              <a:t> hosting service, but it adds many of its own features. In simpler terms, github will store your project for you.</a:t>
            </a:r>
            <a:endParaRPr sz="2200">
              <a:latin typeface="Georgia"/>
              <a:ea typeface="Georgia"/>
              <a:cs typeface="Georgia"/>
              <a:sym typeface="Georgia"/>
            </a:endParaRPr>
          </a:p>
          <a:p>
            <a:pPr marL="0" lvl="0" indent="0" algn="l" rtl="0">
              <a:lnSpc>
                <a:spcPct val="115000"/>
              </a:lnSpc>
              <a:spcBef>
                <a:spcPts val="1200"/>
              </a:spcBef>
              <a:spcAft>
                <a:spcPts val="0"/>
              </a:spcAft>
              <a:buClr>
                <a:schemeClr val="dk1"/>
              </a:buClr>
              <a:buSzPts val="1100"/>
              <a:buFont typeface="Arial"/>
              <a:buNone/>
            </a:pPr>
            <a:endParaRPr sz="2200">
              <a:latin typeface="Georgia"/>
              <a:ea typeface="Georgia"/>
              <a:cs typeface="Georgia"/>
              <a:sym typeface="Georgia"/>
            </a:endParaRPr>
          </a:p>
          <a:p>
            <a:pPr marL="0" lvl="0" indent="0" algn="l" rtl="0">
              <a:lnSpc>
                <a:spcPct val="115000"/>
              </a:lnSpc>
              <a:spcBef>
                <a:spcPts val="1200"/>
              </a:spcBef>
              <a:spcAft>
                <a:spcPts val="0"/>
              </a:spcAft>
              <a:buClr>
                <a:schemeClr val="dk1"/>
              </a:buClr>
              <a:buSzPts val="1100"/>
              <a:buFont typeface="Arial"/>
              <a:buNone/>
            </a:pPr>
            <a:r>
              <a:rPr lang="en-US" sz="2200">
                <a:latin typeface="Georgia"/>
                <a:ea typeface="Georgia"/>
                <a:cs typeface="Georgia"/>
                <a:sym typeface="Georgia"/>
              </a:rPr>
              <a:t> While Git is a command-line tool, GitHub provides a Web-based graphical interface. It also provides access control and several collaboration features of which some will be introduced at a more advanced level. Link to </a:t>
            </a:r>
            <a:r>
              <a:rPr lang="en-US" sz="2200" u="sng">
                <a:latin typeface="Georgia"/>
                <a:ea typeface="Georgia"/>
                <a:cs typeface="Georgia"/>
                <a:sym typeface="Georgia"/>
                <a:hlinkClick r:id="rId3"/>
              </a:rPr>
              <a:t>Github</a:t>
            </a:r>
            <a:r>
              <a:rPr lang="en-US" sz="2200">
                <a:latin typeface="Georgia"/>
                <a:ea typeface="Georgia"/>
                <a:cs typeface="Georgia"/>
                <a:sym typeface="Georgia"/>
              </a:rPr>
              <a:t> </a:t>
            </a:r>
            <a:endParaRPr sz="2200">
              <a:latin typeface="Georgia"/>
              <a:ea typeface="Georgia"/>
              <a:cs typeface="Georgia"/>
              <a:sym typeface="Georgia"/>
            </a:endParaRPr>
          </a:p>
          <a:p>
            <a:pPr marL="0" lvl="0" indent="0" algn="l" rtl="0">
              <a:spcBef>
                <a:spcPts val="1200"/>
              </a:spcBef>
              <a:spcAft>
                <a:spcPts val="0"/>
              </a:spcAft>
              <a:buNone/>
            </a:pP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67"/>
          <p:cNvSpPr txBox="1">
            <a:spLocks noGrp="1"/>
          </p:cNvSpPr>
          <p:nvPr>
            <p:ph type="title"/>
          </p:nvPr>
        </p:nvSpPr>
        <p:spPr>
          <a:xfrm>
            <a:off x="348471" y="654903"/>
            <a:ext cx="9613800" cy="1080900"/>
          </a:xfrm>
          <a:prstGeom prst="rect">
            <a:avLst/>
          </a:prstGeom>
        </p:spPr>
        <p:txBody>
          <a:bodyPr spcFirstLastPara="1" wrap="square" lIns="91425" tIns="45700" rIns="91425" bIns="45700" anchor="ctr" anchorCtr="0">
            <a:noAutofit/>
          </a:bodyPr>
          <a:lstStyle/>
          <a:p>
            <a:pPr marL="0" lvl="0" indent="0" algn="l" rtl="0">
              <a:lnSpc>
                <a:spcPct val="117391"/>
              </a:lnSpc>
              <a:spcBef>
                <a:spcPts val="4500"/>
              </a:spcBef>
              <a:spcAft>
                <a:spcPts val="0"/>
              </a:spcAft>
              <a:buClr>
                <a:schemeClr val="dk1"/>
              </a:buClr>
              <a:buSzPts val="1100"/>
              <a:buFont typeface="Arial"/>
              <a:buNone/>
            </a:pPr>
            <a:r>
              <a:rPr lang="en-US" sz="2250">
                <a:latin typeface="Arial"/>
                <a:ea typeface="Arial"/>
                <a:cs typeface="Arial"/>
                <a:sym typeface="Arial"/>
              </a:rPr>
              <a:t>Basic Version Control</a:t>
            </a:r>
            <a:endParaRPr sz="225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600" b="1">
              <a:solidFill>
                <a:srgbClr val="1A1A1A"/>
              </a:solidFill>
              <a:latin typeface="Raleway"/>
              <a:ea typeface="Raleway"/>
              <a:cs typeface="Raleway"/>
              <a:sym typeface="Raleway"/>
            </a:endParaRPr>
          </a:p>
          <a:p>
            <a:pPr marL="0" lvl="0" indent="0" algn="l" rtl="0">
              <a:spcBef>
                <a:spcPts val="0"/>
              </a:spcBef>
              <a:spcAft>
                <a:spcPts val="0"/>
              </a:spcAft>
              <a:buNone/>
            </a:pPr>
            <a:endParaRPr/>
          </a:p>
        </p:txBody>
      </p:sp>
      <p:sp>
        <p:nvSpPr>
          <p:cNvPr id="1220" name="Google Shape;1220;p167"/>
          <p:cNvSpPr txBox="1">
            <a:spLocks noGrp="1"/>
          </p:cNvSpPr>
          <p:nvPr>
            <p:ph type="body" idx="1"/>
          </p:nvPr>
        </p:nvSpPr>
        <p:spPr>
          <a:xfrm>
            <a:off x="594296" y="2275423"/>
            <a:ext cx="9613800" cy="3599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a:latin typeface="Georgia"/>
                <a:ea typeface="Georgia"/>
                <a:cs typeface="Georgia"/>
                <a:sym typeface="Georgia"/>
              </a:rPr>
              <a:t>initialize a git repository with the following command: git init</a:t>
            </a:r>
            <a:endParaRPr sz="2000">
              <a:latin typeface="Georgia"/>
              <a:ea typeface="Georgia"/>
              <a:cs typeface="Georgia"/>
              <a:sym typeface="Georgia"/>
            </a:endParaRPr>
          </a:p>
          <a:p>
            <a:pPr marL="457200" lvl="0" indent="0" algn="l" rtl="0">
              <a:lnSpc>
                <a:spcPct val="115000"/>
              </a:lnSpc>
              <a:spcBef>
                <a:spcPts val="1200"/>
              </a:spcBef>
              <a:spcAft>
                <a:spcPts val="0"/>
              </a:spcAft>
              <a:buClr>
                <a:schemeClr val="dk1"/>
              </a:buClr>
              <a:buSzPts val="1100"/>
              <a:buFont typeface="Arial"/>
              <a:buNone/>
            </a:pPr>
            <a:r>
              <a:rPr lang="en-US" sz="1900">
                <a:latin typeface="Georgia"/>
                <a:ea typeface="Georgia"/>
                <a:cs typeface="Georgia"/>
                <a:sym typeface="Georgia"/>
              </a:rPr>
              <a:t>This creates a new subdirectory named </a:t>
            </a:r>
            <a:r>
              <a:rPr lang="en-US" sz="1900" b="1">
                <a:latin typeface="Georgia"/>
                <a:ea typeface="Georgia"/>
                <a:cs typeface="Georgia"/>
                <a:sym typeface="Georgia"/>
              </a:rPr>
              <a:t>.git</a:t>
            </a:r>
            <a:r>
              <a:rPr lang="en-US" sz="1900">
                <a:latin typeface="Georgia"/>
                <a:ea typeface="Georgia"/>
                <a:cs typeface="Georgia"/>
                <a:sym typeface="Georgia"/>
              </a:rPr>
              <a:t> that contains all of your necessary repository files — a Git repository skeleton. At this point, nothing in your project is tracked yet. This is only done once, that is, when we want to track a project using git</a:t>
            </a:r>
            <a:endParaRPr sz="1900">
              <a:latin typeface="Georgia"/>
              <a:ea typeface="Georgia"/>
              <a:cs typeface="Georgia"/>
              <a:sym typeface="Georgia"/>
            </a:endParaRPr>
          </a:p>
          <a:p>
            <a:pPr marL="0" lvl="0" indent="0" algn="l" rtl="0">
              <a:lnSpc>
                <a:spcPct val="115000"/>
              </a:lnSpc>
              <a:spcBef>
                <a:spcPts val="1200"/>
              </a:spcBef>
              <a:spcAft>
                <a:spcPts val="0"/>
              </a:spcAft>
              <a:buClr>
                <a:schemeClr val="dk1"/>
              </a:buClr>
              <a:buSzPts val="1100"/>
              <a:buFont typeface="Arial"/>
              <a:buNone/>
            </a:pPr>
            <a:r>
              <a:rPr lang="en-US" sz="1900">
                <a:latin typeface="Georgia"/>
                <a:ea typeface="Georgia"/>
                <a:cs typeface="Georgia"/>
                <a:sym typeface="Georgia"/>
              </a:rPr>
              <a:t>Next command: </a:t>
            </a:r>
            <a:endParaRPr sz="1900">
              <a:latin typeface="Georgia"/>
              <a:ea typeface="Georgia"/>
              <a:cs typeface="Georgia"/>
              <a:sym typeface="Georgia"/>
            </a:endParaRPr>
          </a:p>
          <a:p>
            <a:pPr marL="457200" lvl="0" indent="0" algn="l" rtl="0">
              <a:lnSpc>
                <a:spcPct val="115000"/>
              </a:lnSpc>
              <a:spcBef>
                <a:spcPts val="1200"/>
              </a:spcBef>
              <a:spcAft>
                <a:spcPts val="0"/>
              </a:spcAft>
              <a:buClr>
                <a:schemeClr val="dk1"/>
              </a:buClr>
              <a:buSzPts val="1100"/>
              <a:buFont typeface="Arial"/>
              <a:buNone/>
            </a:pPr>
            <a:r>
              <a:rPr lang="en-US" sz="1900">
                <a:latin typeface="Georgia"/>
                <a:ea typeface="Georgia"/>
                <a:cs typeface="Georgia"/>
                <a:sym typeface="Georgia"/>
              </a:rPr>
              <a:t>The </a:t>
            </a:r>
            <a:r>
              <a:rPr lang="en-US" sz="1900" b="1">
                <a:latin typeface="Georgia"/>
                <a:ea typeface="Georgia"/>
                <a:cs typeface="Georgia"/>
                <a:sym typeface="Georgia"/>
              </a:rPr>
              <a:t>git add</a:t>
            </a:r>
            <a:r>
              <a:rPr lang="en-US" sz="1900">
                <a:latin typeface="Georgia"/>
                <a:ea typeface="Georgia"/>
                <a:cs typeface="Georgia"/>
                <a:sym typeface="Georgia"/>
              </a:rPr>
              <a:t> command adds a change in the working directory to the staging area. It tells Git that you want to include updates to a particular file in the next commit. </a:t>
            </a:r>
            <a:endParaRPr sz="1900">
              <a:latin typeface="Georgia"/>
              <a:ea typeface="Georgia"/>
              <a:cs typeface="Georgia"/>
              <a:sym typeface="Georgia"/>
            </a:endParaRPr>
          </a:p>
          <a:p>
            <a:pPr marL="0" lvl="0" indent="0" algn="l" rtl="0">
              <a:spcBef>
                <a:spcPts val="1200"/>
              </a:spcBef>
              <a:spcAft>
                <a:spcPts val="0"/>
              </a:spcAft>
              <a:buNone/>
            </a:pPr>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168"/>
          <p:cNvSpPr txBox="1">
            <a:spLocks noGrp="1"/>
          </p:cNvSpPr>
          <p:nvPr>
            <p:ph type="body" idx="1"/>
          </p:nvPr>
        </p:nvSpPr>
        <p:spPr>
          <a:xfrm>
            <a:off x="680321" y="2336873"/>
            <a:ext cx="9613800" cy="3599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600">
                <a:latin typeface="Georgia"/>
                <a:ea typeface="Georgia"/>
                <a:cs typeface="Georgia"/>
                <a:sym typeface="Georgia"/>
              </a:rPr>
              <a:t>Make your first commit in git </a:t>
            </a:r>
            <a:endParaRPr sz="3150">
              <a:latin typeface="Arial"/>
              <a:ea typeface="Arial"/>
              <a:cs typeface="Arial"/>
              <a:sym typeface="Arial"/>
            </a:endParaRPr>
          </a:p>
          <a:p>
            <a:pPr marL="0" lvl="0" indent="457200" algn="l" rtl="0">
              <a:lnSpc>
                <a:spcPct val="115000"/>
              </a:lnSpc>
              <a:spcBef>
                <a:spcPts val="1200"/>
              </a:spcBef>
              <a:spcAft>
                <a:spcPts val="0"/>
              </a:spcAft>
              <a:buNone/>
            </a:pPr>
            <a:r>
              <a:rPr lang="en-US" sz="2100">
                <a:latin typeface="Courier New"/>
                <a:ea typeface="Courier New"/>
                <a:cs typeface="Courier New"/>
                <a:sym typeface="Courier New"/>
              </a:rPr>
              <a:t>git commit -m "commit-text"</a:t>
            </a:r>
            <a:endParaRPr sz="2100">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ts val="1100"/>
              <a:buFont typeface="Arial"/>
              <a:buNone/>
            </a:pPr>
            <a:endParaRPr sz="2100">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ts val="1100"/>
              <a:buFont typeface="Arial"/>
              <a:buNone/>
            </a:pPr>
            <a:r>
              <a:rPr lang="en-US" sz="2850">
                <a:latin typeface="Arial"/>
                <a:ea typeface="Arial"/>
                <a:cs typeface="Arial"/>
                <a:sym typeface="Arial"/>
              </a:rPr>
              <a:t>Pushing to github: </a:t>
            </a:r>
            <a:endParaRPr sz="285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500">
                <a:latin typeface="Georgia"/>
                <a:ea typeface="Georgia"/>
                <a:cs typeface="Georgia"/>
                <a:sym typeface="Georgia"/>
              </a:rPr>
              <a:t>git push origin master will push your changes to the remote server.</a:t>
            </a:r>
            <a:endParaRPr sz="2850">
              <a:latin typeface="Arial"/>
              <a:ea typeface="Arial"/>
              <a:cs typeface="Arial"/>
              <a:sym typeface="Arial"/>
            </a:endParaRPr>
          </a:p>
          <a:p>
            <a:pPr marL="0" lvl="0" indent="457200" algn="l" rtl="0">
              <a:lnSpc>
                <a:spcPct val="115000"/>
              </a:lnSpc>
              <a:spcBef>
                <a:spcPts val="1200"/>
              </a:spcBef>
              <a:spcAft>
                <a:spcPts val="1200"/>
              </a:spcAft>
              <a:buClr>
                <a:schemeClr val="dk1"/>
              </a:buClr>
              <a:buSzPts val="1100"/>
              <a:buFont typeface="Arial"/>
              <a:buNone/>
            </a:pPr>
            <a:r>
              <a:rPr lang="en-US" sz="2100">
                <a:latin typeface="Courier New"/>
                <a:ea typeface="Courier New"/>
                <a:cs typeface="Courier New"/>
                <a:sym typeface="Courier New"/>
              </a:rPr>
              <a:t>git push origin master</a:t>
            </a:r>
            <a:endParaRPr sz="33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16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a:t>Version Control.</a:t>
            </a:r>
            <a:endParaRPr/>
          </a:p>
        </p:txBody>
      </p:sp>
      <p:sp>
        <p:nvSpPr>
          <p:cNvPr id="1231" name="Google Shape;1231;p169"/>
          <p:cNvSpPr txBox="1"/>
          <p:nvPr/>
        </p:nvSpPr>
        <p:spPr>
          <a:xfrm>
            <a:off x="0" y="2079650"/>
            <a:ext cx="12311100" cy="47784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Version control is a system that will record changes in a file/files over period of time.</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git init(do only once) - Initialize your repository for the first time.</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1. git add * - </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We’ll refer to </a:t>
            </a:r>
            <a:r>
              <a:rPr lang="en-US" sz="3000" u="sng">
                <a:solidFill>
                  <a:schemeClr val="hlink"/>
                </a:solidFill>
                <a:latin typeface="Trebuchet MS"/>
                <a:ea typeface="Trebuchet MS"/>
                <a:cs typeface="Trebuchet MS"/>
                <a:sym typeface="Trebuchet MS"/>
                <a:hlinkClick r:id="rId3"/>
              </a:rPr>
              <a:t>Techcamp Git tutorial</a:t>
            </a:r>
            <a:r>
              <a:rPr lang="en-US" sz="3000">
                <a:solidFill>
                  <a:schemeClr val="lt1"/>
                </a:solidFill>
                <a:latin typeface="Trebuchet MS"/>
                <a:ea typeface="Trebuchet MS"/>
                <a:cs typeface="Trebuchet MS"/>
                <a:sym typeface="Trebuchet MS"/>
              </a:rPr>
              <a:t> for more about Git .</a:t>
            </a:r>
            <a:endParaRPr sz="3000">
              <a:solidFill>
                <a:schemeClr val="lt1"/>
              </a:solidFill>
              <a:latin typeface="Trebuchet MS"/>
              <a:ea typeface="Trebuchet MS"/>
              <a:cs typeface="Trebuchet MS"/>
              <a:sym typeface="Trebuchet MS"/>
            </a:endParaRPr>
          </a:p>
        </p:txBody>
      </p:sp>
      <p:pic>
        <p:nvPicPr>
          <p:cNvPr id="1232" name="Google Shape;1232;p169"/>
          <p:cNvPicPr preferRelativeResize="0"/>
          <p:nvPr/>
        </p:nvPicPr>
        <p:blipFill>
          <a:blip r:embed="rId4">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170"/>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SKIP BELOW TO WEB SLIDE</a:t>
            </a:r>
            <a:br>
              <a:rPr lang="en-US"/>
            </a:br>
            <a:endParaRPr/>
          </a:p>
        </p:txBody>
      </p:sp>
      <p:sp>
        <p:nvSpPr>
          <p:cNvPr id="1238" name="Google Shape;1238;p170"/>
          <p:cNvSpPr txBox="1"/>
          <p:nvPr/>
        </p:nvSpPr>
        <p:spPr>
          <a:xfrm>
            <a:off x="722125" y="1850950"/>
            <a:ext cx="9711600" cy="47745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171"/>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Working with Flask</a:t>
            </a:r>
            <a:endParaRPr/>
          </a:p>
        </p:txBody>
      </p:sp>
      <p:sp>
        <p:nvSpPr>
          <p:cNvPr id="1244" name="Google Shape;1244;p171"/>
          <p:cNvSpPr txBox="1">
            <a:spLocks noGrp="1"/>
          </p:cNvSpPr>
          <p:nvPr>
            <p:ph type="body" idx="1"/>
          </p:nvPr>
        </p:nvSpPr>
        <p:spPr>
          <a:xfrm>
            <a:off x="143250" y="2059200"/>
            <a:ext cx="11889600" cy="45660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US" sz="3000"/>
              <a:t>To create a new Flask project using pycharm click on Create New Project</a:t>
            </a:r>
            <a:endParaRPr sz="3000"/>
          </a:p>
        </p:txBody>
      </p:sp>
      <p:pic>
        <p:nvPicPr>
          <p:cNvPr id="1245" name="Google Shape;1245;p171"/>
          <p:cNvPicPr preferRelativeResize="0"/>
          <p:nvPr/>
        </p:nvPicPr>
        <p:blipFill>
          <a:blip r:embed="rId3">
            <a:alphaModFix/>
          </a:blip>
          <a:stretch>
            <a:fillRect/>
          </a:stretch>
        </p:blipFill>
        <p:spPr>
          <a:xfrm>
            <a:off x="5264350" y="2775425"/>
            <a:ext cx="6607325" cy="3849775"/>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172"/>
          <p:cNvSpPr txBox="1">
            <a:spLocks noGrp="1"/>
          </p:cNvSpPr>
          <p:nvPr>
            <p:ph type="title"/>
          </p:nvPr>
        </p:nvSpPr>
        <p:spPr>
          <a:xfrm>
            <a:off x="214875" y="753225"/>
            <a:ext cx="100791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Template inheritance</a:t>
            </a:r>
            <a:endParaRPr/>
          </a:p>
        </p:txBody>
      </p:sp>
      <p:sp>
        <p:nvSpPr>
          <p:cNvPr id="1251" name="Google Shape;1251;p172"/>
          <p:cNvSpPr txBox="1">
            <a:spLocks noGrp="1"/>
          </p:cNvSpPr>
          <p:nvPr>
            <p:ph type="body" idx="1"/>
          </p:nvPr>
        </p:nvSpPr>
        <p:spPr>
          <a:xfrm>
            <a:off x="214875" y="2148725"/>
            <a:ext cx="11728500" cy="44229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Clr>
                <a:srgbClr val="FFFFFF"/>
              </a:buClr>
              <a:buSzPts val="3000"/>
              <a:buChar char="•"/>
            </a:pPr>
            <a:r>
              <a:rPr lang="en-US" sz="3000">
                <a:solidFill>
                  <a:srgbClr val="FFFFFF"/>
                </a:solidFill>
              </a:rPr>
              <a:t>This template that we have defined as base.html defines a simple HTML “skeleton”.</a:t>
            </a:r>
            <a:endParaRPr sz="3000">
              <a:solidFill>
                <a:srgbClr val="FFFFFF"/>
              </a:solidFill>
            </a:endParaRPr>
          </a:p>
          <a:p>
            <a:pPr marL="457200" lvl="0" indent="-419100" algn="l" rtl="0">
              <a:spcBef>
                <a:spcPts val="0"/>
              </a:spcBef>
              <a:spcAft>
                <a:spcPts val="0"/>
              </a:spcAft>
              <a:buClr>
                <a:srgbClr val="FFFFFF"/>
              </a:buClr>
              <a:buSzPts val="3000"/>
              <a:buChar char="•"/>
            </a:pPr>
            <a:r>
              <a:rPr lang="en-US" sz="3000">
                <a:solidFill>
                  <a:srgbClr val="FFFFFF"/>
                </a:solidFill>
              </a:rPr>
              <a:t>It is the work of “child” templates to fill empty </a:t>
            </a:r>
            <a:r>
              <a:rPr lang="en-US" sz="3000">
                <a:solidFill>
                  <a:srgbClr val="00FF00"/>
                </a:solidFill>
              </a:rPr>
              <a:t>blocks</a:t>
            </a:r>
            <a:r>
              <a:rPr lang="en-US" sz="3000">
                <a:solidFill>
                  <a:srgbClr val="FFFFFF"/>
                </a:solidFill>
              </a:rPr>
              <a:t> with content.</a:t>
            </a:r>
            <a:endParaRPr sz="3000">
              <a:solidFill>
                <a:srgbClr val="FFFFFF"/>
              </a:solidFill>
            </a:endParaRPr>
          </a:p>
          <a:p>
            <a:pPr marL="457200" lvl="0" indent="-419100" algn="l" rtl="0">
              <a:spcBef>
                <a:spcPts val="0"/>
              </a:spcBef>
              <a:spcAft>
                <a:spcPts val="0"/>
              </a:spcAft>
              <a:buClr>
                <a:srgbClr val="FFFFFF"/>
              </a:buClr>
              <a:buSzPts val="3000"/>
              <a:buChar char="•"/>
            </a:pPr>
            <a:r>
              <a:rPr lang="en-US" sz="3000">
                <a:solidFill>
                  <a:srgbClr val="FFFFFF"/>
                </a:solidFill>
              </a:rPr>
              <a:t>The example in the previous slide, you will notice that we have </a:t>
            </a:r>
            <a:r>
              <a:rPr lang="en-US" sz="3000">
                <a:solidFill>
                  <a:srgbClr val="00FF00"/>
                </a:solidFill>
              </a:rPr>
              <a:t>{% block body %} {% endblock %} </a:t>
            </a:r>
            <a:r>
              <a:rPr lang="en-US" sz="3000">
                <a:solidFill>
                  <a:srgbClr val="FFFFFF"/>
                </a:solidFill>
              </a:rPr>
              <a:t>. This defines a block with a name called body(you can give it any name) in which any child component can fill in. </a:t>
            </a:r>
            <a:endParaRPr sz="3000">
              <a:solidFill>
                <a:srgbClr val="FFFFFF"/>
              </a:solidFill>
            </a:endParaRPr>
          </a:p>
          <a:p>
            <a:pPr marL="457200" lvl="0" indent="-419100" algn="l" rtl="0">
              <a:spcBef>
                <a:spcPts val="0"/>
              </a:spcBef>
              <a:spcAft>
                <a:spcPts val="0"/>
              </a:spcAft>
              <a:buClr>
                <a:srgbClr val="FFFFFF"/>
              </a:buClr>
              <a:buSzPts val="3000"/>
              <a:buChar char="•"/>
            </a:pPr>
            <a:r>
              <a:rPr lang="en-US" sz="3000">
                <a:solidFill>
                  <a:srgbClr val="FFFFFF"/>
                </a:solidFill>
              </a:rPr>
              <a:t>Note, all that the block tag does is to tell the template engine that a child template might override those placeholder.</a:t>
            </a:r>
            <a:endParaRPr sz="3000">
              <a:solidFill>
                <a:srgbClr val="FFFFFF"/>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173"/>
          <p:cNvSpPr txBox="1">
            <a:spLocks noGrp="1"/>
          </p:cNvSpPr>
          <p:nvPr>
            <p:ph type="title"/>
          </p:nvPr>
        </p:nvSpPr>
        <p:spPr>
          <a:xfrm>
            <a:off x="125350" y="753225"/>
            <a:ext cx="103137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Template Inheritance: Creating a child template</a:t>
            </a:r>
            <a:endParaRPr/>
          </a:p>
        </p:txBody>
      </p:sp>
      <p:sp>
        <p:nvSpPr>
          <p:cNvPr id="1257" name="Google Shape;1257;p173"/>
          <p:cNvSpPr txBox="1">
            <a:spLocks noGrp="1"/>
          </p:cNvSpPr>
          <p:nvPr>
            <p:ph type="body" idx="1"/>
          </p:nvPr>
        </p:nvSpPr>
        <p:spPr>
          <a:xfrm>
            <a:off x="125350" y="1969650"/>
            <a:ext cx="11853900" cy="47451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US" sz="3000"/>
              <a:t>We are now going to create a child template.</a:t>
            </a:r>
            <a:endParaRPr sz="3000"/>
          </a:p>
          <a:p>
            <a:pPr marL="457200" lvl="0" indent="-419100" algn="l" rtl="0">
              <a:spcBef>
                <a:spcPts val="0"/>
              </a:spcBef>
              <a:spcAft>
                <a:spcPts val="0"/>
              </a:spcAft>
              <a:buSzPts val="3000"/>
              <a:buChar char="•"/>
            </a:pPr>
            <a:r>
              <a:rPr lang="en-US" sz="3000"/>
              <a:t>We use the </a:t>
            </a:r>
            <a:r>
              <a:rPr lang="en-US" sz="3000">
                <a:solidFill>
                  <a:srgbClr val="00FF00"/>
                </a:solidFill>
              </a:rPr>
              <a:t>{% extends %} </a:t>
            </a:r>
            <a:r>
              <a:rPr lang="en-US" sz="3000">
                <a:solidFill>
                  <a:srgbClr val="FFFFFF"/>
                </a:solidFill>
              </a:rPr>
              <a:t>keyword. This tells the template engine that this child template is inheriting another template.</a:t>
            </a:r>
            <a:endParaRPr sz="3000">
              <a:solidFill>
                <a:srgbClr val="FFFFFF"/>
              </a:solidFill>
            </a:endParaRPr>
          </a:p>
          <a:p>
            <a:pPr marL="457200" lvl="0" indent="-419100" algn="l" rtl="0">
              <a:spcBef>
                <a:spcPts val="0"/>
              </a:spcBef>
              <a:spcAft>
                <a:spcPts val="0"/>
              </a:spcAft>
              <a:buSzPts val="3000"/>
              <a:buChar char="•"/>
            </a:pPr>
            <a:r>
              <a:rPr lang="en-US" sz="3000">
                <a:solidFill>
                  <a:srgbClr val="FFFFFF"/>
                </a:solidFill>
              </a:rPr>
              <a:t>When the template engine evaluates this template, it will first locate the parent. (NB: the extends tag should be the first tag)</a:t>
            </a:r>
            <a:endParaRPr sz="3000">
              <a:solidFill>
                <a:srgbClr val="FFFFFF"/>
              </a:solidFill>
            </a:endParaRPr>
          </a:p>
          <a:p>
            <a:pPr marL="457200" lvl="0" indent="-419100" algn="l" rtl="0">
              <a:spcBef>
                <a:spcPts val="0"/>
              </a:spcBef>
              <a:spcAft>
                <a:spcPts val="0"/>
              </a:spcAft>
              <a:buSzPts val="3000"/>
              <a:buChar char="•"/>
            </a:pPr>
            <a:r>
              <a:rPr lang="en-US" sz="3000">
                <a:solidFill>
                  <a:srgbClr val="FFFFFF"/>
                </a:solidFill>
              </a:rPr>
              <a:t>The next step is to create a block in which we will write our html tags for this specific template. </a:t>
            </a:r>
            <a:endParaRPr sz="3000">
              <a:solidFill>
                <a:srgbClr val="FFFFFF"/>
              </a:solidFill>
            </a:endParaRPr>
          </a:p>
          <a:p>
            <a:pPr marL="457200" lvl="0" indent="-419100" algn="l" rtl="0">
              <a:spcBef>
                <a:spcPts val="0"/>
              </a:spcBef>
              <a:spcAft>
                <a:spcPts val="0"/>
              </a:spcAft>
              <a:buSzPts val="3000"/>
              <a:buChar char="•"/>
            </a:pPr>
            <a:r>
              <a:rPr lang="en-US" sz="3000">
                <a:solidFill>
                  <a:srgbClr val="FFFFFF"/>
                </a:solidFill>
              </a:rPr>
              <a:t>use </a:t>
            </a:r>
            <a:r>
              <a:rPr lang="en-US" sz="3000">
                <a:solidFill>
                  <a:srgbClr val="00FF00"/>
                </a:solidFill>
              </a:rPr>
              <a:t>{% block body %}{% endblock %} </a:t>
            </a:r>
            <a:r>
              <a:rPr lang="en-US" sz="3000">
                <a:solidFill>
                  <a:srgbClr val="FFFFFF"/>
                </a:solidFill>
              </a:rPr>
              <a:t>, then in between the blocks place in your html tags</a:t>
            </a:r>
            <a:endParaRPr sz="3000">
              <a:solidFill>
                <a:srgbClr val="FFFFFF"/>
              </a:solidFill>
            </a:endParaRPr>
          </a:p>
          <a:p>
            <a:pPr marL="457200" lvl="0" indent="-419100" algn="l" rtl="0">
              <a:spcBef>
                <a:spcPts val="0"/>
              </a:spcBef>
              <a:spcAft>
                <a:spcPts val="0"/>
              </a:spcAft>
              <a:buClr>
                <a:srgbClr val="FFFFFF"/>
              </a:buClr>
              <a:buSzPts val="3000"/>
              <a:buChar char="•"/>
            </a:pPr>
            <a:r>
              <a:rPr lang="en-US" sz="3000">
                <a:solidFill>
                  <a:srgbClr val="FFFFFF"/>
                </a:solidFill>
              </a:rPr>
              <a:t>Now, create a new html file and call it </a:t>
            </a:r>
            <a:r>
              <a:rPr lang="en-US" sz="3000">
                <a:solidFill>
                  <a:srgbClr val="00FF00"/>
                </a:solidFill>
              </a:rPr>
              <a:t>department.html </a:t>
            </a:r>
            <a:r>
              <a:rPr lang="en-US" sz="3000">
                <a:solidFill>
                  <a:srgbClr val="FFFFFF"/>
                </a:solidFill>
              </a:rPr>
              <a:t>then you should have the following code.(next slide)</a:t>
            </a:r>
            <a:endParaRPr sz="3000">
              <a:solidFill>
                <a:srgbClr val="FFFFFF"/>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174"/>
          <p:cNvSpPr txBox="1">
            <a:spLocks noGrp="1"/>
          </p:cNvSpPr>
          <p:nvPr>
            <p:ph type="title"/>
          </p:nvPr>
        </p:nvSpPr>
        <p:spPr>
          <a:xfrm>
            <a:off x="107425" y="753225"/>
            <a:ext cx="10186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Template inheritance: creating child template</a:t>
            </a:r>
            <a:endParaRPr/>
          </a:p>
        </p:txBody>
      </p:sp>
      <p:sp>
        <p:nvSpPr>
          <p:cNvPr id="1263" name="Google Shape;1263;p174"/>
          <p:cNvSpPr txBox="1">
            <a:spLocks noGrp="1"/>
          </p:cNvSpPr>
          <p:nvPr>
            <p:ph type="body" idx="1"/>
          </p:nvPr>
        </p:nvSpPr>
        <p:spPr>
          <a:xfrm>
            <a:off x="5855275" y="2059200"/>
            <a:ext cx="6106200" cy="46557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US" sz="3000"/>
              <a:t>You should now something like this in the department.html</a:t>
            </a:r>
            <a:endParaRPr sz="3000"/>
          </a:p>
          <a:p>
            <a:pPr marL="457200" lvl="0" indent="-419100" algn="l" rtl="0">
              <a:spcBef>
                <a:spcPts val="0"/>
              </a:spcBef>
              <a:spcAft>
                <a:spcPts val="0"/>
              </a:spcAft>
              <a:buSzPts val="3000"/>
              <a:buChar char="•"/>
            </a:pPr>
            <a:r>
              <a:rPr lang="en-US" sz="3000"/>
              <a:t>Inside the block body tags is where we will include the html tags.</a:t>
            </a:r>
            <a:endParaRPr sz="3000"/>
          </a:p>
          <a:p>
            <a:pPr marL="457200" lvl="0" indent="-419100" algn="l" rtl="0">
              <a:spcBef>
                <a:spcPts val="0"/>
              </a:spcBef>
              <a:spcAft>
                <a:spcPts val="0"/>
              </a:spcAft>
              <a:buSzPts val="3000"/>
              <a:buChar char="•"/>
            </a:pPr>
            <a:r>
              <a:rPr lang="en-US" sz="3000"/>
              <a:t>So, now head on to bootstrap and copy a modal, and inside the modal body, copy a form and paste it.</a:t>
            </a:r>
            <a:endParaRPr sz="3000"/>
          </a:p>
          <a:p>
            <a:pPr marL="457200" lvl="0" indent="-419100" algn="l" rtl="0">
              <a:spcBef>
                <a:spcPts val="0"/>
              </a:spcBef>
              <a:spcAft>
                <a:spcPts val="0"/>
              </a:spcAft>
              <a:buSzPts val="3000"/>
              <a:buChar char="•"/>
            </a:pPr>
            <a:r>
              <a:rPr lang="en-US" sz="3000"/>
              <a:t>Replace the various labels inputs.</a:t>
            </a:r>
            <a:endParaRPr sz="3000"/>
          </a:p>
        </p:txBody>
      </p:sp>
      <p:pic>
        <p:nvPicPr>
          <p:cNvPr id="1264" name="Google Shape;1264;p174"/>
          <p:cNvPicPr preferRelativeResize="0"/>
          <p:nvPr/>
        </p:nvPicPr>
        <p:blipFill>
          <a:blip r:embed="rId3">
            <a:alphaModFix/>
          </a:blip>
          <a:stretch>
            <a:fillRect/>
          </a:stretch>
        </p:blipFill>
        <p:spPr>
          <a:xfrm>
            <a:off x="107425" y="2059200"/>
            <a:ext cx="5371825" cy="446895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175"/>
          <p:cNvSpPr txBox="1">
            <a:spLocks noGrp="1"/>
          </p:cNvSpPr>
          <p:nvPr>
            <p:ph type="title"/>
          </p:nvPr>
        </p:nvSpPr>
        <p:spPr>
          <a:xfrm>
            <a:off x="125350" y="753225"/>
            <a:ext cx="10168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Template inheritance: </a:t>
            </a:r>
            <a:endParaRPr/>
          </a:p>
        </p:txBody>
      </p:sp>
      <p:sp>
        <p:nvSpPr>
          <p:cNvPr id="1270" name="Google Shape;1270;p175"/>
          <p:cNvSpPr txBox="1">
            <a:spLocks noGrp="1"/>
          </p:cNvSpPr>
          <p:nvPr>
            <p:ph type="body" idx="1"/>
          </p:nvPr>
        </p:nvSpPr>
        <p:spPr>
          <a:xfrm>
            <a:off x="125325" y="2112900"/>
            <a:ext cx="5819400" cy="44943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US" sz="3000"/>
              <a:t>Repeat the same procedure to create the </a:t>
            </a:r>
            <a:r>
              <a:rPr lang="en-US" sz="3000">
                <a:solidFill>
                  <a:srgbClr val="00FF00"/>
                </a:solidFill>
              </a:rPr>
              <a:t>employees.html </a:t>
            </a:r>
            <a:r>
              <a:rPr lang="en-US" sz="3000">
                <a:solidFill>
                  <a:srgbClr val="FFFFFF"/>
                </a:solidFill>
              </a:rPr>
              <a:t>. and the </a:t>
            </a:r>
            <a:r>
              <a:rPr lang="en-US" sz="3000">
                <a:solidFill>
                  <a:srgbClr val="00FF00"/>
                </a:solidFill>
              </a:rPr>
              <a:t>homepage.html</a:t>
            </a:r>
            <a:endParaRPr sz="3000">
              <a:solidFill>
                <a:srgbClr val="00FF00"/>
              </a:solidFill>
            </a:endParaRPr>
          </a:p>
          <a:p>
            <a:pPr marL="0" lvl="0" indent="0" algn="l" rtl="0">
              <a:spcBef>
                <a:spcPts val="1000"/>
              </a:spcBef>
              <a:spcAft>
                <a:spcPts val="0"/>
              </a:spcAft>
              <a:buNone/>
            </a:pPr>
            <a:endParaRPr sz="3000">
              <a:solidFill>
                <a:srgbClr val="00FF00"/>
              </a:solidFill>
            </a:endParaRPr>
          </a:p>
          <a:p>
            <a:pPr marL="457200" lvl="0" indent="-419100" algn="l" rtl="0">
              <a:spcBef>
                <a:spcPts val="1000"/>
              </a:spcBef>
              <a:spcAft>
                <a:spcPts val="0"/>
              </a:spcAft>
              <a:buClr>
                <a:srgbClr val="FFFFFF"/>
              </a:buClr>
              <a:buSzPts val="3000"/>
              <a:buChar char="•"/>
            </a:pPr>
            <a:r>
              <a:rPr lang="en-US" sz="3000">
                <a:solidFill>
                  <a:srgbClr val="FFFFFF"/>
                </a:solidFill>
              </a:rPr>
              <a:t>Inside the block place page content.</a:t>
            </a:r>
            <a:endParaRPr sz="3000">
              <a:solidFill>
                <a:srgbClr val="FFFFFF"/>
              </a:solidFill>
            </a:endParaRPr>
          </a:p>
        </p:txBody>
      </p:sp>
      <p:pic>
        <p:nvPicPr>
          <p:cNvPr id="1271" name="Google Shape;1271;p175"/>
          <p:cNvPicPr preferRelativeResize="0"/>
          <p:nvPr/>
        </p:nvPicPr>
        <p:blipFill>
          <a:blip r:embed="rId3">
            <a:alphaModFix/>
          </a:blip>
          <a:stretch>
            <a:fillRect/>
          </a:stretch>
        </p:blipFill>
        <p:spPr>
          <a:xfrm>
            <a:off x="6267100" y="2125575"/>
            <a:ext cx="5371825" cy="446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0"/>
          <p:cNvSpPr txBox="1">
            <a:spLocks noGrp="1"/>
          </p:cNvSpPr>
          <p:nvPr>
            <p:ph type="title"/>
          </p:nvPr>
        </p:nvSpPr>
        <p:spPr>
          <a:xfrm>
            <a:off x="454350" y="753225"/>
            <a:ext cx="11373000" cy="108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r>
              <a:rPr lang="en-US"/>
              <a:t>All variables are classes in Python</a:t>
            </a:r>
            <a:endParaRPr/>
          </a:p>
        </p:txBody>
      </p:sp>
      <p:sp>
        <p:nvSpPr>
          <p:cNvPr id="483" name="Google Shape;483;p50"/>
          <p:cNvSpPr txBox="1">
            <a:spLocks noGrp="1"/>
          </p:cNvSpPr>
          <p:nvPr>
            <p:ph type="body" idx="1"/>
          </p:nvPr>
        </p:nvSpPr>
        <p:spPr>
          <a:xfrm>
            <a:off x="71000" y="1994925"/>
            <a:ext cx="12048600" cy="4909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t>Every variable in Python belongs to a certain class. A class is a family of related operations or methods, that they can use. Methods are exactly like functions only that they belong inside a class. </a:t>
            </a:r>
            <a:endParaRPr/>
          </a:p>
          <a:p>
            <a:pPr marL="0" lvl="0" indent="0" algn="l" rtl="0">
              <a:lnSpc>
                <a:spcPct val="90000"/>
              </a:lnSpc>
              <a:spcBef>
                <a:spcPts val="0"/>
              </a:spcBef>
              <a:spcAft>
                <a:spcPts val="0"/>
              </a:spcAft>
              <a:buNone/>
            </a:pPr>
            <a:r>
              <a:rPr lang="en-US"/>
              <a:t>We shall see the various methods that are usable inside the different variables types.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Example: A word belongs to the str class in python. There are some methods/operations that are specific to the str class/family only e.g .lower() or .upper() . These are operations used to convert a string to lower case or upper case.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We use a . to access the operations to be done on a variable.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To find out from which class a variable belongs to, you use the type() function:</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solidFill>
                  <a:srgbClr val="660000"/>
                </a:solidFill>
              </a:rPr>
              <a:t>print(type(variable))</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76"/>
          <p:cNvSpPr txBox="1">
            <a:spLocks noGrp="1"/>
          </p:cNvSpPr>
          <p:nvPr>
            <p:ph type="title"/>
          </p:nvPr>
        </p:nvSpPr>
        <p:spPr>
          <a:xfrm>
            <a:off x="143250" y="753225"/>
            <a:ext cx="10150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Creating a Navbar using Jinja</a:t>
            </a:r>
            <a:endParaRPr/>
          </a:p>
        </p:txBody>
      </p:sp>
      <p:sp>
        <p:nvSpPr>
          <p:cNvPr id="1277" name="Google Shape;1277;p176"/>
          <p:cNvSpPr txBox="1">
            <a:spLocks noGrp="1"/>
          </p:cNvSpPr>
          <p:nvPr>
            <p:ph type="body" idx="1"/>
          </p:nvPr>
        </p:nvSpPr>
        <p:spPr>
          <a:xfrm>
            <a:off x="143250" y="2130825"/>
            <a:ext cx="11817900" cy="45660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US" sz="3000"/>
              <a:t>Next thing, we want to have a common navbar across all our pages.</a:t>
            </a:r>
            <a:endParaRPr sz="3000"/>
          </a:p>
          <a:p>
            <a:pPr marL="457200" lvl="0" indent="-419100" algn="l" rtl="0">
              <a:spcBef>
                <a:spcPts val="0"/>
              </a:spcBef>
              <a:spcAft>
                <a:spcPts val="0"/>
              </a:spcAft>
              <a:buSzPts val="3000"/>
              <a:buChar char="•"/>
            </a:pPr>
            <a:r>
              <a:rPr lang="en-US" sz="3000"/>
              <a:t>We are going to create a folder named </a:t>
            </a:r>
            <a:r>
              <a:rPr lang="en-US" sz="3000">
                <a:solidFill>
                  <a:srgbClr val="00FF00"/>
                </a:solidFill>
              </a:rPr>
              <a:t>includes </a:t>
            </a:r>
            <a:r>
              <a:rPr lang="en-US" sz="3000">
                <a:solidFill>
                  <a:srgbClr val="FFFFFF"/>
                </a:solidFill>
              </a:rPr>
              <a:t>. In this folder we will have our </a:t>
            </a:r>
            <a:r>
              <a:rPr lang="en-US" sz="3000">
                <a:solidFill>
                  <a:srgbClr val="00FF00"/>
                </a:solidFill>
              </a:rPr>
              <a:t>navbar.html</a:t>
            </a:r>
            <a:r>
              <a:rPr lang="en-US" sz="3000">
                <a:solidFill>
                  <a:srgbClr val="FFFFFF"/>
                </a:solidFill>
              </a:rPr>
              <a:t> inside. </a:t>
            </a:r>
            <a:endParaRPr sz="3000">
              <a:solidFill>
                <a:srgbClr val="FFFFFF"/>
              </a:solidFill>
            </a:endParaRPr>
          </a:p>
          <a:p>
            <a:pPr marL="457200" lvl="0" indent="-419100" algn="l" rtl="0">
              <a:spcBef>
                <a:spcPts val="0"/>
              </a:spcBef>
              <a:spcAft>
                <a:spcPts val="0"/>
              </a:spcAft>
              <a:buClr>
                <a:srgbClr val="FFFFFF"/>
              </a:buClr>
              <a:buSzPts val="3000"/>
              <a:buChar char="•"/>
            </a:pPr>
            <a:r>
              <a:rPr lang="en-US" sz="3000">
                <a:solidFill>
                  <a:srgbClr val="FFFFFF"/>
                </a:solidFill>
              </a:rPr>
              <a:t>Again, we will copy a navbar from the bootsap.Inside the navbar.html </a:t>
            </a:r>
            <a:endParaRPr sz="3000">
              <a:solidFill>
                <a:srgbClr val="FFFFFF"/>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177"/>
          <p:cNvSpPr txBox="1">
            <a:spLocks noGrp="1"/>
          </p:cNvSpPr>
          <p:nvPr>
            <p:ph type="title"/>
          </p:nvPr>
        </p:nvSpPr>
        <p:spPr>
          <a:xfrm>
            <a:off x="286500" y="753225"/>
            <a:ext cx="100077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 to SQLAlchemy</a:t>
            </a:r>
            <a:endParaRPr/>
          </a:p>
        </p:txBody>
      </p:sp>
      <p:sp>
        <p:nvSpPr>
          <p:cNvPr id="1283" name="Google Shape;1283;p177"/>
          <p:cNvSpPr txBox="1">
            <a:spLocks noGrp="1"/>
          </p:cNvSpPr>
          <p:nvPr>
            <p:ph type="body" idx="1"/>
          </p:nvPr>
        </p:nvSpPr>
        <p:spPr>
          <a:xfrm>
            <a:off x="286425" y="2059200"/>
            <a:ext cx="11746500" cy="4655700"/>
          </a:xfrm>
          <a:prstGeom prst="rect">
            <a:avLst/>
          </a:prstGeom>
        </p:spPr>
        <p:txBody>
          <a:bodyPr spcFirstLastPara="1" wrap="square" lIns="91425" tIns="45700" rIns="91425" bIns="45700" anchor="t" anchorCtr="0">
            <a:noAutofit/>
          </a:bodyPr>
          <a:lstStyle/>
          <a:p>
            <a:pPr marL="457200" lvl="0" indent="-419100" algn="l" rtl="0">
              <a:spcBef>
                <a:spcPts val="1000"/>
              </a:spcBef>
              <a:spcAft>
                <a:spcPts val="0"/>
              </a:spcAft>
              <a:buSzPts val="3000"/>
              <a:buChar char="•"/>
            </a:pPr>
            <a:r>
              <a:rPr lang="en-US" sz="3000"/>
              <a:t>SQLALCHEMY - Its is a python SQL toolkit and ORM for python.</a:t>
            </a:r>
            <a:endParaRPr sz="3000"/>
          </a:p>
          <a:p>
            <a:pPr marL="0" lvl="0" indent="0" algn="l" rtl="0">
              <a:spcBef>
                <a:spcPts val="1000"/>
              </a:spcBef>
              <a:spcAft>
                <a:spcPts val="0"/>
              </a:spcAft>
              <a:buNone/>
            </a:pPr>
            <a:endParaRPr sz="3000"/>
          </a:p>
          <a:p>
            <a:pPr marL="457200" lvl="0" indent="-419100" algn="l" rtl="0">
              <a:spcBef>
                <a:spcPts val="1000"/>
              </a:spcBef>
              <a:spcAft>
                <a:spcPts val="0"/>
              </a:spcAft>
              <a:buSzPts val="3000"/>
              <a:buChar char="•"/>
            </a:pPr>
            <a:r>
              <a:rPr lang="en-US" sz="3000"/>
              <a:t>Flask-SQLAlchemy is a flask extension that adds support for SQLAlchemy</a:t>
            </a:r>
            <a:endParaRPr sz="30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17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a:t>The anatomy of an ORM.</a:t>
            </a:r>
            <a:endParaRPr/>
          </a:p>
        </p:txBody>
      </p:sp>
      <p:sp>
        <p:nvSpPr>
          <p:cNvPr id="1289" name="Google Shape;1289;p178"/>
          <p:cNvSpPr txBox="1"/>
          <p:nvPr/>
        </p:nvSpPr>
        <p:spPr>
          <a:xfrm>
            <a:off x="0" y="2079650"/>
            <a:ext cx="12311100" cy="47784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An ORM is Object Relational Mapper.</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It takes class models from python</a:t>
            </a:r>
            <a:endParaRPr sz="3000">
              <a:solidFill>
                <a:schemeClr val="lt1"/>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 and makes them database tables.</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Takes class methods and executes</a:t>
            </a:r>
            <a:endParaRPr sz="3000">
              <a:solidFill>
                <a:schemeClr val="lt1"/>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 them as SQL statements.</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We’ll use flask-sqlalchemy in this</a:t>
            </a:r>
            <a:endParaRPr sz="3000">
              <a:solidFill>
                <a:schemeClr val="lt1"/>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 particular bootcamp.</a:t>
            </a:r>
            <a:endParaRPr sz="3000">
              <a:solidFill>
                <a:schemeClr val="lt1"/>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Study the code on the left</a:t>
            </a:r>
            <a:endParaRPr sz="3000">
              <a:solidFill>
                <a:schemeClr val="lt1"/>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3000">
              <a:solidFill>
                <a:schemeClr val="lt1"/>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3000">
              <a:solidFill>
                <a:schemeClr val="lt1"/>
              </a:solidFill>
              <a:latin typeface="Trebuchet MS"/>
              <a:ea typeface="Trebuchet MS"/>
              <a:cs typeface="Trebuchet MS"/>
              <a:sym typeface="Trebuchet MS"/>
            </a:endParaRPr>
          </a:p>
        </p:txBody>
      </p:sp>
      <p:pic>
        <p:nvPicPr>
          <p:cNvPr id="1290" name="Google Shape;1290;p178"/>
          <p:cNvPicPr preferRelativeResize="0"/>
          <p:nvPr/>
        </p:nvPicPr>
        <p:blipFill>
          <a:blip r:embed="rId3">
            <a:alphaModFix/>
          </a:blip>
          <a:stretch>
            <a:fillRect/>
          </a:stretch>
        </p:blipFill>
        <p:spPr>
          <a:xfrm>
            <a:off x="10585700" y="612650"/>
            <a:ext cx="1606302" cy="1362051"/>
          </a:xfrm>
          <a:prstGeom prst="rect">
            <a:avLst/>
          </a:prstGeom>
          <a:noFill/>
          <a:ln>
            <a:noFill/>
          </a:ln>
        </p:spPr>
      </p:pic>
      <p:pic>
        <p:nvPicPr>
          <p:cNvPr id="1291" name="Google Shape;1291;p178"/>
          <p:cNvPicPr preferRelativeResize="0"/>
          <p:nvPr/>
        </p:nvPicPr>
        <p:blipFill>
          <a:blip r:embed="rId4">
            <a:alphaModFix/>
          </a:blip>
          <a:stretch>
            <a:fillRect/>
          </a:stretch>
        </p:blipFill>
        <p:spPr>
          <a:xfrm>
            <a:off x="6913300" y="2011400"/>
            <a:ext cx="6601125" cy="4914900"/>
          </a:xfrm>
          <a:prstGeom prst="rect">
            <a:avLst/>
          </a:prstGeom>
          <a:noFill/>
          <a:ln>
            <a:noFill/>
          </a:ln>
        </p:spPr>
      </p:pic>
      <p:sp>
        <p:nvSpPr>
          <p:cNvPr id="1292" name="Google Shape;1292;p178"/>
          <p:cNvSpPr/>
          <p:nvPr/>
        </p:nvSpPr>
        <p:spPr>
          <a:xfrm>
            <a:off x="5031300" y="5917800"/>
            <a:ext cx="2129400" cy="940200"/>
          </a:xfrm>
          <a:prstGeom prst="notchedRightArrow">
            <a:avLst>
              <a:gd name="adj1" fmla="val 50000"/>
              <a:gd name="adj2"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17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3657600" lvl="0" indent="457200" algn="l" rtl="0">
              <a:lnSpc>
                <a:spcPct val="100000"/>
              </a:lnSpc>
              <a:spcBef>
                <a:spcPts val="1000"/>
              </a:spcBef>
              <a:spcAft>
                <a:spcPts val="0"/>
              </a:spcAft>
              <a:buNone/>
            </a:pPr>
            <a:r>
              <a:rPr lang="en-US"/>
              <a:t>Day 13</a:t>
            </a:r>
            <a:endParaRPr/>
          </a:p>
        </p:txBody>
      </p:sp>
      <p:sp>
        <p:nvSpPr>
          <p:cNvPr id="1298" name="Google Shape;1298;p179"/>
          <p:cNvSpPr txBox="1"/>
          <p:nvPr/>
        </p:nvSpPr>
        <p:spPr>
          <a:xfrm>
            <a:off x="0" y="2079650"/>
            <a:ext cx="12311100" cy="4778400"/>
          </a:xfrm>
          <a:prstGeom prst="rect">
            <a:avLst/>
          </a:prstGeom>
          <a:noFill/>
          <a:ln>
            <a:noFill/>
          </a:ln>
        </p:spPr>
        <p:txBody>
          <a:bodyPr spcFirstLastPara="1" wrap="square" lIns="91425" tIns="45700" rIns="91425" bIns="45700" anchor="t" anchorCtr="0">
            <a:noAutofit/>
          </a:bodyPr>
          <a:lstStyle/>
          <a:p>
            <a:pPr marL="914400" lvl="0" indent="0" algn="l" rtl="0">
              <a:lnSpc>
                <a:spcPct val="100000"/>
              </a:lnSpc>
              <a:spcBef>
                <a:spcPts val="1000"/>
              </a:spcBef>
              <a:spcAft>
                <a:spcPts val="0"/>
              </a:spcAft>
              <a:buNone/>
            </a:pPr>
            <a:endParaRPr sz="3000">
              <a:solidFill>
                <a:schemeClr val="lt1"/>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3000">
              <a:solidFill>
                <a:schemeClr val="lt1"/>
              </a:solidFill>
              <a:latin typeface="Trebuchet MS"/>
              <a:ea typeface="Trebuchet MS"/>
              <a:cs typeface="Trebuchet MS"/>
              <a:sym typeface="Trebuchet MS"/>
            </a:endParaRPr>
          </a:p>
        </p:txBody>
      </p:sp>
      <p:pic>
        <p:nvPicPr>
          <p:cNvPr id="1299" name="Google Shape;1299;p179"/>
          <p:cNvPicPr preferRelativeResize="0"/>
          <p:nvPr/>
        </p:nvPicPr>
        <p:blipFill>
          <a:blip r:embed="rId3">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18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a:t>Creating flask environments in config</a:t>
            </a:r>
            <a:endParaRPr/>
          </a:p>
        </p:txBody>
      </p:sp>
      <p:sp>
        <p:nvSpPr>
          <p:cNvPr id="1305" name="Google Shape;1305;p180"/>
          <p:cNvSpPr txBox="1"/>
          <p:nvPr/>
        </p:nvSpPr>
        <p:spPr>
          <a:xfrm>
            <a:off x="0" y="2079650"/>
            <a:ext cx="12311100" cy="47784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Let’s create a class-based config file.</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Create four classes namely Config, </a:t>
            </a:r>
            <a:endParaRPr sz="3000">
              <a:solidFill>
                <a:schemeClr val="lt1"/>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Development, Staging and Production</a:t>
            </a:r>
            <a:endParaRPr sz="3000">
              <a:solidFill>
                <a:schemeClr val="lt1"/>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 with attributes as shown</a:t>
            </a:r>
            <a:endParaRPr sz="3000">
              <a:solidFill>
                <a:schemeClr val="lt1"/>
              </a:solidFill>
              <a:latin typeface="Trebuchet MS"/>
              <a:ea typeface="Trebuchet MS"/>
              <a:cs typeface="Trebuchet MS"/>
              <a:sym typeface="Trebuchet MS"/>
            </a:endParaRPr>
          </a:p>
          <a:p>
            <a:pPr marL="457200" lvl="0" indent="-419100" algn="l" rtl="0">
              <a:lnSpc>
                <a:spcPct val="10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Apart from the Config class,all the </a:t>
            </a:r>
            <a:endParaRPr sz="3000">
              <a:solidFill>
                <a:schemeClr val="lt1"/>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other classes are subclasses(inherit)</a:t>
            </a:r>
            <a:endParaRPr sz="3000">
              <a:solidFill>
                <a:schemeClr val="lt1"/>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the Config Class.place the various </a:t>
            </a:r>
            <a:endParaRPr sz="3000">
              <a:solidFill>
                <a:schemeClr val="lt1"/>
              </a:solidFill>
              <a:latin typeface="Trebuchet MS"/>
              <a:ea typeface="Trebuchet MS"/>
              <a:cs typeface="Trebuchet MS"/>
              <a:sym typeface="Trebuchet MS"/>
            </a:endParaRPr>
          </a:p>
          <a:p>
            <a:pPr marL="457200" lvl="0" indent="0" algn="l" rtl="0">
              <a:lnSpc>
                <a:spcPct val="100000"/>
              </a:lnSpc>
              <a:spcBef>
                <a:spcPts val="1000"/>
              </a:spcBef>
              <a:spcAft>
                <a:spcPts val="0"/>
              </a:spcAft>
              <a:buNone/>
            </a:pPr>
            <a:r>
              <a:rPr lang="en-US" sz="3000">
                <a:solidFill>
                  <a:schemeClr val="lt1"/>
                </a:solidFill>
                <a:latin typeface="Trebuchet MS"/>
                <a:ea typeface="Trebuchet MS"/>
                <a:cs typeface="Trebuchet MS"/>
                <a:sym typeface="Trebuchet MS"/>
              </a:rPr>
              <a:t>configurations based on the env.</a:t>
            </a:r>
            <a:endParaRPr sz="3000">
              <a:solidFill>
                <a:schemeClr val="lt1"/>
              </a:solidFill>
              <a:latin typeface="Trebuchet MS"/>
              <a:ea typeface="Trebuchet MS"/>
              <a:cs typeface="Trebuchet MS"/>
              <a:sym typeface="Trebuchet MS"/>
            </a:endParaRPr>
          </a:p>
        </p:txBody>
      </p:sp>
      <p:pic>
        <p:nvPicPr>
          <p:cNvPr id="1306" name="Google Shape;1306;p180"/>
          <p:cNvPicPr preferRelativeResize="0"/>
          <p:nvPr/>
        </p:nvPicPr>
        <p:blipFill>
          <a:blip r:embed="rId3">
            <a:alphaModFix/>
          </a:blip>
          <a:stretch>
            <a:fillRect/>
          </a:stretch>
        </p:blipFill>
        <p:spPr>
          <a:xfrm>
            <a:off x="10585700" y="612650"/>
            <a:ext cx="1606302" cy="1362051"/>
          </a:xfrm>
          <a:prstGeom prst="rect">
            <a:avLst/>
          </a:prstGeom>
          <a:noFill/>
          <a:ln>
            <a:noFill/>
          </a:ln>
        </p:spPr>
      </p:pic>
      <p:pic>
        <p:nvPicPr>
          <p:cNvPr id="1307" name="Google Shape;1307;p180"/>
          <p:cNvPicPr preferRelativeResize="0"/>
          <p:nvPr/>
        </p:nvPicPr>
        <p:blipFill>
          <a:blip r:embed="rId4">
            <a:alphaModFix/>
          </a:blip>
          <a:stretch>
            <a:fillRect/>
          </a:stretch>
        </p:blipFill>
        <p:spPr>
          <a:xfrm>
            <a:off x="6940925" y="2079650"/>
            <a:ext cx="5114925" cy="4460875"/>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8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914400" lvl="0" indent="0" algn="l" rtl="0">
              <a:lnSpc>
                <a:spcPct val="100000"/>
              </a:lnSpc>
              <a:spcBef>
                <a:spcPts val="1000"/>
              </a:spcBef>
              <a:spcAft>
                <a:spcPts val="0"/>
              </a:spcAft>
              <a:buNone/>
            </a:pPr>
            <a:r>
              <a:rPr lang="en-US"/>
              <a:t>Models.</a:t>
            </a:r>
            <a:endParaRPr/>
          </a:p>
        </p:txBody>
      </p:sp>
      <p:sp>
        <p:nvSpPr>
          <p:cNvPr id="1313" name="Google Shape;1313;p181"/>
          <p:cNvSpPr txBox="1"/>
          <p:nvPr/>
        </p:nvSpPr>
        <p:spPr>
          <a:xfrm>
            <a:off x="0" y="2079650"/>
            <a:ext cx="12311100" cy="4778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endParaRPr sz="3000">
              <a:solidFill>
                <a:schemeClr val="lt1"/>
              </a:solidFill>
              <a:latin typeface="Trebuchet MS"/>
              <a:ea typeface="Trebuchet MS"/>
              <a:cs typeface="Trebuchet MS"/>
              <a:sym typeface="Trebuchet MS"/>
            </a:endParaRPr>
          </a:p>
        </p:txBody>
      </p:sp>
      <p:pic>
        <p:nvPicPr>
          <p:cNvPr id="1314" name="Google Shape;1314;p181"/>
          <p:cNvPicPr preferRelativeResize="0"/>
          <p:nvPr/>
        </p:nvPicPr>
        <p:blipFill>
          <a:blip r:embed="rId3">
            <a:alphaModFix/>
          </a:blip>
          <a:stretch>
            <a:fillRect/>
          </a:stretch>
        </p:blipFill>
        <p:spPr>
          <a:xfrm>
            <a:off x="10585700" y="612650"/>
            <a:ext cx="1606302" cy="1362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1"/>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3000" b="1">
                <a:latin typeface="Comfortaa"/>
                <a:ea typeface="Comfortaa"/>
                <a:cs typeface="Comfortaa"/>
                <a:sym typeface="Comfortaa"/>
              </a:rPr>
              <a:t>CONCEPT 2: DATA TYPES IN PYTHON </a:t>
            </a:r>
            <a:br>
              <a:rPr lang="en-US"/>
            </a:br>
            <a:endParaRPr/>
          </a:p>
        </p:txBody>
      </p:sp>
      <p:sp>
        <p:nvSpPr>
          <p:cNvPr id="489" name="Google Shape;489;p51"/>
          <p:cNvSpPr txBox="1"/>
          <p:nvPr/>
        </p:nvSpPr>
        <p:spPr>
          <a:xfrm>
            <a:off x="722125" y="2239450"/>
            <a:ext cx="9711600" cy="43860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a:solidFill>
                  <a:schemeClr val="lt1"/>
                </a:solidFill>
                <a:latin typeface="Trebuchet MS"/>
                <a:ea typeface="Trebuchet MS"/>
                <a:cs typeface="Trebuchet MS"/>
                <a:sym typeface="Trebuchet MS"/>
              </a:rPr>
              <a:t>String</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a:solidFill>
                  <a:schemeClr val="lt1"/>
                </a:solidFill>
                <a:latin typeface="Trebuchet MS"/>
                <a:ea typeface="Trebuchet MS"/>
                <a:cs typeface="Trebuchet MS"/>
                <a:sym typeface="Trebuchet MS"/>
              </a:rPr>
              <a:t>Integers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a:solidFill>
                  <a:schemeClr val="lt1"/>
                </a:solidFill>
                <a:latin typeface="Trebuchet MS"/>
                <a:ea typeface="Trebuchet MS"/>
                <a:cs typeface="Trebuchet MS"/>
                <a:sym typeface="Trebuchet MS"/>
              </a:rPr>
              <a:t>Floats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a:solidFill>
                  <a:schemeClr val="lt1"/>
                </a:solidFill>
                <a:latin typeface="Trebuchet MS"/>
                <a:ea typeface="Trebuchet MS"/>
                <a:cs typeface="Trebuchet MS"/>
                <a:sym typeface="Trebuchet MS"/>
              </a:rPr>
              <a:t>Booleans</a:t>
            </a:r>
            <a:endParaRPr sz="3000">
              <a:solidFill>
                <a:schemeClr val="lt1"/>
              </a:solidFill>
              <a:latin typeface="Trebuchet MS"/>
              <a:ea typeface="Trebuchet MS"/>
              <a:cs typeface="Trebuchet MS"/>
              <a:sym typeface="Trebuchet MS"/>
            </a:endParaRPr>
          </a:p>
          <a:p>
            <a:pPr marL="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String </a:t>
            </a:r>
            <a:endParaRPr/>
          </a:p>
        </p:txBody>
      </p:sp>
      <p:sp>
        <p:nvSpPr>
          <p:cNvPr id="495" name="Google Shape;495;p52"/>
          <p:cNvSpPr txBox="1">
            <a:spLocks noGrp="1"/>
          </p:cNvSpPr>
          <p:nvPr>
            <p:ph type="body" idx="1"/>
          </p:nvPr>
        </p:nvSpPr>
        <p:spPr>
          <a:xfrm>
            <a:off x="381600" y="2310050"/>
            <a:ext cx="11526900" cy="4406700"/>
          </a:xfrm>
          <a:prstGeom prst="rect">
            <a:avLst/>
          </a:prstGeom>
          <a:noFill/>
          <a:ln>
            <a:noFill/>
          </a:ln>
        </p:spPr>
        <p:txBody>
          <a:bodyPr spcFirstLastPara="1" wrap="square" lIns="91425" tIns="45700" rIns="91425" bIns="45700" anchor="t" anchorCtr="0">
            <a:noAutofit/>
          </a:bodyPr>
          <a:lstStyle/>
          <a:p>
            <a:pPr marL="228600" lvl="0" indent="-247650" algn="l" rtl="0">
              <a:lnSpc>
                <a:spcPct val="90000"/>
              </a:lnSpc>
              <a:spcBef>
                <a:spcPts val="1000"/>
              </a:spcBef>
              <a:spcAft>
                <a:spcPts val="0"/>
              </a:spcAft>
              <a:buClr>
                <a:schemeClr val="lt1"/>
              </a:buClr>
              <a:buSzPts val="2700"/>
              <a:buChar char="•"/>
            </a:pPr>
            <a:r>
              <a:rPr lang="en-US" sz="2700"/>
              <a:t> This is a variable used to hold all types of  alphanumeric characters. All strings belong to the ‘str’ class. This means all methods  that are part of the str class are applicable in every string.</a:t>
            </a:r>
            <a:endParaRPr sz="2700"/>
          </a:p>
          <a:p>
            <a:pPr marL="228600" lvl="0" indent="-247650" algn="l" rtl="0">
              <a:lnSpc>
                <a:spcPct val="90000"/>
              </a:lnSpc>
              <a:spcBef>
                <a:spcPts val="1000"/>
              </a:spcBef>
              <a:spcAft>
                <a:spcPts val="0"/>
              </a:spcAft>
              <a:buSzPts val="2700"/>
              <a:buChar char="•"/>
            </a:pPr>
            <a:r>
              <a:rPr lang="en-US" sz="2700"/>
              <a:t> Example: </a:t>
            </a:r>
            <a:endParaRPr sz="2700"/>
          </a:p>
          <a:p>
            <a:pPr marL="228600" lvl="0" indent="0" algn="l" rtl="0">
              <a:lnSpc>
                <a:spcPct val="90000"/>
              </a:lnSpc>
              <a:spcBef>
                <a:spcPts val="1000"/>
              </a:spcBef>
              <a:spcAft>
                <a:spcPts val="0"/>
              </a:spcAft>
              <a:buNone/>
            </a:pPr>
            <a:r>
              <a:rPr lang="en-US" sz="2700">
                <a:solidFill>
                  <a:srgbClr val="660000"/>
                </a:solidFill>
              </a:rPr>
              <a:t> </a:t>
            </a:r>
            <a:r>
              <a:rPr lang="en-US" sz="2700" b="1">
                <a:solidFill>
                  <a:srgbClr val="660000"/>
                </a:solidFill>
              </a:rPr>
              <a:t>first_name = “John” </a:t>
            </a:r>
            <a:endParaRPr sz="2700" b="1">
              <a:solidFill>
                <a:srgbClr val="660000"/>
              </a:solidFill>
            </a:endParaRPr>
          </a:p>
          <a:p>
            <a:pPr marL="228600" lvl="0" indent="0" algn="l" rtl="0">
              <a:lnSpc>
                <a:spcPct val="90000"/>
              </a:lnSpc>
              <a:spcBef>
                <a:spcPts val="1000"/>
              </a:spcBef>
              <a:spcAft>
                <a:spcPts val="0"/>
              </a:spcAft>
              <a:buNone/>
            </a:pPr>
            <a:r>
              <a:rPr lang="en-US" sz="2700" b="1">
                <a:solidFill>
                  <a:srgbClr val="660000"/>
                </a:solidFill>
              </a:rPr>
              <a:t> second_name = “Doe”</a:t>
            </a:r>
            <a:endParaRPr sz="2700" b="1" i="1">
              <a:solidFill>
                <a:srgbClr val="660000"/>
              </a:solidFill>
            </a:endParaRPr>
          </a:p>
          <a:p>
            <a:pPr marL="228600" lvl="0" indent="-247650" algn="l" rtl="0">
              <a:spcBef>
                <a:spcPts val="1000"/>
              </a:spcBef>
              <a:spcAft>
                <a:spcPts val="0"/>
              </a:spcAft>
              <a:buSzPts val="2700"/>
              <a:buChar char="•"/>
            </a:pPr>
            <a:r>
              <a:rPr lang="en-US" sz="2700"/>
              <a:t>print(first_name.upper()) # JOHN</a:t>
            </a:r>
            <a:endParaRPr sz="2700"/>
          </a:p>
          <a:p>
            <a:pPr marL="228600" lvl="0" indent="-285750" algn="l" rtl="0">
              <a:spcBef>
                <a:spcPts val="1000"/>
              </a:spcBef>
              <a:spcAft>
                <a:spcPts val="0"/>
              </a:spcAft>
              <a:buSzPts val="2700"/>
              <a:buChar char="•"/>
            </a:pPr>
            <a:r>
              <a:rPr lang="en-US" sz="2700"/>
              <a:t>print(second_name.lower()) # doe</a:t>
            </a:r>
            <a:endParaRPr sz="2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3"/>
          <p:cNvSpPr txBox="1">
            <a:spLocks noGrp="1"/>
          </p:cNvSpPr>
          <p:nvPr>
            <p:ph type="title"/>
          </p:nvPr>
        </p:nvSpPr>
        <p:spPr>
          <a:xfrm>
            <a:off x="575346"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String Operations </a:t>
            </a:r>
            <a:endParaRPr/>
          </a:p>
        </p:txBody>
      </p:sp>
      <p:sp>
        <p:nvSpPr>
          <p:cNvPr id="501" name="Google Shape;501;p53"/>
          <p:cNvSpPr txBox="1">
            <a:spLocks noGrp="1"/>
          </p:cNvSpPr>
          <p:nvPr>
            <p:ph type="body" idx="1"/>
          </p:nvPr>
        </p:nvSpPr>
        <p:spPr>
          <a:xfrm>
            <a:off x="-127775" y="8119450"/>
            <a:ext cx="11758500" cy="4882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chemeClr val="lt1"/>
              </a:buClr>
              <a:buSzPts val="2400"/>
              <a:buChar char="•"/>
            </a:pPr>
            <a:r>
              <a:rPr lang="en-US"/>
              <a:t> Inbuilt methods from the &lt;class : str&gt; are used to manipulate strings</a:t>
            </a:r>
            <a:endParaRPr/>
          </a:p>
          <a:p>
            <a:pPr marL="685800" lvl="1" indent="-266700" algn="l" rtl="0">
              <a:lnSpc>
                <a:spcPct val="90000"/>
              </a:lnSpc>
              <a:spcBef>
                <a:spcPts val="1000"/>
              </a:spcBef>
              <a:spcAft>
                <a:spcPts val="0"/>
              </a:spcAft>
              <a:buSzPts val="2400"/>
              <a:buChar char="•"/>
            </a:pPr>
            <a:r>
              <a:rPr lang="en-US" sz="2400"/>
              <a:t>Convert to upper case or lower case - string.upper() string.lower()</a:t>
            </a:r>
            <a:endParaRPr sz="2400"/>
          </a:p>
          <a:p>
            <a:pPr marL="685800" lvl="1" indent="-266700" algn="l" rtl="0">
              <a:lnSpc>
                <a:spcPct val="90000"/>
              </a:lnSpc>
              <a:spcBef>
                <a:spcPts val="1000"/>
              </a:spcBef>
              <a:spcAft>
                <a:spcPts val="0"/>
              </a:spcAft>
              <a:buSzPts val="2400"/>
              <a:buChar char="•"/>
            </a:pPr>
            <a:r>
              <a:rPr lang="en-US" sz="2400"/>
              <a:t>Strip - string.strip() to remove white spaces in the left and right.</a:t>
            </a:r>
            <a:endParaRPr sz="2400"/>
          </a:p>
          <a:p>
            <a:pPr marL="685800" lvl="1" indent="-266700" algn="l" rtl="0">
              <a:spcBef>
                <a:spcPts val="1000"/>
              </a:spcBef>
              <a:spcAft>
                <a:spcPts val="0"/>
              </a:spcAft>
              <a:buSzPts val="2400"/>
              <a:buChar char="•"/>
            </a:pPr>
            <a:r>
              <a:rPr lang="en-US" sz="2400"/>
              <a:t>Count - string.count(“character”)</a:t>
            </a:r>
            <a:endParaRPr sz="2400"/>
          </a:p>
          <a:p>
            <a:pPr marL="685800" lvl="1" indent="-266700" algn="l" rtl="0">
              <a:lnSpc>
                <a:spcPct val="90000"/>
              </a:lnSpc>
              <a:spcBef>
                <a:spcPts val="1000"/>
              </a:spcBef>
              <a:spcAft>
                <a:spcPts val="0"/>
              </a:spcAft>
              <a:buSzPts val="2400"/>
              <a:buChar char="•"/>
            </a:pPr>
            <a:r>
              <a:rPr lang="en-US" sz="2400"/>
              <a:t>Concatenate - string1 + string2</a:t>
            </a:r>
            <a:endParaRPr sz="2400"/>
          </a:p>
          <a:p>
            <a:pPr marL="685800" lvl="1" indent="-266700" algn="l" rtl="0">
              <a:lnSpc>
                <a:spcPct val="90000"/>
              </a:lnSpc>
              <a:spcBef>
                <a:spcPts val="1000"/>
              </a:spcBef>
              <a:spcAft>
                <a:spcPts val="0"/>
              </a:spcAft>
              <a:buSzPts val="2400"/>
              <a:buChar char="•"/>
            </a:pPr>
            <a:r>
              <a:rPr lang="en-US" sz="2400"/>
              <a:t>Indexing and Slicing Strings - string[0:], string[0], string[-1].</a:t>
            </a:r>
            <a:endParaRPr sz="2400"/>
          </a:p>
          <a:p>
            <a:pPr marL="685800" lvl="1" indent="-266700" algn="l" rtl="0">
              <a:lnSpc>
                <a:spcPct val="90000"/>
              </a:lnSpc>
              <a:spcBef>
                <a:spcPts val="1000"/>
              </a:spcBef>
              <a:spcAft>
                <a:spcPts val="0"/>
              </a:spcAft>
              <a:buSzPts val="2400"/>
              <a:buChar char="•"/>
            </a:pPr>
            <a:r>
              <a:rPr lang="en-US" sz="2400"/>
              <a:t>Length - len(string)</a:t>
            </a:r>
            <a:endParaRPr sz="2400"/>
          </a:p>
          <a:p>
            <a:pPr marL="685800" lvl="1" indent="-266700" algn="l" rtl="0">
              <a:lnSpc>
                <a:spcPct val="90000"/>
              </a:lnSpc>
              <a:spcBef>
                <a:spcPts val="1000"/>
              </a:spcBef>
              <a:spcAft>
                <a:spcPts val="0"/>
              </a:spcAft>
              <a:buSzPts val="2400"/>
              <a:buChar char="•"/>
            </a:pPr>
            <a:r>
              <a:rPr lang="en-US" sz="2400"/>
              <a:t>Split - stringWithDivision.split(criteria)</a:t>
            </a:r>
            <a:endParaRPr sz="2400"/>
          </a:p>
          <a:p>
            <a:pPr marL="228600" lvl="0" indent="-190500" algn="l" rtl="0">
              <a:lnSpc>
                <a:spcPct val="90000"/>
              </a:lnSpc>
              <a:spcBef>
                <a:spcPts val="1000"/>
              </a:spcBef>
              <a:spcAft>
                <a:spcPts val="0"/>
              </a:spcAft>
              <a:buSzPts val="1800"/>
              <a:buChar char="•"/>
            </a:pPr>
            <a:r>
              <a:rPr lang="en-US" i="1"/>
              <a:t> TASK: Given a sentence </a:t>
            </a:r>
            <a:endParaRPr i="1"/>
          </a:p>
          <a:p>
            <a:pPr marL="228600" lvl="0" indent="-76200" algn="l" rtl="0">
              <a:lnSpc>
                <a:spcPct val="90000"/>
              </a:lnSpc>
              <a:spcBef>
                <a:spcPts val="1000"/>
              </a:spcBef>
              <a:spcAft>
                <a:spcPts val="0"/>
              </a:spcAft>
              <a:buClr>
                <a:schemeClr val="lt1"/>
              </a:buClr>
              <a:buSzPts val="2400"/>
              <a:buNone/>
            </a:pPr>
            <a:endParaRPr/>
          </a:p>
        </p:txBody>
      </p:sp>
      <p:sp>
        <p:nvSpPr>
          <p:cNvPr id="502" name="Google Shape;502;p53"/>
          <p:cNvSpPr txBox="1"/>
          <p:nvPr/>
        </p:nvSpPr>
        <p:spPr>
          <a:xfrm>
            <a:off x="297900" y="2257625"/>
            <a:ext cx="11596200" cy="4203000"/>
          </a:xfrm>
          <a:prstGeom prst="rect">
            <a:avLst/>
          </a:prstGeom>
          <a:noFill/>
          <a:ln>
            <a:noFill/>
          </a:ln>
        </p:spPr>
        <p:txBody>
          <a:bodyPr spcFirstLastPara="1" wrap="square" lIns="91425" tIns="91425" rIns="91425" bIns="91425" anchor="t" anchorCtr="0">
            <a:spAutoFit/>
          </a:bodyPr>
          <a:lstStyle/>
          <a:p>
            <a:pPr marL="228600" lvl="0" indent="-228600" algn="l" rtl="0">
              <a:lnSpc>
                <a:spcPct val="90000"/>
              </a:lnSpc>
              <a:spcBef>
                <a:spcPts val="1000"/>
              </a:spcBef>
              <a:spcAft>
                <a:spcPts val="0"/>
              </a:spcAft>
              <a:buClr>
                <a:schemeClr val="lt1"/>
              </a:buClr>
              <a:buSzPts val="2400"/>
              <a:buChar char="•"/>
            </a:pPr>
            <a:r>
              <a:rPr lang="en-US" sz="2400">
                <a:solidFill>
                  <a:schemeClr val="lt1"/>
                </a:solidFill>
                <a:latin typeface="Trebuchet MS"/>
                <a:ea typeface="Trebuchet MS"/>
                <a:cs typeface="Trebuchet MS"/>
                <a:sym typeface="Trebuchet MS"/>
              </a:rPr>
              <a:t> Inbuilt methods from the &lt;class : str&gt; are used to manipulate strings</a:t>
            </a:r>
            <a:endParaRPr sz="2400">
              <a:solidFill>
                <a:schemeClr val="lt1"/>
              </a:solidFill>
              <a:latin typeface="Trebuchet MS"/>
              <a:ea typeface="Trebuchet MS"/>
              <a:cs typeface="Trebuchet MS"/>
              <a:sym typeface="Trebuchet MS"/>
            </a:endParaRPr>
          </a:p>
          <a:p>
            <a:pPr marL="685800" lvl="1" indent="-266700" algn="l" rtl="0">
              <a:lnSpc>
                <a:spcPct val="90000"/>
              </a:lnSpc>
              <a:spcBef>
                <a:spcPts val="1000"/>
              </a:spcBef>
              <a:spcAft>
                <a:spcPts val="0"/>
              </a:spcAft>
              <a:buClr>
                <a:schemeClr val="lt1"/>
              </a:buClr>
              <a:buSzPts val="2400"/>
              <a:buChar char="•"/>
            </a:pPr>
            <a:r>
              <a:rPr lang="en-US" sz="2400">
                <a:solidFill>
                  <a:schemeClr val="lt1"/>
                </a:solidFill>
                <a:latin typeface="Trebuchet MS"/>
                <a:ea typeface="Trebuchet MS"/>
                <a:cs typeface="Trebuchet MS"/>
                <a:sym typeface="Trebuchet MS"/>
              </a:rPr>
              <a:t>Convert to upper case or lower case - string.upper() string.lower()</a:t>
            </a:r>
            <a:endParaRPr sz="2400">
              <a:solidFill>
                <a:schemeClr val="lt1"/>
              </a:solidFill>
              <a:latin typeface="Trebuchet MS"/>
              <a:ea typeface="Trebuchet MS"/>
              <a:cs typeface="Trebuchet MS"/>
              <a:sym typeface="Trebuchet MS"/>
            </a:endParaRPr>
          </a:p>
          <a:p>
            <a:pPr marL="685800" lvl="1" indent="-266700" algn="l" rtl="0">
              <a:lnSpc>
                <a:spcPct val="90000"/>
              </a:lnSpc>
              <a:spcBef>
                <a:spcPts val="1000"/>
              </a:spcBef>
              <a:spcAft>
                <a:spcPts val="0"/>
              </a:spcAft>
              <a:buClr>
                <a:schemeClr val="lt1"/>
              </a:buClr>
              <a:buSzPts val="2400"/>
              <a:buChar char="•"/>
            </a:pPr>
            <a:r>
              <a:rPr lang="en-US" sz="2400">
                <a:solidFill>
                  <a:schemeClr val="lt1"/>
                </a:solidFill>
                <a:latin typeface="Trebuchet MS"/>
                <a:ea typeface="Trebuchet MS"/>
                <a:cs typeface="Trebuchet MS"/>
                <a:sym typeface="Trebuchet MS"/>
              </a:rPr>
              <a:t>Strip - string.strip() to remove white spaces in the left and right.</a:t>
            </a:r>
            <a:endParaRPr sz="2400">
              <a:solidFill>
                <a:schemeClr val="lt1"/>
              </a:solidFill>
              <a:latin typeface="Trebuchet MS"/>
              <a:ea typeface="Trebuchet MS"/>
              <a:cs typeface="Trebuchet MS"/>
              <a:sym typeface="Trebuchet MS"/>
            </a:endParaRPr>
          </a:p>
          <a:p>
            <a:pPr marL="685800" lvl="1" indent="-266700" algn="l" rtl="0">
              <a:lnSpc>
                <a:spcPct val="90000"/>
              </a:lnSpc>
              <a:spcBef>
                <a:spcPts val="1000"/>
              </a:spcBef>
              <a:spcAft>
                <a:spcPts val="0"/>
              </a:spcAft>
              <a:buClr>
                <a:schemeClr val="lt1"/>
              </a:buClr>
              <a:buSzPts val="2400"/>
              <a:buChar char="•"/>
            </a:pPr>
            <a:r>
              <a:rPr lang="en-US" sz="2400">
                <a:solidFill>
                  <a:schemeClr val="lt1"/>
                </a:solidFill>
                <a:latin typeface="Trebuchet MS"/>
                <a:ea typeface="Trebuchet MS"/>
                <a:cs typeface="Trebuchet MS"/>
                <a:sym typeface="Trebuchet MS"/>
              </a:rPr>
              <a:t>Count - string.count(“character”)</a:t>
            </a:r>
            <a:endParaRPr sz="2400">
              <a:solidFill>
                <a:schemeClr val="lt1"/>
              </a:solidFill>
              <a:latin typeface="Trebuchet MS"/>
              <a:ea typeface="Trebuchet MS"/>
              <a:cs typeface="Trebuchet MS"/>
              <a:sym typeface="Trebuchet MS"/>
            </a:endParaRPr>
          </a:p>
          <a:p>
            <a:pPr marL="685800" lvl="1" indent="-266700" algn="l" rtl="0">
              <a:lnSpc>
                <a:spcPct val="90000"/>
              </a:lnSpc>
              <a:spcBef>
                <a:spcPts val="1000"/>
              </a:spcBef>
              <a:spcAft>
                <a:spcPts val="0"/>
              </a:spcAft>
              <a:buClr>
                <a:schemeClr val="lt1"/>
              </a:buClr>
              <a:buSzPts val="2400"/>
              <a:buChar char="•"/>
            </a:pPr>
            <a:r>
              <a:rPr lang="en-US" sz="2400">
                <a:solidFill>
                  <a:schemeClr val="lt1"/>
                </a:solidFill>
                <a:latin typeface="Trebuchet MS"/>
                <a:ea typeface="Trebuchet MS"/>
                <a:cs typeface="Trebuchet MS"/>
                <a:sym typeface="Trebuchet MS"/>
              </a:rPr>
              <a:t>Concatenate - string1 + string2</a:t>
            </a:r>
            <a:endParaRPr sz="2400">
              <a:solidFill>
                <a:schemeClr val="lt1"/>
              </a:solidFill>
              <a:latin typeface="Trebuchet MS"/>
              <a:ea typeface="Trebuchet MS"/>
              <a:cs typeface="Trebuchet MS"/>
              <a:sym typeface="Trebuchet MS"/>
            </a:endParaRPr>
          </a:p>
          <a:p>
            <a:pPr marL="685800" lvl="1" indent="-266700" algn="l" rtl="0">
              <a:lnSpc>
                <a:spcPct val="90000"/>
              </a:lnSpc>
              <a:spcBef>
                <a:spcPts val="1000"/>
              </a:spcBef>
              <a:spcAft>
                <a:spcPts val="0"/>
              </a:spcAft>
              <a:buClr>
                <a:schemeClr val="lt1"/>
              </a:buClr>
              <a:buSzPts val="2400"/>
              <a:buChar char="•"/>
            </a:pPr>
            <a:r>
              <a:rPr lang="en-US" sz="2400">
                <a:solidFill>
                  <a:schemeClr val="lt1"/>
                </a:solidFill>
                <a:latin typeface="Trebuchet MS"/>
                <a:ea typeface="Trebuchet MS"/>
                <a:cs typeface="Trebuchet MS"/>
                <a:sym typeface="Trebuchet MS"/>
              </a:rPr>
              <a:t>Indexing and Slicing Strings - string[0:], string[0], string[-1].</a:t>
            </a:r>
            <a:endParaRPr sz="2400">
              <a:solidFill>
                <a:schemeClr val="lt1"/>
              </a:solidFill>
              <a:latin typeface="Trebuchet MS"/>
              <a:ea typeface="Trebuchet MS"/>
              <a:cs typeface="Trebuchet MS"/>
              <a:sym typeface="Trebuchet MS"/>
            </a:endParaRPr>
          </a:p>
          <a:p>
            <a:pPr marL="685800" lvl="1" indent="-266700" algn="l" rtl="0">
              <a:lnSpc>
                <a:spcPct val="90000"/>
              </a:lnSpc>
              <a:spcBef>
                <a:spcPts val="1000"/>
              </a:spcBef>
              <a:spcAft>
                <a:spcPts val="0"/>
              </a:spcAft>
              <a:buClr>
                <a:schemeClr val="lt1"/>
              </a:buClr>
              <a:buSzPts val="2400"/>
              <a:buChar char="•"/>
            </a:pPr>
            <a:r>
              <a:rPr lang="en-US" sz="2400">
                <a:solidFill>
                  <a:schemeClr val="lt1"/>
                </a:solidFill>
                <a:latin typeface="Trebuchet MS"/>
                <a:ea typeface="Trebuchet MS"/>
                <a:cs typeface="Trebuchet MS"/>
                <a:sym typeface="Trebuchet MS"/>
              </a:rPr>
              <a:t>Length - len(string)</a:t>
            </a:r>
            <a:endParaRPr sz="2400">
              <a:solidFill>
                <a:schemeClr val="lt1"/>
              </a:solidFill>
              <a:latin typeface="Trebuchet MS"/>
              <a:ea typeface="Trebuchet MS"/>
              <a:cs typeface="Trebuchet MS"/>
              <a:sym typeface="Trebuchet MS"/>
            </a:endParaRPr>
          </a:p>
          <a:p>
            <a:pPr marL="685800" lvl="1" indent="-266700" algn="l" rtl="0">
              <a:lnSpc>
                <a:spcPct val="90000"/>
              </a:lnSpc>
              <a:spcBef>
                <a:spcPts val="1000"/>
              </a:spcBef>
              <a:spcAft>
                <a:spcPts val="0"/>
              </a:spcAft>
              <a:buClr>
                <a:schemeClr val="lt1"/>
              </a:buClr>
              <a:buSzPts val="2400"/>
              <a:buChar char="•"/>
            </a:pPr>
            <a:r>
              <a:rPr lang="en-US" sz="2400">
                <a:solidFill>
                  <a:schemeClr val="lt1"/>
                </a:solidFill>
                <a:latin typeface="Trebuchet MS"/>
                <a:ea typeface="Trebuchet MS"/>
                <a:cs typeface="Trebuchet MS"/>
                <a:sym typeface="Trebuchet MS"/>
              </a:rPr>
              <a:t>Split - stringWithDivision.split(criteria)</a:t>
            </a:r>
            <a:endParaRPr sz="2400">
              <a:solidFill>
                <a:schemeClr val="lt1"/>
              </a:solidFill>
              <a:latin typeface="Trebuchet MS"/>
              <a:ea typeface="Trebuchet MS"/>
              <a:cs typeface="Trebuchet MS"/>
              <a:sym typeface="Trebuchet MS"/>
            </a:endParaRPr>
          </a:p>
          <a:p>
            <a:pPr marL="228600" lvl="0" indent="-190500" algn="l" rtl="0">
              <a:lnSpc>
                <a:spcPct val="90000"/>
              </a:lnSpc>
              <a:spcBef>
                <a:spcPts val="1000"/>
              </a:spcBef>
              <a:spcAft>
                <a:spcPts val="0"/>
              </a:spcAft>
              <a:buClr>
                <a:schemeClr val="lt1"/>
              </a:buClr>
              <a:buSzPts val="1800"/>
              <a:buChar char="•"/>
            </a:pPr>
            <a:r>
              <a:rPr lang="en-US" sz="2400" i="1">
                <a:solidFill>
                  <a:schemeClr val="lt1"/>
                </a:solidFill>
                <a:latin typeface="Trebuchet MS"/>
                <a:ea typeface="Trebuchet MS"/>
                <a:cs typeface="Trebuchet MS"/>
                <a:sym typeface="Trebuchet MS"/>
              </a:rPr>
              <a:t> TASK: Given a sentence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4"/>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lnSpc>
                <a:spcPct val="90000"/>
              </a:lnSpc>
              <a:spcBef>
                <a:spcPts val="1000"/>
              </a:spcBef>
              <a:spcAft>
                <a:spcPts val="0"/>
              </a:spcAft>
              <a:buNone/>
            </a:pPr>
            <a:r>
              <a:rPr lang="en-US" sz="2400"/>
              <a:t>         STRING.UPPER() </a:t>
            </a:r>
            <a:endParaRPr/>
          </a:p>
        </p:txBody>
      </p:sp>
      <p:sp>
        <p:nvSpPr>
          <p:cNvPr id="508" name="Google Shape;508;p54"/>
          <p:cNvSpPr txBox="1">
            <a:spLocks noGrp="1"/>
          </p:cNvSpPr>
          <p:nvPr>
            <p:ph type="body" idx="1"/>
          </p:nvPr>
        </p:nvSpPr>
        <p:spPr>
          <a:xfrm>
            <a:off x="0" y="2017050"/>
            <a:ext cx="12192000" cy="4841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000">
                <a:highlight>
                  <a:schemeClr val="dk2"/>
                </a:highlight>
              </a:rPr>
              <a:t>We use the .upper() method to capitalize all characters in the string</a:t>
            </a:r>
            <a:endParaRPr sz="3000">
              <a:highlight>
                <a:schemeClr val="dk2"/>
              </a:highlight>
            </a:endParaRPr>
          </a:p>
          <a:p>
            <a:pPr marL="0" lvl="0" indent="0" algn="l" rtl="0">
              <a:spcBef>
                <a:spcPts val="1000"/>
              </a:spcBef>
              <a:spcAft>
                <a:spcPts val="0"/>
              </a:spcAft>
              <a:buNone/>
            </a:pPr>
            <a:r>
              <a:rPr lang="en-US" sz="3000" u="sng">
                <a:highlight>
                  <a:schemeClr val="dk2"/>
                </a:highlight>
              </a:rPr>
              <a:t>Example:</a:t>
            </a:r>
            <a:endParaRPr sz="3000" u="sng">
              <a:highlight>
                <a:schemeClr val="dk2"/>
              </a:highlight>
            </a:endParaRPr>
          </a:p>
          <a:p>
            <a:pPr marL="0" lvl="0" indent="0" algn="l" rtl="0">
              <a:spcBef>
                <a:spcPts val="1000"/>
              </a:spcBef>
              <a:spcAft>
                <a:spcPts val="0"/>
              </a:spcAft>
              <a:buClr>
                <a:schemeClr val="dk1"/>
              </a:buClr>
              <a:buSzPts val="1100"/>
              <a:buFont typeface="Arial"/>
              <a:buNone/>
            </a:pPr>
            <a:r>
              <a:rPr lang="en-US" sz="3000">
                <a:highlight>
                  <a:schemeClr val="dk2"/>
                </a:highlight>
              </a:rPr>
              <a:t>txt = "hello world"</a:t>
            </a:r>
            <a:endParaRPr sz="3000">
              <a:highlight>
                <a:schemeClr val="dk2"/>
              </a:highlight>
            </a:endParaRPr>
          </a:p>
          <a:p>
            <a:pPr marL="0" lvl="0" indent="0" algn="l" rtl="0">
              <a:spcBef>
                <a:spcPts val="1000"/>
              </a:spcBef>
              <a:spcAft>
                <a:spcPts val="0"/>
              </a:spcAft>
              <a:buClr>
                <a:schemeClr val="dk1"/>
              </a:buClr>
              <a:buSzPts val="1100"/>
              <a:buFont typeface="Arial"/>
              <a:buNone/>
            </a:pPr>
            <a:r>
              <a:rPr lang="en-US" sz="3000">
                <a:highlight>
                  <a:schemeClr val="dk2"/>
                </a:highlight>
              </a:rPr>
              <a:t>x = txt.upper()</a:t>
            </a:r>
            <a:endParaRPr sz="3000">
              <a:highlight>
                <a:schemeClr val="dk2"/>
              </a:highlight>
            </a:endParaRPr>
          </a:p>
          <a:p>
            <a:pPr marL="0" lvl="0" indent="0" algn="l" rtl="0">
              <a:spcBef>
                <a:spcPts val="1000"/>
              </a:spcBef>
              <a:spcAft>
                <a:spcPts val="0"/>
              </a:spcAft>
              <a:buNone/>
            </a:pPr>
            <a:r>
              <a:rPr lang="en-US" sz="3000">
                <a:highlight>
                  <a:schemeClr val="dk2"/>
                </a:highlight>
              </a:rPr>
              <a:t>print (x)</a:t>
            </a:r>
            <a:endParaRPr sz="3000">
              <a:highlight>
                <a:schemeClr val="dk2"/>
              </a:highlight>
            </a:endParaRPr>
          </a:p>
          <a:p>
            <a:pPr marL="0" lvl="0" indent="0" algn="l" rtl="0">
              <a:spcBef>
                <a:spcPts val="1000"/>
              </a:spcBef>
              <a:spcAft>
                <a:spcPts val="0"/>
              </a:spcAft>
              <a:buNone/>
            </a:pPr>
            <a:endParaRPr sz="3000">
              <a:highlight>
                <a:schemeClr val="dk2"/>
              </a:highlight>
            </a:endParaRPr>
          </a:p>
          <a:p>
            <a:pPr marL="0" lvl="0" indent="0" algn="l" rtl="0">
              <a:spcBef>
                <a:spcPts val="1000"/>
              </a:spcBef>
              <a:spcAft>
                <a:spcPts val="0"/>
              </a:spcAft>
              <a:buNone/>
            </a:pPr>
            <a:r>
              <a:rPr lang="en-US" sz="3000">
                <a:highlight>
                  <a:schemeClr val="dk2"/>
                </a:highlight>
              </a:rPr>
              <a:t>output: HELLO WORLD</a:t>
            </a:r>
            <a:endParaRPr sz="3000">
              <a:highlight>
                <a:schemeClr val="dk2"/>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5"/>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Clr>
                <a:schemeClr val="dk1"/>
              </a:buClr>
              <a:buSzPts val="1100"/>
              <a:buFont typeface="Arial"/>
              <a:buNone/>
            </a:pPr>
            <a:r>
              <a:rPr lang="en-US" sz="2400"/>
              <a:t>   STRING.LOWER()</a:t>
            </a:r>
            <a:endParaRPr/>
          </a:p>
        </p:txBody>
      </p:sp>
      <p:sp>
        <p:nvSpPr>
          <p:cNvPr id="514" name="Google Shape;514;p55"/>
          <p:cNvSpPr txBox="1">
            <a:spLocks noGrp="1"/>
          </p:cNvSpPr>
          <p:nvPr>
            <p:ph type="body" idx="1"/>
          </p:nvPr>
        </p:nvSpPr>
        <p:spPr>
          <a:xfrm>
            <a:off x="0" y="2017050"/>
            <a:ext cx="12192000" cy="484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3000">
                <a:highlight>
                  <a:schemeClr val="dk2"/>
                </a:highlight>
              </a:rPr>
              <a:t>We use the .lower() method to change all characters in the string to lower case</a:t>
            </a:r>
            <a:endParaRPr sz="3000">
              <a:highlight>
                <a:schemeClr val="dk2"/>
              </a:highlight>
            </a:endParaRPr>
          </a:p>
          <a:p>
            <a:pPr marL="0" lvl="0" indent="0" algn="l" rtl="0">
              <a:spcBef>
                <a:spcPts val="1000"/>
              </a:spcBef>
              <a:spcAft>
                <a:spcPts val="0"/>
              </a:spcAft>
              <a:buClr>
                <a:schemeClr val="dk1"/>
              </a:buClr>
              <a:buSzPts val="1100"/>
              <a:buFont typeface="Arial"/>
              <a:buNone/>
            </a:pPr>
            <a:r>
              <a:rPr lang="en-US" sz="3000" u="sng">
                <a:highlight>
                  <a:schemeClr val="dk2"/>
                </a:highlight>
              </a:rPr>
              <a:t>Example:</a:t>
            </a:r>
            <a:endParaRPr sz="3000" u="sng">
              <a:highlight>
                <a:schemeClr val="dk2"/>
              </a:highlight>
            </a:endParaRPr>
          </a:p>
          <a:p>
            <a:pPr marL="0" lvl="0" indent="0" algn="l" rtl="0">
              <a:spcBef>
                <a:spcPts val="1000"/>
              </a:spcBef>
              <a:spcAft>
                <a:spcPts val="0"/>
              </a:spcAft>
              <a:buClr>
                <a:schemeClr val="dk1"/>
              </a:buClr>
              <a:buSzPts val="1100"/>
              <a:buFont typeface="Arial"/>
              <a:buNone/>
            </a:pPr>
            <a:r>
              <a:rPr lang="en-US" sz="3000">
                <a:highlight>
                  <a:schemeClr val="dk2"/>
                </a:highlight>
              </a:rPr>
              <a:t>txt = "Hello World"</a:t>
            </a:r>
            <a:endParaRPr sz="3000">
              <a:highlight>
                <a:schemeClr val="dk2"/>
              </a:highlight>
            </a:endParaRPr>
          </a:p>
          <a:p>
            <a:pPr marL="0" lvl="0" indent="0" algn="l" rtl="0">
              <a:spcBef>
                <a:spcPts val="1000"/>
              </a:spcBef>
              <a:spcAft>
                <a:spcPts val="0"/>
              </a:spcAft>
              <a:buClr>
                <a:schemeClr val="dk1"/>
              </a:buClr>
              <a:buSzPts val="1100"/>
              <a:buFont typeface="Arial"/>
              <a:buNone/>
            </a:pPr>
            <a:r>
              <a:rPr lang="en-US" sz="3000">
                <a:highlight>
                  <a:schemeClr val="dk2"/>
                </a:highlight>
              </a:rPr>
              <a:t>x = txt.lower()</a:t>
            </a:r>
            <a:endParaRPr sz="3000">
              <a:highlight>
                <a:schemeClr val="dk2"/>
              </a:highlight>
            </a:endParaRPr>
          </a:p>
          <a:p>
            <a:pPr marL="0" lvl="0" indent="0" algn="l" rtl="0">
              <a:spcBef>
                <a:spcPts val="1000"/>
              </a:spcBef>
              <a:spcAft>
                <a:spcPts val="0"/>
              </a:spcAft>
              <a:buClr>
                <a:schemeClr val="dk1"/>
              </a:buClr>
              <a:buSzPts val="1100"/>
              <a:buFont typeface="Arial"/>
              <a:buNone/>
            </a:pPr>
            <a:r>
              <a:rPr lang="en-US" sz="3000">
                <a:highlight>
                  <a:schemeClr val="dk2"/>
                </a:highlight>
              </a:rPr>
              <a:t>print (x)</a:t>
            </a:r>
            <a:endParaRPr sz="3000">
              <a:highlight>
                <a:schemeClr val="dk2"/>
              </a:highlight>
            </a:endParaRPr>
          </a:p>
          <a:p>
            <a:pPr marL="0" lvl="0" indent="0" algn="l" rtl="0">
              <a:spcBef>
                <a:spcPts val="1000"/>
              </a:spcBef>
              <a:spcAft>
                <a:spcPts val="0"/>
              </a:spcAft>
              <a:buClr>
                <a:schemeClr val="dk1"/>
              </a:buClr>
              <a:buSzPts val="1100"/>
              <a:buFont typeface="Arial"/>
              <a:buNone/>
            </a:pPr>
            <a:endParaRPr sz="3000">
              <a:highlight>
                <a:schemeClr val="dk2"/>
              </a:highlight>
            </a:endParaRPr>
          </a:p>
          <a:p>
            <a:pPr marL="0" lvl="0" indent="0" algn="l" rtl="0">
              <a:spcBef>
                <a:spcPts val="1000"/>
              </a:spcBef>
              <a:spcAft>
                <a:spcPts val="0"/>
              </a:spcAft>
              <a:buClr>
                <a:schemeClr val="dk1"/>
              </a:buClr>
              <a:buSzPts val="1100"/>
              <a:buFont typeface="Arial"/>
              <a:buNone/>
            </a:pPr>
            <a:r>
              <a:rPr lang="en-US" sz="3000">
                <a:highlight>
                  <a:schemeClr val="dk2"/>
                </a:highlight>
              </a:rPr>
              <a:t>output: hello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3000" b="1">
                <a:latin typeface="Comfortaa"/>
                <a:ea typeface="Comfortaa"/>
                <a:cs typeface="Comfortaa"/>
                <a:sym typeface="Comfortaa"/>
              </a:rPr>
              <a:t>CONCEPT 1: INTRO TO PYTHON </a:t>
            </a:r>
            <a:br>
              <a:rPr lang="en-US"/>
            </a:br>
            <a:endParaRPr/>
          </a:p>
        </p:txBody>
      </p:sp>
      <p:sp>
        <p:nvSpPr>
          <p:cNvPr id="404" name="Google Shape;404;p38"/>
          <p:cNvSpPr txBox="1"/>
          <p:nvPr/>
        </p:nvSpPr>
        <p:spPr>
          <a:xfrm>
            <a:off x="722125" y="2239450"/>
            <a:ext cx="9711600" cy="43860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noaction"/>
              </a:rPr>
              <a:t>Introduction to Python</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Installing Python</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ction="ppaction://hlinksldjump"/>
              </a:rPr>
              <a:t>Rules of Naming in Programming</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5" action="ppaction://hlinksldjump"/>
              </a:rPr>
              <a:t>Introduction to VSCode and Python</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a:solidFill>
                  <a:schemeClr val="lt1"/>
                </a:solidFill>
                <a:latin typeface="Trebuchet MS"/>
                <a:ea typeface="Trebuchet MS"/>
                <a:cs typeface="Trebuchet MS"/>
                <a:sym typeface="Trebuchet MS"/>
              </a:rPr>
              <a:t>Simple Python Program </a:t>
            </a: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6"/>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 .STRIP ()</a:t>
            </a:r>
            <a:endParaRPr/>
          </a:p>
        </p:txBody>
      </p:sp>
      <p:sp>
        <p:nvSpPr>
          <p:cNvPr id="520" name="Google Shape;520;p56"/>
          <p:cNvSpPr txBox="1">
            <a:spLocks noGrp="1"/>
          </p:cNvSpPr>
          <p:nvPr>
            <p:ph type="body" idx="1"/>
          </p:nvPr>
        </p:nvSpPr>
        <p:spPr>
          <a:xfrm>
            <a:off x="0" y="1980375"/>
            <a:ext cx="12192000" cy="4877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100">
                <a:highlight>
                  <a:schemeClr val="dk2"/>
                </a:highlight>
              </a:rPr>
              <a:t>Remove spaces at the beginning and at the end of the string</a:t>
            </a:r>
            <a:endParaRPr sz="3100">
              <a:highlight>
                <a:schemeClr val="dk2"/>
              </a:highlight>
            </a:endParaRPr>
          </a:p>
          <a:p>
            <a:pPr marL="0" lvl="0" indent="0" algn="l" rtl="0">
              <a:spcBef>
                <a:spcPts val="1000"/>
              </a:spcBef>
              <a:spcAft>
                <a:spcPts val="0"/>
              </a:spcAft>
              <a:buNone/>
            </a:pPr>
            <a:r>
              <a:rPr lang="en-US" sz="3100" u="sng">
                <a:highlight>
                  <a:schemeClr val="dk2"/>
                </a:highlight>
              </a:rPr>
              <a:t>Example:</a:t>
            </a:r>
            <a:endParaRPr sz="3100" u="sng">
              <a:highlight>
                <a:schemeClr val="dk2"/>
              </a:highlight>
            </a:endParaRPr>
          </a:p>
          <a:p>
            <a:pPr marL="0" lvl="0" indent="0" algn="l" rtl="0">
              <a:spcBef>
                <a:spcPts val="1000"/>
              </a:spcBef>
              <a:spcAft>
                <a:spcPts val="0"/>
              </a:spcAft>
              <a:buClr>
                <a:schemeClr val="dk1"/>
              </a:buClr>
              <a:buSzPts val="1100"/>
              <a:buFont typeface="Arial"/>
              <a:buNone/>
            </a:pPr>
            <a:r>
              <a:rPr lang="en-US" sz="2500">
                <a:highlight>
                  <a:schemeClr val="dk2"/>
                </a:highlight>
              </a:rPr>
              <a:t>txt = " 	 	"</a:t>
            </a:r>
            <a:endParaRPr sz="2500">
              <a:highlight>
                <a:schemeClr val="dk2"/>
              </a:highlight>
            </a:endParaRPr>
          </a:p>
          <a:p>
            <a:pPr marL="0" lvl="0" indent="0" algn="l" rtl="0">
              <a:spcBef>
                <a:spcPts val="1000"/>
              </a:spcBef>
              <a:spcAft>
                <a:spcPts val="0"/>
              </a:spcAft>
              <a:buClr>
                <a:schemeClr val="dk1"/>
              </a:buClr>
              <a:buSzPts val="1100"/>
              <a:buFont typeface="Arial"/>
              <a:buNone/>
            </a:pPr>
            <a:endParaRPr sz="2500">
              <a:highlight>
                <a:schemeClr val="dk2"/>
              </a:highlight>
            </a:endParaRPr>
          </a:p>
          <a:p>
            <a:pPr marL="0" lvl="0" indent="0" algn="l" rtl="0">
              <a:spcBef>
                <a:spcPts val="1000"/>
              </a:spcBef>
              <a:spcAft>
                <a:spcPts val="0"/>
              </a:spcAft>
              <a:buClr>
                <a:schemeClr val="dk1"/>
              </a:buClr>
              <a:buSzPts val="1100"/>
              <a:buFont typeface="Arial"/>
              <a:buNone/>
            </a:pPr>
            <a:r>
              <a:rPr lang="en-US" sz="2500">
                <a:highlight>
                  <a:schemeClr val="dk2"/>
                </a:highlight>
              </a:rPr>
              <a:t>x = txt.strip()</a:t>
            </a:r>
            <a:endParaRPr sz="2500">
              <a:highlight>
                <a:schemeClr val="dk2"/>
              </a:highlight>
            </a:endParaRPr>
          </a:p>
          <a:p>
            <a:pPr marL="0" lvl="0" indent="0" algn="l" rtl="0">
              <a:spcBef>
                <a:spcPts val="1000"/>
              </a:spcBef>
              <a:spcAft>
                <a:spcPts val="0"/>
              </a:spcAft>
              <a:buClr>
                <a:schemeClr val="dk1"/>
              </a:buClr>
              <a:buSzPts val="1100"/>
              <a:buFont typeface="Arial"/>
              <a:buNone/>
            </a:pPr>
            <a:endParaRPr sz="2500">
              <a:highlight>
                <a:schemeClr val="dk2"/>
              </a:highlight>
            </a:endParaRPr>
          </a:p>
          <a:p>
            <a:pPr marL="0" lvl="0" indent="0" algn="l" rtl="0">
              <a:spcBef>
                <a:spcPts val="1000"/>
              </a:spcBef>
              <a:spcAft>
                <a:spcPts val="0"/>
              </a:spcAft>
              <a:buNone/>
            </a:pPr>
            <a:r>
              <a:rPr lang="en-US" sz="2500">
                <a:highlight>
                  <a:schemeClr val="dk2"/>
                </a:highlight>
              </a:rPr>
              <a:t>print("of all fruits", x, "is my favorite"</a:t>
            </a:r>
            <a:endParaRPr sz="2500">
              <a:highlight>
                <a:schemeClr val="dk2"/>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7"/>
          <p:cNvSpPr txBox="1">
            <a:spLocks noGrp="1"/>
          </p:cNvSpPr>
          <p:nvPr>
            <p:ph type="title"/>
          </p:nvPr>
        </p:nvSpPr>
        <p:spPr>
          <a:xfrm>
            <a:off x="913975" y="753225"/>
            <a:ext cx="92751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Scenarios where string methods apply: strip() and lower()</a:t>
            </a:r>
            <a:endParaRPr/>
          </a:p>
        </p:txBody>
      </p:sp>
      <p:sp>
        <p:nvSpPr>
          <p:cNvPr id="526" name="Google Shape;526;p57"/>
          <p:cNvSpPr txBox="1">
            <a:spLocks noGrp="1"/>
          </p:cNvSpPr>
          <p:nvPr>
            <p:ph type="body" idx="1"/>
          </p:nvPr>
        </p:nvSpPr>
        <p:spPr>
          <a:xfrm>
            <a:off x="149900" y="2028900"/>
            <a:ext cx="5094600" cy="46878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1000"/>
              </a:spcBef>
              <a:spcAft>
                <a:spcPts val="0"/>
              </a:spcAft>
              <a:buSzPts val="1800"/>
              <a:buChar char="•"/>
            </a:pPr>
            <a:r>
              <a:rPr lang="en-US" i="1"/>
              <a:t>Problem:</a:t>
            </a:r>
            <a:endParaRPr i="1"/>
          </a:p>
          <a:p>
            <a:pPr marL="228600" lvl="0" indent="-190500" algn="l" rtl="0">
              <a:lnSpc>
                <a:spcPct val="90000"/>
              </a:lnSpc>
              <a:spcBef>
                <a:spcPts val="1000"/>
              </a:spcBef>
              <a:spcAft>
                <a:spcPts val="0"/>
              </a:spcAft>
              <a:buSzPts val="1800"/>
              <a:buChar char="•"/>
            </a:pPr>
            <a:r>
              <a:rPr lang="en-US" i="1"/>
              <a:t>In twitter register form, a user can type “dirty data” that contains spaces and mixed capitalizations, as shown in the picture. </a:t>
            </a:r>
            <a:endParaRPr i="1"/>
          </a:p>
          <a:p>
            <a:pPr marL="228600" lvl="0" indent="-190500" algn="l" rtl="0">
              <a:lnSpc>
                <a:spcPct val="90000"/>
              </a:lnSpc>
              <a:spcBef>
                <a:spcPts val="1000"/>
              </a:spcBef>
              <a:spcAft>
                <a:spcPts val="0"/>
              </a:spcAft>
              <a:buSzPts val="1800"/>
              <a:buChar char="•"/>
            </a:pPr>
            <a:r>
              <a:rPr lang="en-US" i="1"/>
              <a:t>Solution:</a:t>
            </a:r>
            <a:endParaRPr i="1"/>
          </a:p>
          <a:p>
            <a:pPr marL="228600" lvl="0" indent="-190500" algn="l" rtl="0">
              <a:lnSpc>
                <a:spcPct val="90000"/>
              </a:lnSpc>
              <a:spcBef>
                <a:spcPts val="1000"/>
              </a:spcBef>
              <a:spcAft>
                <a:spcPts val="0"/>
              </a:spcAft>
              <a:buSzPts val="1800"/>
              <a:buChar char="•"/>
            </a:pPr>
            <a:r>
              <a:rPr lang="en-US" i="1"/>
              <a:t>Once the data is sent to Python. We use </a:t>
            </a:r>
            <a:r>
              <a:rPr lang="en-US" i="1">
                <a:solidFill>
                  <a:schemeClr val="accent3"/>
                </a:solidFill>
              </a:rPr>
              <a:t>strip</a:t>
            </a:r>
            <a:r>
              <a:rPr lang="en-US" i="1"/>
              <a:t>() method to remove the left and right spaces. Then </a:t>
            </a:r>
            <a:r>
              <a:rPr lang="en-US" i="1">
                <a:solidFill>
                  <a:schemeClr val="accent3"/>
                </a:solidFill>
              </a:rPr>
              <a:t>lower</a:t>
            </a:r>
            <a:r>
              <a:rPr lang="en-US" i="1"/>
              <a:t>() so as to standardize whatever will be stored</a:t>
            </a:r>
            <a:endParaRPr i="1"/>
          </a:p>
          <a:p>
            <a:pPr marL="228600" lvl="0" indent="-76200" algn="l" rtl="0">
              <a:lnSpc>
                <a:spcPct val="90000"/>
              </a:lnSpc>
              <a:spcBef>
                <a:spcPts val="1000"/>
              </a:spcBef>
              <a:spcAft>
                <a:spcPts val="0"/>
              </a:spcAft>
              <a:buClr>
                <a:schemeClr val="lt1"/>
              </a:buClr>
              <a:buSzPts val="2400"/>
              <a:buNone/>
            </a:pPr>
            <a:endParaRPr/>
          </a:p>
        </p:txBody>
      </p:sp>
      <p:pic>
        <p:nvPicPr>
          <p:cNvPr id="527" name="Google Shape;527;p57"/>
          <p:cNvPicPr preferRelativeResize="0"/>
          <p:nvPr/>
        </p:nvPicPr>
        <p:blipFill>
          <a:blip r:embed="rId3">
            <a:alphaModFix/>
          </a:blip>
          <a:stretch>
            <a:fillRect/>
          </a:stretch>
        </p:blipFill>
        <p:spPr>
          <a:xfrm>
            <a:off x="5806750" y="2138925"/>
            <a:ext cx="5161488" cy="4719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8"/>
          <p:cNvSpPr txBox="1">
            <a:spLocks noGrp="1"/>
          </p:cNvSpPr>
          <p:nvPr>
            <p:ph type="title"/>
          </p:nvPr>
        </p:nvSpPr>
        <p:spPr>
          <a:xfrm>
            <a:off x="913975" y="753225"/>
            <a:ext cx="92751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Scenarios where string methods apply: count()</a:t>
            </a:r>
            <a:endParaRPr/>
          </a:p>
        </p:txBody>
      </p:sp>
      <p:sp>
        <p:nvSpPr>
          <p:cNvPr id="533" name="Google Shape;533;p58"/>
          <p:cNvSpPr txBox="1">
            <a:spLocks noGrp="1"/>
          </p:cNvSpPr>
          <p:nvPr>
            <p:ph type="body" idx="1"/>
          </p:nvPr>
        </p:nvSpPr>
        <p:spPr>
          <a:xfrm>
            <a:off x="149900" y="2028900"/>
            <a:ext cx="5094600" cy="46878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1000"/>
              </a:spcBef>
              <a:spcAft>
                <a:spcPts val="0"/>
              </a:spcAft>
              <a:buSzPts val="1800"/>
              <a:buChar char="•"/>
            </a:pPr>
            <a:r>
              <a:rPr lang="en-US" i="1"/>
              <a:t>Problem:</a:t>
            </a:r>
            <a:endParaRPr i="1"/>
          </a:p>
          <a:p>
            <a:pPr marL="228600" lvl="0" indent="-190500" algn="l" rtl="0">
              <a:lnSpc>
                <a:spcPct val="90000"/>
              </a:lnSpc>
              <a:spcBef>
                <a:spcPts val="1000"/>
              </a:spcBef>
              <a:spcAft>
                <a:spcPts val="0"/>
              </a:spcAft>
              <a:buSzPts val="1800"/>
              <a:buChar char="•"/>
            </a:pPr>
            <a:r>
              <a:rPr lang="en-US" i="1"/>
              <a:t>When inserting an email a user may submit an invalid email. </a:t>
            </a:r>
            <a:endParaRPr i="1"/>
          </a:p>
          <a:p>
            <a:pPr marL="228600" lvl="0" indent="-190500" algn="l" rtl="0">
              <a:lnSpc>
                <a:spcPct val="90000"/>
              </a:lnSpc>
              <a:spcBef>
                <a:spcPts val="1000"/>
              </a:spcBef>
              <a:spcAft>
                <a:spcPts val="0"/>
              </a:spcAft>
              <a:buSzPts val="1800"/>
              <a:buChar char="•"/>
            </a:pPr>
            <a:r>
              <a:rPr lang="en-US" i="1"/>
              <a:t>Solution:</a:t>
            </a:r>
            <a:endParaRPr i="1"/>
          </a:p>
          <a:p>
            <a:pPr marL="228600" lvl="0" indent="-190500" algn="l" rtl="0">
              <a:lnSpc>
                <a:spcPct val="90000"/>
              </a:lnSpc>
              <a:spcBef>
                <a:spcPts val="1000"/>
              </a:spcBef>
              <a:spcAft>
                <a:spcPts val="0"/>
              </a:spcAft>
              <a:buSzPts val="1800"/>
              <a:buChar char="•"/>
            </a:pPr>
            <a:r>
              <a:rPr lang="en-US" i="1"/>
              <a:t>To validate the email we can use the count function to check if a “@” sign appears in that string.</a:t>
            </a:r>
            <a:endParaRPr i="1"/>
          </a:p>
          <a:p>
            <a:pPr marL="228600" lvl="0" indent="-190500" algn="l" rtl="0">
              <a:lnSpc>
                <a:spcPct val="90000"/>
              </a:lnSpc>
              <a:spcBef>
                <a:spcPts val="1000"/>
              </a:spcBef>
              <a:spcAft>
                <a:spcPts val="0"/>
              </a:spcAft>
              <a:buSzPts val="1800"/>
              <a:buChar char="•"/>
            </a:pPr>
            <a:r>
              <a:rPr lang="en-US" i="1"/>
              <a:t>if the count is zero or more than one a notification should appear stating that the “email format is invalid”</a:t>
            </a:r>
            <a:endParaRPr i="1"/>
          </a:p>
          <a:p>
            <a:pPr marL="228600" lvl="0" indent="-76200" algn="l" rtl="0">
              <a:lnSpc>
                <a:spcPct val="90000"/>
              </a:lnSpc>
              <a:spcBef>
                <a:spcPts val="1000"/>
              </a:spcBef>
              <a:spcAft>
                <a:spcPts val="0"/>
              </a:spcAft>
              <a:buClr>
                <a:schemeClr val="lt1"/>
              </a:buClr>
              <a:buSzPts val="2400"/>
              <a:buNone/>
            </a:pPr>
            <a:endParaRPr/>
          </a:p>
        </p:txBody>
      </p:sp>
      <p:pic>
        <p:nvPicPr>
          <p:cNvPr id="534" name="Google Shape;534;p58"/>
          <p:cNvPicPr preferRelativeResize="0"/>
          <p:nvPr/>
        </p:nvPicPr>
        <p:blipFill>
          <a:blip r:embed="rId3">
            <a:alphaModFix/>
          </a:blip>
          <a:stretch>
            <a:fillRect/>
          </a:stretch>
        </p:blipFill>
        <p:spPr>
          <a:xfrm>
            <a:off x="5917350" y="2283858"/>
            <a:ext cx="5381625" cy="387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9"/>
          <p:cNvSpPr txBox="1">
            <a:spLocks noGrp="1"/>
          </p:cNvSpPr>
          <p:nvPr>
            <p:ph type="title"/>
          </p:nvPr>
        </p:nvSpPr>
        <p:spPr>
          <a:xfrm>
            <a:off x="913975" y="753225"/>
            <a:ext cx="92751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Scenarios where string methods apply: </a:t>
            </a:r>
            <a:r>
              <a:rPr lang="en-US" sz="2400"/>
              <a:t>Concatenate </a:t>
            </a:r>
            <a:endParaRPr/>
          </a:p>
        </p:txBody>
      </p:sp>
      <p:sp>
        <p:nvSpPr>
          <p:cNvPr id="540" name="Google Shape;540;p59"/>
          <p:cNvSpPr txBox="1">
            <a:spLocks noGrp="1"/>
          </p:cNvSpPr>
          <p:nvPr>
            <p:ph type="body" idx="1"/>
          </p:nvPr>
        </p:nvSpPr>
        <p:spPr>
          <a:xfrm>
            <a:off x="149900" y="2028900"/>
            <a:ext cx="5094600" cy="46878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1000"/>
              </a:spcBef>
              <a:spcAft>
                <a:spcPts val="0"/>
              </a:spcAft>
              <a:buSzPts val="1800"/>
              <a:buChar char="•"/>
            </a:pPr>
            <a:r>
              <a:rPr lang="en-US" i="1"/>
              <a:t>Problem:</a:t>
            </a:r>
            <a:endParaRPr i="1"/>
          </a:p>
          <a:p>
            <a:pPr marL="228600" lvl="0" indent="-190500" algn="l" rtl="0">
              <a:lnSpc>
                <a:spcPct val="90000"/>
              </a:lnSpc>
              <a:spcBef>
                <a:spcPts val="1000"/>
              </a:spcBef>
              <a:spcAft>
                <a:spcPts val="0"/>
              </a:spcAft>
              <a:buSzPts val="1800"/>
              <a:buChar char="•"/>
            </a:pPr>
            <a:r>
              <a:rPr lang="en-US" i="1"/>
              <a:t>when we sign up for a google account we insert the first name and last name on different input fields in the form.</a:t>
            </a:r>
            <a:endParaRPr i="1"/>
          </a:p>
          <a:p>
            <a:pPr marL="228600" lvl="0" indent="-190500" algn="l" rtl="0">
              <a:lnSpc>
                <a:spcPct val="90000"/>
              </a:lnSpc>
              <a:spcBef>
                <a:spcPts val="1000"/>
              </a:spcBef>
              <a:spcAft>
                <a:spcPts val="0"/>
              </a:spcAft>
              <a:buSzPts val="1800"/>
              <a:buChar char="•"/>
            </a:pPr>
            <a:r>
              <a:rPr lang="en-US" i="1"/>
              <a:t>Solution:</a:t>
            </a:r>
            <a:endParaRPr i="1"/>
          </a:p>
          <a:p>
            <a:pPr marL="228600" lvl="0" indent="-190500" algn="l" rtl="0">
              <a:lnSpc>
                <a:spcPct val="90000"/>
              </a:lnSpc>
              <a:spcBef>
                <a:spcPts val="1000"/>
              </a:spcBef>
              <a:spcAft>
                <a:spcPts val="0"/>
              </a:spcAft>
              <a:buSzPts val="1800"/>
              <a:buChar char="•"/>
            </a:pPr>
            <a:r>
              <a:rPr lang="en-US" i="1"/>
              <a:t>When we open the profile tab of our account after signing up the first name and last name are concatenated to one string .</a:t>
            </a:r>
            <a:endParaRPr i="1"/>
          </a:p>
          <a:p>
            <a:pPr marL="228600" lvl="0" indent="0" algn="l" rtl="0">
              <a:lnSpc>
                <a:spcPct val="90000"/>
              </a:lnSpc>
              <a:spcBef>
                <a:spcPts val="1000"/>
              </a:spcBef>
              <a:spcAft>
                <a:spcPts val="0"/>
              </a:spcAft>
              <a:buNone/>
            </a:pPr>
            <a:endParaRPr i="1"/>
          </a:p>
          <a:p>
            <a:pPr marL="228600" lvl="0" indent="-76200" algn="l" rtl="0">
              <a:lnSpc>
                <a:spcPct val="90000"/>
              </a:lnSpc>
              <a:spcBef>
                <a:spcPts val="1000"/>
              </a:spcBef>
              <a:spcAft>
                <a:spcPts val="0"/>
              </a:spcAft>
              <a:buClr>
                <a:schemeClr val="lt1"/>
              </a:buClr>
              <a:buSzPts val="2400"/>
              <a:buNone/>
            </a:pPr>
            <a:endParaRPr/>
          </a:p>
        </p:txBody>
      </p:sp>
      <p:pic>
        <p:nvPicPr>
          <p:cNvPr id="541" name="Google Shape;541;p59"/>
          <p:cNvPicPr preferRelativeResize="0"/>
          <p:nvPr/>
        </p:nvPicPr>
        <p:blipFill>
          <a:blip r:embed="rId3">
            <a:alphaModFix/>
          </a:blip>
          <a:stretch>
            <a:fillRect/>
          </a:stretch>
        </p:blipFill>
        <p:spPr>
          <a:xfrm>
            <a:off x="5917350" y="2436258"/>
            <a:ext cx="5381625" cy="3873075"/>
          </a:xfrm>
          <a:prstGeom prst="rect">
            <a:avLst/>
          </a:prstGeom>
          <a:noFill/>
          <a:ln>
            <a:noFill/>
          </a:ln>
        </p:spPr>
      </p:pic>
      <p:pic>
        <p:nvPicPr>
          <p:cNvPr id="542" name="Google Shape;542;p59"/>
          <p:cNvPicPr preferRelativeResize="0"/>
          <p:nvPr/>
        </p:nvPicPr>
        <p:blipFill>
          <a:blip r:embed="rId4">
            <a:alphaModFix/>
          </a:blip>
          <a:stretch>
            <a:fillRect/>
          </a:stretch>
        </p:blipFill>
        <p:spPr>
          <a:xfrm>
            <a:off x="5917350" y="2314425"/>
            <a:ext cx="5381625" cy="3994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0"/>
          <p:cNvSpPr txBox="1">
            <a:spLocks noGrp="1"/>
          </p:cNvSpPr>
          <p:nvPr>
            <p:ph type="title"/>
          </p:nvPr>
        </p:nvSpPr>
        <p:spPr>
          <a:xfrm>
            <a:off x="913975" y="753225"/>
            <a:ext cx="92751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Scenarios where string methods apply: </a:t>
            </a:r>
            <a:r>
              <a:rPr lang="en-US" sz="3000"/>
              <a:t>Length </a:t>
            </a:r>
            <a:r>
              <a:rPr lang="en-US" sz="2400"/>
              <a:t>- </a:t>
            </a:r>
            <a:r>
              <a:rPr lang="en-US" sz="3000"/>
              <a:t>len(string)</a:t>
            </a:r>
            <a:endParaRPr sz="3000"/>
          </a:p>
        </p:txBody>
      </p:sp>
      <p:sp>
        <p:nvSpPr>
          <p:cNvPr id="548" name="Google Shape;548;p60"/>
          <p:cNvSpPr txBox="1">
            <a:spLocks noGrp="1"/>
          </p:cNvSpPr>
          <p:nvPr>
            <p:ph type="body" idx="1"/>
          </p:nvPr>
        </p:nvSpPr>
        <p:spPr>
          <a:xfrm>
            <a:off x="149900" y="2028900"/>
            <a:ext cx="5094600" cy="46878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1000"/>
              </a:spcBef>
              <a:spcAft>
                <a:spcPts val="0"/>
              </a:spcAft>
              <a:buSzPts val="1800"/>
              <a:buChar char="•"/>
            </a:pPr>
            <a:r>
              <a:rPr lang="en-US" i="1"/>
              <a:t>Problem:</a:t>
            </a:r>
            <a:endParaRPr i="1"/>
          </a:p>
          <a:p>
            <a:pPr marL="228600" lvl="0" indent="-190500" algn="l" rtl="0">
              <a:lnSpc>
                <a:spcPct val="90000"/>
              </a:lnSpc>
              <a:spcBef>
                <a:spcPts val="1000"/>
              </a:spcBef>
              <a:spcAft>
                <a:spcPts val="0"/>
              </a:spcAft>
              <a:buSzPts val="1800"/>
              <a:buChar char="•"/>
            </a:pPr>
            <a:r>
              <a:rPr lang="en-US" i="1"/>
              <a:t>A user might create a password that is too short and this may lead to the password being weak </a:t>
            </a:r>
            <a:endParaRPr i="1"/>
          </a:p>
          <a:p>
            <a:pPr marL="228600" lvl="0" indent="-190500" algn="l" rtl="0">
              <a:lnSpc>
                <a:spcPct val="90000"/>
              </a:lnSpc>
              <a:spcBef>
                <a:spcPts val="1000"/>
              </a:spcBef>
              <a:spcAft>
                <a:spcPts val="0"/>
              </a:spcAft>
              <a:buSzPts val="1800"/>
              <a:buChar char="•"/>
            </a:pPr>
            <a:r>
              <a:rPr lang="en-US" i="1"/>
              <a:t>Solution:</a:t>
            </a:r>
            <a:endParaRPr i="1"/>
          </a:p>
          <a:p>
            <a:pPr marL="228600" lvl="0" indent="-190500" algn="l" rtl="0">
              <a:lnSpc>
                <a:spcPct val="90000"/>
              </a:lnSpc>
              <a:spcBef>
                <a:spcPts val="1000"/>
              </a:spcBef>
              <a:spcAft>
                <a:spcPts val="0"/>
              </a:spcAft>
              <a:buSzPts val="1800"/>
              <a:buChar char="•"/>
            </a:pPr>
            <a:r>
              <a:rPr lang="en-US" i="1"/>
              <a:t>To validate the password length we can use the len function to check how many characters the user has inserted.</a:t>
            </a:r>
            <a:endParaRPr i="1"/>
          </a:p>
          <a:p>
            <a:pPr marL="228600" lvl="0" indent="-190500" algn="l" rtl="0">
              <a:lnSpc>
                <a:spcPct val="90000"/>
              </a:lnSpc>
              <a:spcBef>
                <a:spcPts val="1000"/>
              </a:spcBef>
              <a:spcAft>
                <a:spcPts val="0"/>
              </a:spcAft>
              <a:buSzPts val="1800"/>
              <a:buChar char="•"/>
            </a:pPr>
            <a:r>
              <a:rPr lang="en-US" i="1"/>
              <a:t>If they are the password is too short we may alert the user that the password is very weak.</a:t>
            </a:r>
            <a:endParaRPr i="1"/>
          </a:p>
          <a:p>
            <a:pPr marL="228600" lvl="0" indent="0" algn="l" rtl="0">
              <a:lnSpc>
                <a:spcPct val="90000"/>
              </a:lnSpc>
              <a:spcBef>
                <a:spcPts val="1000"/>
              </a:spcBef>
              <a:spcAft>
                <a:spcPts val="0"/>
              </a:spcAft>
              <a:buNone/>
            </a:pPr>
            <a:endParaRPr i="1"/>
          </a:p>
          <a:p>
            <a:pPr marL="228600" lvl="0" indent="-76200" algn="l" rtl="0">
              <a:lnSpc>
                <a:spcPct val="90000"/>
              </a:lnSpc>
              <a:spcBef>
                <a:spcPts val="1000"/>
              </a:spcBef>
              <a:spcAft>
                <a:spcPts val="0"/>
              </a:spcAft>
              <a:buClr>
                <a:schemeClr val="lt1"/>
              </a:buClr>
              <a:buSzPts val="2400"/>
              <a:buNone/>
            </a:pPr>
            <a:endParaRPr/>
          </a:p>
        </p:txBody>
      </p:sp>
      <p:pic>
        <p:nvPicPr>
          <p:cNvPr id="549" name="Google Shape;549;p60"/>
          <p:cNvPicPr preferRelativeResize="0"/>
          <p:nvPr/>
        </p:nvPicPr>
        <p:blipFill>
          <a:blip r:embed="rId3">
            <a:alphaModFix/>
          </a:blip>
          <a:stretch>
            <a:fillRect/>
          </a:stretch>
        </p:blipFill>
        <p:spPr>
          <a:xfrm>
            <a:off x="5408525" y="2410650"/>
            <a:ext cx="6674600" cy="3924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8AC0D2"/>
            </a:gs>
            <a:gs pos="100000">
              <a:srgbClr val="448196"/>
            </a:gs>
          </a:gsLst>
          <a:lin ang="5400012" scaled="0"/>
        </a:gradFill>
        <a:effectLst/>
      </p:bgPr>
    </p:bg>
    <p:spTree>
      <p:nvGrpSpPr>
        <p:cNvPr id="1" name="Shape 553"/>
        <p:cNvGrpSpPr/>
        <p:nvPr/>
      </p:nvGrpSpPr>
      <p:grpSpPr>
        <a:xfrm>
          <a:off x="0" y="0"/>
          <a:ext cx="0" cy="0"/>
          <a:chOff x="0" y="0"/>
          <a:chExt cx="0" cy="0"/>
        </a:xfrm>
      </p:grpSpPr>
      <p:sp>
        <p:nvSpPr>
          <p:cNvPr id="554" name="Google Shape;554;p61"/>
          <p:cNvSpPr txBox="1">
            <a:spLocks noGrp="1"/>
          </p:cNvSpPr>
          <p:nvPr>
            <p:ph type="title"/>
          </p:nvPr>
        </p:nvSpPr>
        <p:spPr>
          <a:xfrm>
            <a:off x="4068750" y="753225"/>
            <a:ext cx="6225000" cy="1080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Trebuchet MS"/>
              <a:buNone/>
            </a:pPr>
            <a:r>
              <a:rPr lang="en-US"/>
              <a:t>TASKS: Strings</a:t>
            </a:r>
            <a:endParaRPr/>
          </a:p>
        </p:txBody>
      </p:sp>
      <p:sp>
        <p:nvSpPr>
          <p:cNvPr id="555" name="Google Shape;555;p61"/>
          <p:cNvSpPr txBox="1"/>
          <p:nvPr/>
        </p:nvSpPr>
        <p:spPr>
          <a:xfrm>
            <a:off x="0" y="1834125"/>
            <a:ext cx="12192000" cy="5023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2100">
                <a:solidFill>
                  <a:schemeClr val="lt1"/>
                </a:solidFill>
                <a:latin typeface="Trebuchet MS"/>
                <a:ea typeface="Trebuchet MS"/>
                <a:cs typeface="Trebuchet MS"/>
                <a:sym typeface="Trebuchet MS"/>
              </a:rPr>
              <a:t>Create a new python file stringtask.py and attempt the 3 questions below:</a:t>
            </a:r>
            <a:endParaRPr sz="2100">
              <a:solidFill>
                <a:schemeClr val="lt1"/>
              </a:solidFill>
              <a:latin typeface="Trebuchet MS"/>
              <a:ea typeface="Trebuchet MS"/>
              <a:cs typeface="Trebuchet MS"/>
              <a:sym typeface="Trebuchet MS"/>
            </a:endParaRPr>
          </a:p>
          <a:p>
            <a:pPr marL="457200" lvl="0" indent="-361950" algn="l" rtl="0">
              <a:lnSpc>
                <a:spcPct val="90000"/>
              </a:lnSpc>
              <a:spcBef>
                <a:spcPts val="1000"/>
              </a:spcBef>
              <a:spcAft>
                <a:spcPts val="0"/>
              </a:spcAft>
              <a:buClr>
                <a:schemeClr val="lt1"/>
              </a:buClr>
              <a:buSzPts val="2100"/>
              <a:buFont typeface="Trebuchet MS"/>
              <a:buAutoNum type="arabicPeriod"/>
            </a:pPr>
            <a:r>
              <a:rPr lang="en-US" sz="2100">
                <a:solidFill>
                  <a:schemeClr val="lt1"/>
                </a:solidFill>
                <a:latin typeface="Trebuchet MS"/>
                <a:ea typeface="Trebuchet MS"/>
                <a:cs typeface="Trebuchet MS"/>
                <a:sym typeface="Trebuchet MS"/>
              </a:rPr>
              <a:t>Clean up the following variable to give the clean version in lower case. Using inbuilt methods in the str class</a:t>
            </a:r>
            <a:endParaRPr sz="21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2100">
                <a:solidFill>
                  <a:schemeClr val="lt1"/>
                </a:solidFill>
                <a:latin typeface="Trebuchet MS"/>
                <a:ea typeface="Trebuchet MS"/>
                <a:cs typeface="Trebuchet MS"/>
                <a:sym typeface="Trebuchet MS"/>
              </a:rPr>
              <a:t>name = “  JOHn  .“ to “john”</a:t>
            </a:r>
            <a:endParaRPr sz="2100">
              <a:solidFill>
                <a:schemeClr val="lt1"/>
              </a:solidFill>
              <a:latin typeface="Trebuchet MS"/>
              <a:ea typeface="Trebuchet MS"/>
              <a:cs typeface="Trebuchet MS"/>
              <a:sym typeface="Trebuchet MS"/>
            </a:endParaRPr>
          </a:p>
          <a:p>
            <a:pPr marL="457200" lvl="0" indent="-361950" algn="l" rtl="0">
              <a:lnSpc>
                <a:spcPct val="90000"/>
              </a:lnSpc>
              <a:spcBef>
                <a:spcPts val="1000"/>
              </a:spcBef>
              <a:spcAft>
                <a:spcPts val="0"/>
              </a:spcAft>
              <a:buClr>
                <a:schemeClr val="lt1"/>
              </a:buClr>
              <a:buSzPts val="2100"/>
              <a:buFont typeface="Trebuchet MS"/>
              <a:buAutoNum type="arabicPeriod"/>
            </a:pPr>
            <a:r>
              <a:rPr lang="en-US" sz="2100">
                <a:solidFill>
                  <a:schemeClr val="lt1"/>
                </a:solidFill>
                <a:latin typeface="Trebuchet MS"/>
                <a:ea typeface="Trebuchet MS"/>
                <a:cs typeface="Trebuchet MS"/>
                <a:sym typeface="Trebuchet MS"/>
              </a:rPr>
              <a:t>Slice the below string to get you the resulting sentence:</a:t>
            </a:r>
            <a:endParaRPr sz="2100">
              <a:solidFill>
                <a:schemeClr val="lt1"/>
              </a:solidFill>
              <a:latin typeface="Trebuchet MS"/>
              <a:ea typeface="Trebuchet MS"/>
              <a:cs typeface="Trebuchet MS"/>
              <a:sym typeface="Trebuchet MS"/>
            </a:endParaRPr>
          </a:p>
          <a:p>
            <a:pPr marL="914400" lvl="1" indent="-361950" algn="l" rtl="0">
              <a:lnSpc>
                <a:spcPct val="90000"/>
              </a:lnSpc>
              <a:spcBef>
                <a:spcPts val="0"/>
              </a:spcBef>
              <a:spcAft>
                <a:spcPts val="0"/>
              </a:spcAft>
              <a:buClr>
                <a:schemeClr val="lt1"/>
              </a:buClr>
              <a:buSzPts val="2100"/>
              <a:buFont typeface="Trebuchet MS"/>
              <a:buAutoNum type="alphaLcPeriod"/>
            </a:pPr>
            <a:r>
              <a:rPr lang="en-US" sz="2100">
                <a:solidFill>
                  <a:schemeClr val="lt1"/>
                </a:solidFill>
                <a:latin typeface="Trebuchet MS"/>
                <a:ea typeface="Trebuchet MS"/>
                <a:cs typeface="Trebuchet MS"/>
                <a:sym typeface="Trebuchet MS"/>
              </a:rPr>
              <a:t>sentence_one = “The Dog Breed is German Shepherd” </a:t>
            </a:r>
            <a:r>
              <a:rPr lang="en-US" sz="2100" i="1">
                <a:solidFill>
                  <a:schemeClr val="lt1"/>
                </a:solidFill>
                <a:latin typeface="Trebuchet MS"/>
                <a:ea typeface="Trebuchet MS"/>
                <a:cs typeface="Trebuchet MS"/>
                <a:sym typeface="Trebuchet MS"/>
              </a:rPr>
              <a:t>only display</a:t>
            </a:r>
            <a:r>
              <a:rPr lang="en-US" sz="2100">
                <a:solidFill>
                  <a:schemeClr val="lt1"/>
                </a:solidFill>
                <a:latin typeface="Trebuchet MS"/>
                <a:ea typeface="Trebuchet MS"/>
                <a:cs typeface="Trebuchet MS"/>
                <a:sym typeface="Trebuchet MS"/>
              </a:rPr>
              <a:t> “Breed is German”</a:t>
            </a:r>
            <a:endParaRPr sz="2100">
              <a:solidFill>
                <a:schemeClr val="lt1"/>
              </a:solidFill>
              <a:latin typeface="Trebuchet MS"/>
              <a:ea typeface="Trebuchet MS"/>
              <a:cs typeface="Trebuchet MS"/>
              <a:sym typeface="Trebuchet MS"/>
            </a:endParaRPr>
          </a:p>
          <a:p>
            <a:pPr marL="914400" lvl="1" indent="-361950" algn="l" rtl="0">
              <a:lnSpc>
                <a:spcPct val="90000"/>
              </a:lnSpc>
              <a:spcBef>
                <a:spcPts val="0"/>
              </a:spcBef>
              <a:spcAft>
                <a:spcPts val="0"/>
              </a:spcAft>
              <a:buClr>
                <a:schemeClr val="lt1"/>
              </a:buClr>
              <a:buSzPts val="2100"/>
              <a:buFont typeface="Trebuchet MS"/>
              <a:buAutoNum type="alphaLcPeriod"/>
            </a:pPr>
            <a:r>
              <a:rPr lang="en-US" sz="2100">
                <a:solidFill>
                  <a:schemeClr val="lt1"/>
                </a:solidFill>
                <a:latin typeface="Trebuchet MS"/>
                <a:ea typeface="Trebuchet MS"/>
                <a:cs typeface="Trebuchet MS"/>
                <a:sym typeface="Trebuchet MS"/>
              </a:rPr>
              <a:t>sentence_two = “Defeats for the Clinton forces, this was her moment of triumph” </a:t>
            </a:r>
            <a:r>
              <a:rPr lang="en-US" sz="2100" i="1">
                <a:solidFill>
                  <a:schemeClr val="lt1"/>
                </a:solidFill>
                <a:latin typeface="Trebuchet MS"/>
                <a:ea typeface="Trebuchet MS"/>
                <a:cs typeface="Trebuchet MS"/>
                <a:sym typeface="Trebuchet MS"/>
              </a:rPr>
              <a:t>only display </a:t>
            </a:r>
            <a:r>
              <a:rPr lang="en-US" sz="2100">
                <a:solidFill>
                  <a:schemeClr val="lt1"/>
                </a:solidFill>
                <a:latin typeface="Trebuchet MS"/>
                <a:ea typeface="Trebuchet MS"/>
                <a:cs typeface="Trebuchet MS"/>
                <a:sym typeface="Trebuchet MS"/>
              </a:rPr>
              <a:t>“Clinton forces”</a:t>
            </a:r>
            <a:endParaRPr sz="2100">
              <a:solidFill>
                <a:schemeClr val="lt1"/>
              </a:solidFill>
              <a:latin typeface="Trebuchet MS"/>
              <a:ea typeface="Trebuchet MS"/>
              <a:cs typeface="Trebuchet MS"/>
              <a:sym typeface="Trebuchet MS"/>
            </a:endParaRPr>
          </a:p>
          <a:p>
            <a:pPr marL="457200" lvl="0" indent="-361950" algn="l" rtl="0">
              <a:lnSpc>
                <a:spcPct val="90000"/>
              </a:lnSpc>
              <a:spcBef>
                <a:spcPts val="0"/>
              </a:spcBef>
              <a:spcAft>
                <a:spcPts val="0"/>
              </a:spcAft>
              <a:buClr>
                <a:schemeClr val="lt1"/>
              </a:buClr>
              <a:buSzPts val="2100"/>
              <a:buFont typeface="Trebuchet MS"/>
              <a:buAutoNum type="arabicPeriod"/>
            </a:pPr>
            <a:r>
              <a:rPr lang="en-US" sz="2100">
                <a:solidFill>
                  <a:schemeClr val="lt1"/>
                </a:solidFill>
                <a:latin typeface="Trebuchet MS"/>
                <a:ea typeface="Trebuchet MS"/>
                <a:cs typeface="Trebuchet MS"/>
                <a:sym typeface="Trebuchet MS"/>
              </a:rPr>
              <a:t>Split the below sentence using a semicolon i.e ; And display length of the result. </a:t>
            </a:r>
            <a:endParaRPr sz="21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2100">
                <a:solidFill>
                  <a:schemeClr val="lt1"/>
                </a:solidFill>
                <a:latin typeface="Trebuchet MS"/>
                <a:ea typeface="Trebuchet MS"/>
                <a:cs typeface="Trebuchet MS"/>
                <a:sym typeface="Trebuchet MS"/>
              </a:rPr>
              <a:t>“The lazy dog; ran so fast; it hit the wall.” </a:t>
            </a:r>
            <a:endParaRPr sz="21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17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1700">
                <a:solidFill>
                  <a:schemeClr val="lt1"/>
                </a:solidFill>
                <a:latin typeface="Trebuchet MS"/>
                <a:ea typeface="Trebuchet MS"/>
                <a:cs typeface="Trebuchet MS"/>
                <a:sym typeface="Trebuchet MS"/>
              </a:rPr>
              <a:t>Attempt questions in the link below. Whether you get the right answer or not, still read the solution explanation.</a:t>
            </a:r>
            <a:endParaRPr sz="1700">
              <a:solidFill>
                <a:schemeClr val="lt1"/>
              </a:solidFill>
              <a:latin typeface="Trebuchet MS"/>
              <a:ea typeface="Trebuchet MS"/>
              <a:cs typeface="Trebuchet MS"/>
              <a:sym typeface="Trebuchet MS"/>
            </a:endParaRPr>
          </a:p>
          <a:p>
            <a:pPr marL="0" lvl="0" indent="457200" algn="l" rtl="0">
              <a:lnSpc>
                <a:spcPct val="90000"/>
              </a:lnSpc>
              <a:spcBef>
                <a:spcPts val="1000"/>
              </a:spcBef>
              <a:spcAft>
                <a:spcPts val="0"/>
              </a:spcAft>
              <a:buNone/>
            </a:pPr>
            <a:r>
              <a:rPr lang="en-US" sz="1800" u="sng">
                <a:solidFill>
                  <a:schemeClr val="hlink"/>
                </a:solidFill>
                <a:latin typeface="Trebuchet MS"/>
                <a:ea typeface="Trebuchet MS"/>
                <a:cs typeface="Trebuchet MS"/>
                <a:sym typeface="Trebuchet MS"/>
                <a:hlinkClick r:id="rId3"/>
              </a:rPr>
              <a:t>https://realpython.com/quizzes/python-strings/</a:t>
            </a:r>
            <a:endParaRPr sz="18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21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2200">
              <a:solidFill>
                <a:schemeClr val="lt1"/>
              </a:solidFill>
              <a:highlight>
                <a:srgbClr val="CC0000"/>
              </a:highlight>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Integers and Floats </a:t>
            </a:r>
            <a:endParaRPr/>
          </a:p>
        </p:txBody>
      </p:sp>
      <p:sp>
        <p:nvSpPr>
          <p:cNvPr id="561" name="Google Shape;561;p62"/>
          <p:cNvSpPr txBox="1">
            <a:spLocks noGrp="1"/>
          </p:cNvSpPr>
          <p:nvPr>
            <p:ph type="body" idx="1"/>
          </p:nvPr>
        </p:nvSpPr>
        <p:spPr>
          <a:xfrm>
            <a:off x="93050" y="1777300"/>
            <a:ext cx="11815500" cy="5080800"/>
          </a:xfrm>
          <a:prstGeom prst="rect">
            <a:avLst/>
          </a:prstGeom>
          <a:noFill/>
          <a:ln>
            <a:noFill/>
          </a:ln>
        </p:spPr>
        <p:txBody>
          <a:bodyPr spcFirstLastPara="1" wrap="square" lIns="91425" tIns="45700" rIns="91425" bIns="45700" anchor="t" anchorCtr="0">
            <a:noAutofit/>
          </a:bodyPr>
          <a:lstStyle/>
          <a:p>
            <a:pPr marL="228600" lvl="0" indent="-279400" algn="l" rtl="0">
              <a:lnSpc>
                <a:spcPct val="90000"/>
              </a:lnSpc>
              <a:spcBef>
                <a:spcPts val="1000"/>
              </a:spcBef>
              <a:spcAft>
                <a:spcPts val="0"/>
              </a:spcAft>
              <a:buClr>
                <a:schemeClr val="lt1"/>
              </a:buClr>
              <a:buSzPts val="3200"/>
              <a:buChar char="•"/>
            </a:pPr>
            <a:r>
              <a:rPr lang="en-US" sz="3200"/>
              <a:t> Integers are variables which have only whole numbers, either positive or negative. E.g </a:t>
            </a:r>
            <a:endParaRPr sz="3200"/>
          </a:p>
          <a:p>
            <a:pPr marL="228600" lvl="0" indent="0" algn="l" rtl="0">
              <a:lnSpc>
                <a:spcPct val="90000"/>
              </a:lnSpc>
              <a:spcBef>
                <a:spcPts val="1000"/>
              </a:spcBef>
              <a:spcAft>
                <a:spcPts val="0"/>
              </a:spcAft>
              <a:buNone/>
            </a:pPr>
            <a:r>
              <a:rPr lang="en-US" sz="3200"/>
              <a:t>-3000,...,-1, 0, 1,.....3000</a:t>
            </a:r>
            <a:endParaRPr sz="3200"/>
          </a:p>
          <a:p>
            <a:pPr marL="228600" lvl="0" indent="0" algn="l" rtl="0">
              <a:lnSpc>
                <a:spcPct val="90000"/>
              </a:lnSpc>
              <a:spcBef>
                <a:spcPts val="1000"/>
              </a:spcBef>
              <a:spcAft>
                <a:spcPts val="0"/>
              </a:spcAft>
              <a:buNone/>
            </a:pPr>
            <a:endParaRPr sz="3200"/>
          </a:p>
          <a:p>
            <a:pPr marL="228600" lvl="0" indent="-279400" algn="l" rtl="0">
              <a:lnSpc>
                <a:spcPct val="90000"/>
              </a:lnSpc>
              <a:spcBef>
                <a:spcPts val="1000"/>
              </a:spcBef>
              <a:spcAft>
                <a:spcPts val="0"/>
              </a:spcAft>
              <a:buClr>
                <a:schemeClr val="lt1"/>
              </a:buClr>
              <a:buSzPts val="3200"/>
              <a:buChar char="•"/>
            </a:pPr>
            <a:r>
              <a:rPr lang="en-US" sz="3200"/>
              <a:t>Floats are variables which have decimal points. These are both positive and negative. </a:t>
            </a:r>
            <a:endParaRPr sz="3200"/>
          </a:p>
          <a:p>
            <a:pPr marL="228600" lvl="0" indent="0" algn="l" rtl="0">
              <a:lnSpc>
                <a:spcPct val="90000"/>
              </a:lnSpc>
              <a:spcBef>
                <a:spcPts val="1000"/>
              </a:spcBef>
              <a:spcAft>
                <a:spcPts val="0"/>
              </a:spcAft>
              <a:buNone/>
            </a:pPr>
            <a:r>
              <a:rPr lang="en-US" sz="3200"/>
              <a:t>-3000.5993, ……..,-1.678,0,0.56,....3000.00</a:t>
            </a:r>
            <a:endParaRPr sz="3200"/>
          </a:p>
          <a:p>
            <a:pPr marL="228600" lvl="0" indent="0" algn="l" rtl="0">
              <a:lnSpc>
                <a:spcPct val="90000"/>
              </a:lnSpc>
              <a:spcBef>
                <a:spcPts val="1000"/>
              </a:spcBef>
              <a:spcAft>
                <a:spcPts val="0"/>
              </a:spcAft>
              <a:buNone/>
            </a:pPr>
            <a:endParaRPr sz="3200"/>
          </a:p>
          <a:p>
            <a:pPr marL="228600" lvl="0" indent="0" algn="l" rtl="0">
              <a:lnSpc>
                <a:spcPct val="90000"/>
              </a:lnSpc>
              <a:spcBef>
                <a:spcPts val="1000"/>
              </a:spcBef>
              <a:spcAft>
                <a:spcPts val="0"/>
              </a:spcAft>
              <a:buNone/>
            </a:pPr>
            <a:r>
              <a:rPr lang="en-US" sz="3200"/>
              <a:t>Doubles are variables with a very large decimal number</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3"/>
          <p:cNvSpPr txBox="1">
            <a:spLocks noGrp="1"/>
          </p:cNvSpPr>
          <p:nvPr>
            <p:ph type="title"/>
          </p:nvPr>
        </p:nvSpPr>
        <p:spPr>
          <a:xfrm>
            <a:off x="680325" y="483300"/>
            <a:ext cx="9613800" cy="97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Float and Integer Operations</a:t>
            </a:r>
            <a:endParaRPr/>
          </a:p>
        </p:txBody>
      </p:sp>
      <p:sp>
        <p:nvSpPr>
          <p:cNvPr id="567" name="Google Shape;567;p63"/>
          <p:cNvSpPr txBox="1">
            <a:spLocks noGrp="1"/>
          </p:cNvSpPr>
          <p:nvPr>
            <p:ph type="body" idx="1"/>
          </p:nvPr>
        </p:nvSpPr>
        <p:spPr>
          <a:xfrm>
            <a:off x="-69975" y="1194750"/>
            <a:ext cx="12192000" cy="5606100"/>
          </a:xfrm>
          <a:prstGeom prst="rect">
            <a:avLst/>
          </a:prstGeom>
          <a:noFill/>
          <a:ln>
            <a:noFill/>
          </a:ln>
        </p:spPr>
        <p:txBody>
          <a:bodyPr spcFirstLastPara="1" wrap="square" lIns="91425" tIns="45700" rIns="91425" bIns="45700" anchor="t" anchorCtr="0">
            <a:noAutofit/>
          </a:bodyPr>
          <a:lstStyle/>
          <a:p>
            <a:pPr marL="457200" lvl="0" indent="0" algn="l" rtl="0">
              <a:spcBef>
                <a:spcPts val="1000"/>
              </a:spcBef>
              <a:spcAft>
                <a:spcPts val="0"/>
              </a:spcAft>
              <a:buClr>
                <a:schemeClr val="dk1"/>
              </a:buClr>
              <a:buSzPts val="1100"/>
              <a:buFont typeface="Arial"/>
              <a:buNone/>
            </a:pPr>
            <a:r>
              <a:rPr lang="en-US" sz="2200"/>
              <a:t>These are methods for variables from &lt;class int&gt; and &lt;class float&gt; same operators we use in math operators.</a:t>
            </a:r>
            <a:endParaRPr sz="2200"/>
          </a:p>
          <a:p>
            <a:pPr marL="457200" lvl="0" indent="0" algn="l" rtl="0">
              <a:spcBef>
                <a:spcPts val="1000"/>
              </a:spcBef>
              <a:spcAft>
                <a:spcPts val="0"/>
              </a:spcAft>
              <a:buClr>
                <a:schemeClr val="dk1"/>
              </a:buClr>
              <a:buSzPts val="1100"/>
              <a:buFont typeface="Arial"/>
              <a:buNone/>
            </a:pPr>
            <a:r>
              <a:rPr lang="en-US" sz="2800"/>
              <a:t>	+ (addition operator) Example: x = 2  y = 5   z = x + y </a:t>
            </a:r>
            <a:endParaRPr sz="2800"/>
          </a:p>
          <a:p>
            <a:pPr marL="457200" lvl="0" indent="0" algn="l" rtl="0">
              <a:spcBef>
                <a:spcPts val="1000"/>
              </a:spcBef>
              <a:spcAft>
                <a:spcPts val="0"/>
              </a:spcAft>
              <a:buClr>
                <a:schemeClr val="dk1"/>
              </a:buClr>
              <a:buSzPts val="1100"/>
              <a:buFont typeface="Arial"/>
              <a:buNone/>
            </a:pPr>
            <a:r>
              <a:rPr lang="en-US" sz="2800"/>
              <a:t>	-  (Subtraction operator) Example: x = 2  y = 5    x - y = -3</a:t>
            </a:r>
            <a:endParaRPr sz="2800"/>
          </a:p>
          <a:p>
            <a:pPr marL="457200" lvl="0" indent="0" algn="l" rtl="0">
              <a:spcBef>
                <a:spcPts val="1000"/>
              </a:spcBef>
              <a:spcAft>
                <a:spcPts val="0"/>
              </a:spcAft>
              <a:buNone/>
            </a:pPr>
            <a:r>
              <a:rPr lang="en-US" sz="2800"/>
              <a:t>	*  (Multiplication operator) Example: x = 2  y = 5   x * y = 10</a:t>
            </a:r>
            <a:endParaRPr sz="2800"/>
          </a:p>
          <a:p>
            <a:pPr marL="457200" lvl="0" indent="0" algn="l" rtl="0">
              <a:spcBef>
                <a:spcPts val="1000"/>
              </a:spcBef>
              <a:spcAft>
                <a:spcPts val="0"/>
              </a:spcAft>
              <a:buClr>
                <a:schemeClr val="dk1"/>
              </a:buClr>
              <a:buSzPts val="1100"/>
              <a:buFont typeface="Arial"/>
              <a:buNone/>
            </a:pPr>
            <a:r>
              <a:rPr lang="en-US" sz="2800"/>
              <a:t>	/ (Division operator) Example: x = 2  y = 5   x / y = 0.4</a:t>
            </a:r>
            <a:endParaRPr sz="2800"/>
          </a:p>
          <a:p>
            <a:pPr marL="457200" lvl="0" indent="0" algn="l" rtl="0">
              <a:spcBef>
                <a:spcPts val="1000"/>
              </a:spcBef>
              <a:spcAft>
                <a:spcPts val="0"/>
              </a:spcAft>
              <a:buClr>
                <a:schemeClr val="dk1"/>
              </a:buClr>
              <a:buSzPts val="1100"/>
              <a:buFont typeface="Arial"/>
              <a:buNone/>
            </a:pPr>
            <a:r>
              <a:rPr lang="en-US" sz="2800"/>
              <a:t>	** (Exponential operator) Example: x = 2   y = 5   x ** y = 32	</a:t>
            </a:r>
            <a:endParaRPr sz="2800"/>
          </a:p>
          <a:p>
            <a:pPr marL="457200" lvl="0" indent="0" algn="l" rtl="0">
              <a:spcBef>
                <a:spcPts val="1000"/>
              </a:spcBef>
              <a:spcAft>
                <a:spcPts val="0"/>
              </a:spcAft>
              <a:buNone/>
            </a:pPr>
            <a:r>
              <a:rPr lang="en-US" sz="2800"/>
              <a:t>	% (Modulo operator - This is the remainder of division)</a:t>
            </a:r>
            <a:endParaRPr sz="2800"/>
          </a:p>
          <a:p>
            <a:pPr marL="914400" lvl="0" indent="457200" algn="l" rtl="0">
              <a:spcBef>
                <a:spcPts val="1000"/>
              </a:spcBef>
              <a:spcAft>
                <a:spcPts val="0"/>
              </a:spcAft>
              <a:buClr>
                <a:schemeClr val="dk1"/>
              </a:buClr>
              <a:buSzPts val="1100"/>
              <a:buFont typeface="Arial"/>
              <a:buNone/>
            </a:pPr>
            <a:r>
              <a:rPr lang="en-US" sz="2800"/>
              <a:t> Example: x = 2  y = 5   y % x = 1</a:t>
            </a:r>
            <a:endParaRPr sz="2800"/>
          </a:p>
          <a:p>
            <a:pPr marL="457200" lvl="0" indent="0" algn="l" rtl="0">
              <a:spcBef>
                <a:spcPts val="1000"/>
              </a:spcBef>
              <a:spcAft>
                <a:spcPts val="0"/>
              </a:spcAft>
              <a:buNone/>
            </a:pPr>
            <a:r>
              <a:rPr lang="en-US" sz="2800"/>
              <a:t>	// (Floor operator - Division that result into whole numbers)</a:t>
            </a:r>
            <a:endParaRPr sz="2800"/>
          </a:p>
          <a:p>
            <a:pPr marL="914400" lvl="0" indent="457200" algn="l" rtl="0">
              <a:spcBef>
                <a:spcPts val="1000"/>
              </a:spcBef>
              <a:spcAft>
                <a:spcPts val="0"/>
              </a:spcAft>
              <a:buClr>
                <a:schemeClr val="dk1"/>
              </a:buClr>
              <a:buSzPts val="1100"/>
              <a:buFont typeface="Arial"/>
              <a:buNone/>
            </a:pPr>
            <a:r>
              <a:rPr lang="en-US" sz="2800"/>
              <a:t>Example: x = 30  y = 7   x // y = 4</a:t>
            </a:r>
            <a:endParaRPr sz="2800"/>
          </a:p>
          <a:p>
            <a:pPr marL="457200" lvl="0" indent="0" algn="l" rtl="0">
              <a:spcBef>
                <a:spcPts val="1000"/>
              </a:spcBef>
              <a:spcAft>
                <a:spcPts val="0"/>
              </a:spcAft>
              <a:buNone/>
            </a:pPr>
            <a:r>
              <a:rPr lang="en-US"/>
              <a:t> </a:t>
            </a:r>
            <a:endParaRPr/>
          </a:p>
          <a:p>
            <a:pPr marL="0" lvl="0" indent="0" algn="l" rtl="0">
              <a:lnSpc>
                <a:spcPct val="90000"/>
              </a:lnSpc>
              <a:spcBef>
                <a:spcPts val="1000"/>
              </a:spcBef>
              <a:spcAft>
                <a:spcPts val="0"/>
              </a:spcAft>
              <a:buNone/>
            </a:pPr>
            <a:endParaRPr/>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8AC0D2"/>
            </a:gs>
            <a:gs pos="100000">
              <a:srgbClr val="448196"/>
            </a:gs>
          </a:gsLst>
          <a:lin ang="5400012" scaled="0"/>
        </a:gradFill>
        <a:effectLst/>
      </p:bgPr>
    </p:bg>
    <p:spTree>
      <p:nvGrpSpPr>
        <p:cNvPr id="1" name="Shape 571"/>
        <p:cNvGrpSpPr/>
        <p:nvPr/>
      </p:nvGrpSpPr>
      <p:grpSpPr>
        <a:xfrm>
          <a:off x="0" y="0"/>
          <a:ext cx="0" cy="0"/>
          <a:chOff x="0" y="0"/>
          <a:chExt cx="0" cy="0"/>
        </a:xfrm>
      </p:grpSpPr>
      <p:sp>
        <p:nvSpPr>
          <p:cNvPr id="572" name="Google Shape;572;p64"/>
          <p:cNvSpPr txBox="1">
            <a:spLocks noGrp="1"/>
          </p:cNvSpPr>
          <p:nvPr>
            <p:ph type="title"/>
          </p:nvPr>
        </p:nvSpPr>
        <p:spPr>
          <a:xfrm>
            <a:off x="2403375" y="753225"/>
            <a:ext cx="78909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TASKS: Floats and Integers</a:t>
            </a:r>
            <a:endParaRPr/>
          </a:p>
        </p:txBody>
      </p:sp>
      <p:sp>
        <p:nvSpPr>
          <p:cNvPr id="573" name="Google Shape;573;p64"/>
          <p:cNvSpPr txBox="1"/>
          <p:nvPr/>
        </p:nvSpPr>
        <p:spPr>
          <a:xfrm>
            <a:off x="0" y="1834125"/>
            <a:ext cx="12192000" cy="5023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1800">
                <a:solidFill>
                  <a:schemeClr val="lt1"/>
                </a:solidFill>
                <a:latin typeface="Trebuchet MS"/>
                <a:ea typeface="Trebuchet MS"/>
                <a:cs typeface="Trebuchet MS"/>
                <a:sym typeface="Trebuchet MS"/>
              </a:rPr>
              <a:t>Questions</a:t>
            </a:r>
            <a:endParaRPr sz="1800">
              <a:solidFill>
                <a:schemeClr val="lt1"/>
              </a:solidFill>
              <a:latin typeface="Trebuchet MS"/>
              <a:ea typeface="Trebuchet MS"/>
              <a:cs typeface="Trebuchet MS"/>
              <a:sym typeface="Trebuchet MS"/>
            </a:endParaRPr>
          </a:p>
          <a:p>
            <a:pPr marL="457200" lvl="0" indent="-342900" algn="l" rtl="0">
              <a:lnSpc>
                <a:spcPct val="90000"/>
              </a:lnSpc>
              <a:spcBef>
                <a:spcPts val="1000"/>
              </a:spcBef>
              <a:spcAft>
                <a:spcPts val="0"/>
              </a:spcAft>
              <a:buClr>
                <a:schemeClr val="lt1"/>
              </a:buClr>
              <a:buSzPts val="1800"/>
              <a:buFont typeface="Trebuchet MS"/>
              <a:buAutoNum type="arabicPeriod"/>
            </a:pPr>
            <a:r>
              <a:rPr lang="en-US" sz="1800">
                <a:solidFill>
                  <a:schemeClr val="lt1"/>
                </a:solidFill>
                <a:latin typeface="Trebuchet MS"/>
                <a:ea typeface="Trebuchet MS"/>
                <a:cs typeface="Trebuchet MS"/>
                <a:sym typeface="Trebuchet MS"/>
              </a:rPr>
              <a:t>Convert a float to an integer with an inbuilt function in Python</a:t>
            </a:r>
            <a:endParaRPr sz="18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1800">
                <a:solidFill>
                  <a:schemeClr val="lt1"/>
                </a:solidFill>
                <a:latin typeface="Trebuchet MS"/>
                <a:ea typeface="Trebuchet MS"/>
                <a:cs typeface="Trebuchet MS"/>
                <a:sym typeface="Trebuchet MS"/>
              </a:rPr>
              <a:t>temp = 56.8926 to 57</a:t>
            </a:r>
            <a:endParaRPr sz="1800">
              <a:solidFill>
                <a:schemeClr val="lt1"/>
              </a:solidFill>
              <a:latin typeface="Trebuchet MS"/>
              <a:ea typeface="Trebuchet MS"/>
              <a:cs typeface="Trebuchet MS"/>
              <a:sym typeface="Trebuchet MS"/>
            </a:endParaRPr>
          </a:p>
          <a:p>
            <a:pPr marL="457200" lvl="0" indent="-342900" algn="l" rtl="0">
              <a:lnSpc>
                <a:spcPct val="90000"/>
              </a:lnSpc>
              <a:spcBef>
                <a:spcPts val="1000"/>
              </a:spcBef>
              <a:spcAft>
                <a:spcPts val="0"/>
              </a:spcAft>
              <a:buClr>
                <a:schemeClr val="lt1"/>
              </a:buClr>
              <a:buSzPts val="1800"/>
              <a:buFont typeface="Trebuchet MS"/>
              <a:buAutoNum type="arabicPeriod"/>
            </a:pPr>
            <a:r>
              <a:rPr lang="en-US" sz="1800">
                <a:solidFill>
                  <a:schemeClr val="lt1"/>
                </a:solidFill>
                <a:latin typeface="Trebuchet MS"/>
                <a:ea typeface="Trebuchet MS"/>
                <a:cs typeface="Trebuchet MS"/>
                <a:sym typeface="Trebuchet MS"/>
              </a:rPr>
              <a:t>Convert the float below to give the results as follows</a:t>
            </a:r>
            <a:endParaRPr sz="18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1800">
                <a:solidFill>
                  <a:schemeClr val="lt1"/>
                </a:solidFill>
                <a:latin typeface="Trebuchet MS"/>
                <a:ea typeface="Trebuchet MS"/>
                <a:cs typeface="Trebuchet MS"/>
                <a:sym typeface="Trebuchet MS"/>
              </a:rPr>
              <a:t>temp = 56.8926 to 56.89 </a:t>
            </a:r>
            <a:endParaRPr sz="1800">
              <a:solidFill>
                <a:schemeClr val="lt1"/>
              </a:solidFill>
              <a:latin typeface="Trebuchet MS"/>
              <a:ea typeface="Trebuchet MS"/>
              <a:cs typeface="Trebuchet MS"/>
              <a:sym typeface="Trebuchet MS"/>
            </a:endParaRPr>
          </a:p>
          <a:p>
            <a:pPr marL="457200" lvl="0" indent="-342900" algn="l" rtl="0">
              <a:lnSpc>
                <a:spcPct val="90000"/>
              </a:lnSpc>
              <a:spcBef>
                <a:spcPts val="1000"/>
              </a:spcBef>
              <a:spcAft>
                <a:spcPts val="0"/>
              </a:spcAft>
              <a:buClr>
                <a:schemeClr val="lt1"/>
              </a:buClr>
              <a:buSzPts val="1800"/>
              <a:buFont typeface="Trebuchet MS"/>
              <a:buAutoNum type="arabicPeriod"/>
            </a:pPr>
            <a:r>
              <a:rPr lang="en-US" sz="1800">
                <a:solidFill>
                  <a:schemeClr val="lt1"/>
                </a:solidFill>
                <a:latin typeface="Trebuchet MS"/>
                <a:ea typeface="Trebuchet MS"/>
                <a:cs typeface="Trebuchet MS"/>
                <a:sym typeface="Trebuchet MS"/>
              </a:rPr>
              <a:t>Convert the float below to give the results as follows</a:t>
            </a:r>
            <a:endParaRPr sz="18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1800">
                <a:solidFill>
                  <a:schemeClr val="lt1"/>
                </a:solidFill>
                <a:latin typeface="Trebuchet MS"/>
                <a:ea typeface="Trebuchet MS"/>
                <a:cs typeface="Trebuchet MS"/>
                <a:sym typeface="Trebuchet MS"/>
              </a:rPr>
              <a:t>temp = 56.8926 to 56.893 </a:t>
            </a:r>
            <a:endParaRPr sz="1800">
              <a:solidFill>
                <a:schemeClr val="lt1"/>
              </a:solidFill>
              <a:latin typeface="Trebuchet MS"/>
              <a:ea typeface="Trebuchet MS"/>
              <a:cs typeface="Trebuchet MS"/>
              <a:sym typeface="Trebuchet MS"/>
            </a:endParaRPr>
          </a:p>
          <a:p>
            <a:pPr marL="457200" lvl="0" indent="-342900" algn="l" rtl="0">
              <a:lnSpc>
                <a:spcPct val="90000"/>
              </a:lnSpc>
              <a:spcBef>
                <a:spcPts val="1000"/>
              </a:spcBef>
              <a:spcAft>
                <a:spcPts val="0"/>
              </a:spcAft>
              <a:buClr>
                <a:schemeClr val="lt1"/>
              </a:buClr>
              <a:buSzPts val="1800"/>
              <a:buFont typeface="Trebuchet MS"/>
              <a:buAutoNum type="arabicPeriod"/>
            </a:pPr>
            <a:r>
              <a:rPr lang="en-US" sz="1800">
                <a:solidFill>
                  <a:schemeClr val="lt1"/>
                </a:solidFill>
                <a:latin typeface="Trebuchet MS"/>
                <a:ea typeface="Trebuchet MS"/>
                <a:cs typeface="Trebuchet MS"/>
                <a:sym typeface="Trebuchet MS"/>
              </a:rPr>
              <a:t>Convert the float below to give the results as follows</a:t>
            </a:r>
            <a:endParaRPr sz="1800">
              <a:solidFill>
                <a:schemeClr val="lt1"/>
              </a:solidFill>
              <a:latin typeface="Trebuchet MS"/>
              <a:ea typeface="Trebuchet MS"/>
              <a:cs typeface="Trebuchet MS"/>
              <a:sym typeface="Trebuchet MS"/>
            </a:endParaRPr>
          </a:p>
          <a:p>
            <a:pPr marL="0" lvl="0" indent="457200" algn="l" rtl="0">
              <a:lnSpc>
                <a:spcPct val="90000"/>
              </a:lnSpc>
              <a:spcBef>
                <a:spcPts val="1000"/>
              </a:spcBef>
              <a:spcAft>
                <a:spcPts val="0"/>
              </a:spcAft>
              <a:buNone/>
            </a:pPr>
            <a:r>
              <a:rPr lang="en-US" sz="1800">
                <a:solidFill>
                  <a:schemeClr val="lt1"/>
                </a:solidFill>
                <a:latin typeface="Trebuchet MS"/>
                <a:ea typeface="Trebuchet MS"/>
                <a:cs typeface="Trebuchet MS"/>
                <a:sym typeface="Trebuchet MS"/>
              </a:rPr>
              <a:t>temp=56.8926 to 8.926 </a:t>
            </a:r>
            <a:endParaRPr sz="1800">
              <a:solidFill>
                <a:schemeClr val="lt1"/>
              </a:solidFill>
              <a:latin typeface="Trebuchet MS"/>
              <a:ea typeface="Trebuchet MS"/>
              <a:cs typeface="Trebuchet MS"/>
              <a:sym typeface="Trebuchet MS"/>
            </a:endParaRPr>
          </a:p>
          <a:p>
            <a:pPr marL="0" lvl="0" indent="457200" algn="l" rtl="0">
              <a:lnSpc>
                <a:spcPct val="90000"/>
              </a:lnSpc>
              <a:spcBef>
                <a:spcPts val="1000"/>
              </a:spcBef>
              <a:spcAft>
                <a:spcPts val="0"/>
              </a:spcAft>
              <a:buNone/>
            </a:pPr>
            <a:r>
              <a:rPr lang="en-US" sz="1800">
                <a:solidFill>
                  <a:schemeClr val="lt1"/>
                </a:solidFill>
                <a:latin typeface="Trebuchet MS"/>
                <a:ea typeface="Trebuchet MS"/>
                <a:cs typeface="Trebuchet MS"/>
                <a:sym typeface="Trebuchet MS"/>
              </a:rPr>
              <a:t>NB: Use string  slice &amp; concatenation, but have result as float </a:t>
            </a:r>
            <a:endParaRPr sz="1800">
              <a:solidFill>
                <a:schemeClr val="lt1"/>
              </a:solidFill>
              <a:latin typeface="Trebuchet MS"/>
              <a:ea typeface="Trebuchet MS"/>
              <a:cs typeface="Trebuchet MS"/>
              <a:sym typeface="Trebuchet MS"/>
            </a:endParaRPr>
          </a:p>
          <a:p>
            <a:pPr marL="0" lvl="0" indent="457200" algn="l" rtl="0">
              <a:lnSpc>
                <a:spcPct val="90000"/>
              </a:lnSpc>
              <a:spcBef>
                <a:spcPts val="1000"/>
              </a:spcBef>
              <a:spcAft>
                <a:spcPts val="0"/>
              </a:spcAft>
              <a:buNone/>
            </a:pPr>
            <a:endParaRPr sz="1800">
              <a:solidFill>
                <a:schemeClr val="lt1"/>
              </a:solidFill>
              <a:latin typeface="Trebuchet MS"/>
              <a:ea typeface="Trebuchet MS"/>
              <a:cs typeface="Trebuchet MS"/>
              <a:sym typeface="Trebuchet MS"/>
            </a:endParaRPr>
          </a:p>
          <a:p>
            <a:pPr marL="0" lvl="0" indent="457200" algn="l" rtl="0">
              <a:lnSpc>
                <a:spcPct val="90000"/>
              </a:lnSpc>
              <a:spcBef>
                <a:spcPts val="1000"/>
              </a:spcBef>
              <a:spcAft>
                <a:spcPts val="0"/>
              </a:spcAft>
              <a:buNone/>
            </a:pPr>
            <a:r>
              <a:rPr lang="en-US" sz="1800">
                <a:solidFill>
                  <a:schemeClr val="lt1"/>
                </a:solidFill>
                <a:latin typeface="Trebuchet MS"/>
                <a:ea typeface="Trebuchet MS"/>
                <a:cs typeface="Trebuchet MS"/>
                <a:sym typeface="Trebuchet MS"/>
              </a:rPr>
              <a:t>Attempt questions below. Whether you get the right answer or not, still read the solution explanation.</a:t>
            </a:r>
            <a:endParaRPr sz="1800">
              <a:solidFill>
                <a:schemeClr val="lt1"/>
              </a:solidFill>
              <a:latin typeface="Trebuchet MS"/>
              <a:ea typeface="Trebuchet MS"/>
              <a:cs typeface="Trebuchet MS"/>
              <a:sym typeface="Trebuchet MS"/>
            </a:endParaRPr>
          </a:p>
          <a:p>
            <a:pPr marL="0" lvl="0" indent="457200" algn="l" rtl="0">
              <a:lnSpc>
                <a:spcPct val="90000"/>
              </a:lnSpc>
              <a:spcBef>
                <a:spcPts val="1000"/>
              </a:spcBef>
              <a:spcAft>
                <a:spcPts val="0"/>
              </a:spcAft>
              <a:buNone/>
            </a:pPr>
            <a:r>
              <a:rPr lang="en-US" sz="1800" u="sng">
                <a:solidFill>
                  <a:schemeClr val="hlink"/>
                </a:solidFill>
                <a:latin typeface="Trebuchet MS"/>
                <a:ea typeface="Trebuchet MS"/>
                <a:cs typeface="Trebuchet MS"/>
                <a:sym typeface="Trebuchet MS"/>
                <a:hlinkClick r:id="rId3"/>
              </a:rPr>
              <a:t>https://realpython.com/quizzes/python-data-types/</a:t>
            </a:r>
            <a:endParaRPr sz="1800">
              <a:solidFill>
                <a:schemeClr val="lt1"/>
              </a:solidFill>
              <a:latin typeface="Trebuchet MS"/>
              <a:ea typeface="Trebuchet MS"/>
              <a:cs typeface="Trebuchet MS"/>
              <a:sym typeface="Trebuchet MS"/>
            </a:endParaRPr>
          </a:p>
          <a:p>
            <a:pPr marL="0" lvl="0" indent="457200" algn="l" rtl="0">
              <a:lnSpc>
                <a:spcPct val="90000"/>
              </a:lnSpc>
              <a:spcBef>
                <a:spcPts val="1000"/>
              </a:spcBef>
              <a:spcAft>
                <a:spcPts val="0"/>
              </a:spcAft>
              <a:buNone/>
            </a:pPr>
            <a:endParaRPr sz="1800">
              <a:solidFill>
                <a:schemeClr val="lt1"/>
              </a:solidFill>
              <a:highlight>
                <a:srgbClr val="CC0000"/>
              </a:highlight>
              <a:latin typeface="Trebuchet MS"/>
              <a:ea typeface="Trebuchet MS"/>
              <a:cs typeface="Trebuchet MS"/>
              <a:sym typeface="Trebuchet MS"/>
            </a:endParaRPr>
          </a:p>
          <a:p>
            <a:pPr marL="0" lvl="0" indent="457200" algn="l" rtl="0">
              <a:lnSpc>
                <a:spcPct val="90000"/>
              </a:lnSpc>
              <a:spcBef>
                <a:spcPts val="1000"/>
              </a:spcBef>
              <a:spcAft>
                <a:spcPts val="0"/>
              </a:spcAft>
              <a:buNone/>
            </a:pPr>
            <a:endParaRPr sz="23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2200">
              <a:solidFill>
                <a:schemeClr val="lt1"/>
              </a:solidFill>
              <a:highlight>
                <a:srgbClr val="CC0000"/>
              </a:highlight>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5"/>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30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3000" b="1">
                <a:latin typeface="Comfortaa"/>
                <a:ea typeface="Comfortaa"/>
                <a:cs typeface="Comfortaa"/>
                <a:sym typeface="Comfortaa"/>
              </a:rPr>
              <a:t>CONCEPT 3: OPERATORS ON VARIABLES</a:t>
            </a:r>
            <a:br>
              <a:rPr lang="en-US" sz="3000"/>
            </a:br>
            <a:endParaRPr sz="3000"/>
          </a:p>
        </p:txBody>
      </p:sp>
      <p:sp>
        <p:nvSpPr>
          <p:cNvPr id="579" name="Google Shape;579;p65"/>
          <p:cNvSpPr txBox="1"/>
          <p:nvPr/>
        </p:nvSpPr>
        <p:spPr>
          <a:xfrm>
            <a:off x="722125" y="2239450"/>
            <a:ext cx="9711600" cy="4386000"/>
          </a:xfrm>
          <a:prstGeom prst="rect">
            <a:avLst/>
          </a:prstGeom>
          <a:noFill/>
          <a:ln>
            <a:noFill/>
          </a:ln>
        </p:spPr>
        <p:txBody>
          <a:bodyPr spcFirstLastPara="1" wrap="square" lIns="91425" tIns="45700" rIns="91425" bIns="45700" anchor="t" anchorCtr="0">
            <a:noAutofit/>
          </a:bodyPr>
          <a:lstStyle/>
          <a:p>
            <a:pPr marL="45720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noaction"/>
              </a:rPr>
              <a:t>Assignment Operators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Comparison Operators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Logical Operators</a:t>
            </a:r>
            <a:endParaRPr sz="3000">
              <a:solidFill>
                <a:schemeClr val="lt1"/>
              </a:solidFill>
              <a:latin typeface="Trebuchet MS"/>
              <a:ea typeface="Trebuchet MS"/>
              <a:cs typeface="Trebuchet MS"/>
              <a:sym typeface="Trebuchet MS"/>
            </a:endParaRPr>
          </a:p>
          <a:p>
            <a:pPr marL="45720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5500"/>
              <a:t>Python Programming Training</a:t>
            </a:r>
            <a:br>
              <a:rPr lang="en-US"/>
            </a:br>
            <a:endParaRPr/>
          </a:p>
        </p:txBody>
      </p:sp>
      <p:sp>
        <p:nvSpPr>
          <p:cNvPr id="410" name="Google Shape;410;p39"/>
          <p:cNvSpPr txBox="1"/>
          <p:nvPr/>
        </p:nvSpPr>
        <p:spPr>
          <a:xfrm>
            <a:off x="166825" y="1901450"/>
            <a:ext cx="11542500" cy="45861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1000"/>
              </a:spcBef>
              <a:spcAft>
                <a:spcPts val="0"/>
              </a:spcAft>
              <a:buClr>
                <a:schemeClr val="lt1"/>
              </a:buClr>
              <a:buSzPts val="1600"/>
              <a:buFont typeface="Arial"/>
              <a:buNone/>
            </a:pPr>
            <a:r>
              <a:rPr lang="en-US" sz="3200" b="0" i="0" u="none" strike="noStrike" cap="none">
                <a:solidFill>
                  <a:schemeClr val="lt1"/>
                </a:solidFill>
                <a:latin typeface="Trebuchet MS"/>
                <a:ea typeface="Trebuchet MS"/>
                <a:cs typeface="Trebuchet MS"/>
                <a:sym typeface="Trebuchet MS"/>
              </a:rPr>
              <a:t></a:t>
            </a:r>
            <a:r>
              <a:rPr lang="en-US" sz="2800" b="0" i="0" u="none" strike="noStrike" cap="none">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Why Variables are important in Programming</a:t>
            </a: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r>
              <a:rPr lang="en-US" sz="2800">
                <a:solidFill>
                  <a:schemeClr val="lt1"/>
                </a:solidFill>
                <a:latin typeface="Trebuchet MS"/>
                <a:ea typeface="Trebuchet MS"/>
                <a:cs typeface="Trebuchet MS"/>
                <a:sym typeface="Trebuchet MS"/>
              </a:rPr>
              <a:t> Rules of naming in programming</a:t>
            </a:r>
            <a:endParaRPr sz="2600"/>
          </a:p>
          <a:p>
            <a:pPr marL="0" marR="0" lvl="0" indent="0" algn="l" rtl="0">
              <a:lnSpc>
                <a:spcPct val="70000"/>
              </a:lnSpc>
              <a:spcBef>
                <a:spcPts val="1000"/>
              </a:spcBef>
              <a:spcAft>
                <a:spcPts val="0"/>
              </a:spcAft>
              <a:buClr>
                <a:schemeClr val="lt1"/>
              </a:buClr>
              <a:buSzPts val="1600"/>
              <a:buFont typeface="Arial"/>
              <a:buNone/>
            </a:pPr>
            <a:r>
              <a:rPr lang="en-US" sz="2800" b="0" i="0" u="none" strike="noStrike" cap="none">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Proper indentation and keywords in Python</a:t>
            </a:r>
            <a:r>
              <a:rPr lang="en-US" sz="2800" b="0" i="0" u="none" strike="noStrike" cap="none">
                <a:solidFill>
                  <a:schemeClr val="lt1"/>
                </a:solidFill>
                <a:latin typeface="Trebuchet MS"/>
                <a:ea typeface="Trebuchet MS"/>
                <a:cs typeface="Trebuchet MS"/>
                <a:sym typeface="Trebuchet MS"/>
              </a:rPr>
              <a:t> </a:t>
            </a:r>
            <a:endParaRPr sz="2600"/>
          </a:p>
          <a:p>
            <a:pPr marL="0" marR="0" lvl="0" indent="0" algn="l" rtl="0">
              <a:lnSpc>
                <a:spcPct val="70000"/>
              </a:lnSpc>
              <a:spcBef>
                <a:spcPts val="1000"/>
              </a:spcBef>
              <a:spcAft>
                <a:spcPts val="0"/>
              </a:spcAft>
              <a:buClr>
                <a:schemeClr val="lt1"/>
              </a:buClr>
              <a:buSzPts val="1600"/>
              <a:buFont typeface="Arial"/>
              <a:buNone/>
            </a:pPr>
            <a:r>
              <a:rPr lang="en-US" sz="2800" b="0" i="0" u="none" strike="noStrike" cap="none">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Different data types in Python</a:t>
            </a:r>
            <a:endParaRPr sz="2600"/>
          </a:p>
          <a:p>
            <a:pPr marL="0" marR="0" lvl="0" indent="0" algn="l" rtl="0">
              <a:lnSpc>
                <a:spcPct val="70000"/>
              </a:lnSpc>
              <a:spcBef>
                <a:spcPts val="1000"/>
              </a:spcBef>
              <a:spcAft>
                <a:spcPts val="0"/>
              </a:spcAft>
              <a:buClr>
                <a:schemeClr val="lt1"/>
              </a:buClr>
              <a:buSzPts val="1600"/>
              <a:buFont typeface="Arial"/>
              <a:buNone/>
            </a:pPr>
            <a:r>
              <a:rPr lang="en-US" sz="2800" b="0" i="0" u="none" strike="noStrike" cap="none">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Arithmetic, Logical and Comparison Operators.</a:t>
            </a:r>
            <a:endParaRPr sz="2800">
              <a:solidFill>
                <a:schemeClr val="lt1"/>
              </a:solidFill>
              <a:latin typeface="Trebuchet MS"/>
              <a:ea typeface="Trebuchet MS"/>
              <a:cs typeface="Trebuchet MS"/>
              <a:sym typeface="Trebuchet MS"/>
            </a:endParaRPr>
          </a:p>
          <a:p>
            <a:pPr marL="0" lvl="0" indent="0" algn="l" rtl="0">
              <a:lnSpc>
                <a:spcPct val="70000"/>
              </a:lnSpc>
              <a:spcBef>
                <a:spcPts val="1000"/>
              </a:spcBef>
              <a:spcAft>
                <a:spcPts val="0"/>
              </a:spcAft>
              <a:buClr>
                <a:schemeClr val="lt1"/>
              </a:buClr>
              <a:buSzPts val="1600"/>
              <a:buFont typeface="Arial"/>
              <a:buNone/>
            </a:pPr>
            <a:r>
              <a:rPr lang="en-US" sz="2800">
                <a:solidFill>
                  <a:schemeClr val="lt1"/>
                </a:solidFill>
                <a:latin typeface="Trebuchet MS"/>
                <a:ea typeface="Trebuchet MS"/>
                <a:cs typeface="Trebuchet MS"/>
                <a:sym typeface="Trebuchet MS"/>
              </a:rPr>
              <a:t> Data structures in Python</a:t>
            </a: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r>
              <a:rPr lang="en-US" sz="2800" b="0" i="0" u="none" strike="noStrike" cap="none">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Control structures and decision making.</a:t>
            </a:r>
            <a:r>
              <a:rPr lang="en-US" sz="2800" b="0" i="0" u="none" strike="noStrike" cap="none">
                <a:solidFill>
                  <a:schemeClr val="lt1"/>
                </a:solidFill>
                <a:latin typeface="Trebuchet MS"/>
                <a:ea typeface="Trebuchet MS"/>
                <a:cs typeface="Trebuchet MS"/>
                <a:sym typeface="Trebuchet MS"/>
              </a:rPr>
              <a:t> </a:t>
            </a:r>
            <a:endParaRPr sz="2600"/>
          </a:p>
          <a:p>
            <a:pPr marL="0" marR="0" lvl="0" indent="0" algn="l" rtl="0">
              <a:lnSpc>
                <a:spcPct val="70000"/>
              </a:lnSpc>
              <a:spcBef>
                <a:spcPts val="1000"/>
              </a:spcBef>
              <a:spcAft>
                <a:spcPts val="0"/>
              </a:spcAft>
              <a:buClr>
                <a:schemeClr val="lt1"/>
              </a:buClr>
              <a:buSzPts val="1600"/>
              <a:buFont typeface="Arial"/>
              <a:buNone/>
            </a:pPr>
            <a:r>
              <a:rPr lang="en-US" sz="2800" b="0" i="0" u="none" strike="noStrike" cap="none">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Loops in Python</a:t>
            </a:r>
            <a:r>
              <a:rPr lang="en-US" sz="2800" b="0" i="0" u="none" strike="noStrike" cap="none">
                <a:solidFill>
                  <a:schemeClr val="lt1"/>
                </a:solidFill>
                <a:latin typeface="Trebuchet MS"/>
                <a:ea typeface="Trebuchet MS"/>
                <a:cs typeface="Trebuchet MS"/>
                <a:sym typeface="Trebuchet MS"/>
              </a:rPr>
              <a:t> </a:t>
            </a:r>
            <a:endParaRPr sz="2600"/>
          </a:p>
          <a:p>
            <a:pPr marL="0" marR="0" lvl="0" indent="0" algn="l" rtl="0">
              <a:lnSpc>
                <a:spcPct val="70000"/>
              </a:lnSpc>
              <a:spcBef>
                <a:spcPts val="1000"/>
              </a:spcBef>
              <a:spcAft>
                <a:spcPts val="0"/>
              </a:spcAft>
              <a:buClr>
                <a:schemeClr val="lt1"/>
              </a:buClr>
              <a:buSzPts val="1600"/>
              <a:buFont typeface="Arial"/>
              <a:buNone/>
            </a:pPr>
            <a:r>
              <a:rPr lang="en-US" sz="2800" b="0" i="0" u="none" strike="noStrike" cap="none">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Functions in Python</a:t>
            </a:r>
            <a:r>
              <a:rPr lang="en-US" sz="2800" b="0" i="0" u="none" strike="noStrike" cap="none">
                <a:solidFill>
                  <a:schemeClr val="lt1"/>
                </a:solidFill>
                <a:latin typeface="Trebuchet MS"/>
                <a:ea typeface="Trebuchet MS"/>
                <a:cs typeface="Trebuchet MS"/>
                <a:sym typeface="Trebuchet MS"/>
              </a:rPr>
              <a:t> </a:t>
            </a:r>
            <a:endParaRPr sz="28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r>
              <a:rPr lang="en-US" sz="2800">
                <a:solidFill>
                  <a:schemeClr val="lt1"/>
                </a:solidFill>
                <a:latin typeface="Trebuchet MS"/>
                <a:ea typeface="Trebuchet MS"/>
                <a:cs typeface="Trebuchet MS"/>
                <a:sym typeface="Trebuchet MS"/>
              </a:rPr>
              <a:t> Introduction to Classes and Object in Python </a:t>
            </a:r>
            <a:endParaRPr sz="2800">
              <a:solidFill>
                <a:schemeClr val="lt1"/>
              </a:solidFill>
              <a:latin typeface="Trebuchet MS"/>
              <a:ea typeface="Trebuchet MS"/>
              <a:cs typeface="Trebuchet MS"/>
              <a:sym typeface="Trebuchet MS"/>
            </a:endParaRPr>
          </a:p>
          <a:p>
            <a:pPr marL="0" lvl="0" indent="0" algn="l" rtl="0">
              <a:lnSpc>
                <a:spcPct val="70000"/>
              </a:lnSpc>
              <a:spcBef>
                <a:spcPts val="1000"/>
              </a:spcBef>
              <a:spcAft>
                <a:spcPts val="0"/>
              </a:spcAft>
              <a:buClr>
                <a:schemeClr val="lt1"/>
              </a:buClr>
              <a:buSzPts val="1600"/>
              <a:buFont typeface="Arial"/>
              <a:buNone/>
            </a:pPr>
            <a:r>
              <a:rPr lang="en-US" sz="2800">
                <a:solidFill>
                  <a:schemeClr val="lt1"/>
                </a:solidFill>
                <a:latin typeface="Trebuchet MS"/>
                <a:ea typeface="Trebuchet MS"/>
                <a:cs typeface="Trebuchet MS"/>
                <a:sym typeface="Trebuchet MS"/>
              </a:rPr>
              <a:t> Importing in Python</a:t>
            </a: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endParaRPr sz="32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endParaRPr sz="600" b="0" i="0" u="none" strike="noStrike" cap="none">
              <a:solidFill>
                <a:schemeClr val="lt1"/>
              </a:solidFill>
              <a:latin typeface="Trebuchet MS"/>
              <a:ea typeface="Trebuchet MS"/>
              <a:cs typeface="Trebuchet MS"/>
              <a:sym typeface="Trebuchet MS"/>
            </a:endParaRPr>
          </a:p>
          <a:p>
            <a:pPr marL="457200" marR="0" lvl="0" indent="-419100" algn="l" rtl="0">
              <a:lnSpc>
                <a:spcPct val="70000"/>
              </a:lnSpc>
              <a:spcBef>
                <a:spcPts val="1000"/>
              </a:spcBef>
              <a:spcAft>
                <a:spcPts val="0"/>
              </a:spcAft>
              <a:buClr>
                <a:schemeClr val="lt1"/>
              </a:buClr>
              <a:buSzPts val="600"/>
              <a:buFont typeface="Trebuchet MS"/>
              <a:buNone/>
            </a:pPr>
            <a:endParaRPr sz="6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2. Assignment Operators</a:t>
            </a:r>
            <a:endParaRPr/>
          </a:p>
        </p:txBody>
      </p:sp>
      <p:sp>
        <p:nvSpPr>
          <p:cNvPr id="585" name="Google Shape;585;p66"/>
          <p:cNvSpPr txBox="1">
            <a:spLocks noGrp="1"/>
          </p:cNvSpPr>
          <p:nvPr>
            <p:ph type="body" idx="1"/>
          </p:nvPr>
        </p:nvSpPr>
        <p:spPr>
          <a:xfrm>
            <a:off x="69750" y="1834125"/>
            <a:ext cx="12192000" cy="4966800"/>
          </a:xfrm>
          <a:prstGeom prst="rect">
            <a:avLst/>
          </a:prstGeom>
          <a:noFill/>
          <a:ln>
            <a:noFill/>
          </a:ln>
        </p:spPr>
        <p:txBody>
          <a:bodyPr spcFirstLastPara="1" wrap="square" lIns="91425" tIns="45700" rIns="91425" bIns="45700" anchor="t" anchorCtr="0">
            <a:noAutofit/>
          </a:bodyPr>
          <a:lstStyle/>
          <a:p>
            <a:pPr marL="457200" lvl="0" indent="0" algn="l" rtl="0">
              <a:spcBef>
                <a:spcPts val="1000"/>
              </a:spcBef>
              <a:spcAft>
                <a:spcPts val="0"/>
              </a:spcAft>
              <a:buNone/>
            </a:pPr>
            <a:r>
              <a:rPr lang="en-US" sz="3000"/>
              <a:t>These are operators used to shorten arithmetic operations operators.</a:t>
            </a:r>
            <a:endParaRPr sz="3000"/>
          </a:p>
          <a:p>
            <a:pPr marL="457200" lvl="0" indent="0" algn="l" rtl="0">
              <a:spcBef>
                <a:spcPts val="1000"/>
              </a:spcBef>
              <a:spcAft>
                <a:spcPts val="0"/>
              </a:spcAft>
              <a:buNone/>
            </a:pPr>
            <a:r>
              <a:rPr lang="en-US" sz="3000"/>
              <a:t>	Example:	</a:t>
            </a:r>
            <a:endParaRPr sz="3000"/>
          </a:p>
          <a:p>
            <a:pPr marL="457200" lvl="0" indent="457200" algn="l" rtl="0">
              <a:spcBef>
                <a:spcPts val="1000"/>
              </a:spcBef>
              <a:spcAft>
                <a:spcPts val="0"/>
              </a:spcAft>
              <a:buNone/>
            </a:pPr>
            <a:r>
              <a:rPr lang="en-US" sz="3000"/>
              <a:t>x=3</a:t>
            </a:r>
            <a:endParaRPr sz="3000"/>
          </a:p>
          <a:p>
            <a:pPr marL="457200" lvl="0" indent="0" algn="l" rtl="0">
              <a:spcBef>
                <a:spcPts val="1000"/>
              </a:spcBef>
              <a:spcAft>
                <a:spcPts val="0"/>
              </a:spcAft>
              <a:buNone/>
            </a:pPr>
            <a:r>
              <a:rPr lang="en-US" sz="3000"/>
              <a:t>	x = x + 3 = 6 is same as x+=3 # the result is 6</a:t>
            </a:r>
            <a:endParaRPr sz="3000"/>
          </a:p>
          <a:p>
            <a:pPr marL="457200" lvl="0" indent="0" algn="l" rtl="0">
              <a:spcBef>
                <a:spcPts val="1000"/>
              </a:spcBef>
              <a:spcAft>
                <a:spcPts val="0"/>
              </a:spcAft>
              <a:buNone/>
            </a:pPr>
            <a:r>
              <a:rPr lang="en-US" sz="3000"/>
              <a:t>    x  = x * 3 = 9 is same as x*=3 # the result is 9</a:t>
            </a:r>
            <a:endParaRPr sz="3000"/>
          </a:p>
          <a:p>
            <a:pPr marL="457200" lvl="0" indent="0" algn="l" rtl="0">
              <a:spcBef>
                <a:spcPts val="1000"/>
              </a:spcBef>
              <a:spcAft>
                <a:spcPts val="0"/>
              </a:spcAft>
              <a:buNone/>
            </a:pPr>
            <a:endParaRPr sz="3000"/>
          </a:p>
          <a:p>
            <a:pPr marL="457200" lvl="0" indent="0" algn="l" rtl="0">
              <a:spcBef>
                <a:spcPts val="1000"/>
              </a:spcBef>
              <a:spcAft>
                <a:spcPts val="0"/>
              </a:spcAft>
              <a:buNone/>
            </a:pPr>
            <a:r>
              <a:rPr lang="en-US"/>
              <a:t> </a:t>
            </a:r>
            <a:endParaRPr/>
          </a:p>
          <a:p>
            <a:pPr marL="0" lvl="0" indent="0" algn="l" rtl="0">
              <a:lnSpc>
                <a:spcPct val="90000"/>
              </a:lnSpc>
              <a:spcBef>
                <a:spcPts val="1000"/>
              </a:spcBef>
              <a:spcAft>
                <a:spcPts val="0"/>
              </a:spcAft>
              <a:buNone/>
            </a:pPr>
            <a:endParaRPr/>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Comparison Operators </a:t>
            </a:r>
            <a:endParaRPr/>
          </a:p>
        </p:txBody>
      </p:sp>
      <p:sp>
        <p:nvSpPr>
          <p:cNvPr id="591" name="Google Shape;591;p67"/>
          <p:cNvSpPr txBox="1">
            <a:spLocks noGrp="1"/>
          </p:cNvSpPr>
          <p:nvPr>
            <p:ph type="body" idx="1"/>
          </p:nvPr>
        </p:nvSpPr>
        <p:spPr>
          <a:xfrm>
            <a:off x="141150" y="1784250"/>
            <a:ext cx="11909700" cy="4827300"/>
          </a:xfrm>
          <a:prstGeom prst="rect">
            <a:avLst/>
          </a:prstGeom>
          <a:noFill/>
          <a:ln>
            <a:noFill/>
          </a:ln>
        </p:spPr>
        <p:txBody>
          <a:bodyPr spcFirstLastPara="1" wrap="square" lIns="91425" tIns="45700" rIns="91425" bIns="45700" anchor="t" anchorCtr="0">
            <a:noAutofit/>
          </a:bodyPr>
          <a:lstStyle/>
          <a:p>
            <a:pPr marL="914400" lvl="0" indent="0" algn="l" rtl="0">
              <a:lnSpc>
                <a:spcPct val="90000"/>
              </a:lnSpc>
              <a:spcBef>
                <a:spcPts val="1000"/>
              </a:spcBef>
              <a:spcAft>
                <a:spcPts val="0"/>
              </a:spcAft>
              <a:buNone/>
            </a:pPr>
            <a:r>
              <a:rPr lang="en-US" sz="3800"/>
              <a:t>These operators check the following:</a:t>
            </a:r>
            <a:endParaRPr sz="3800"/>
          </a:p>
          <a:p>
            <a:pPr marL="914400" lvl="0" indent="0" algn="l" rtl="0">
              <a:lnSpc>
                <a:spcPct val="90000"/>
              </a:lnSpc>
              <a:spcBef>
                <a:spcPts val="1000"/>
              </a:spcBef>
              <a:spcAft>
                <a:spcPts val="0"/>
              </a:spcAft>
              <a:buNone/>
            </a:pPr>
            <a:endParaRPr sz="3800"/>
          </a:p>
          <a:p>
            <a:pPr marL="457200" lvl="0" indent="-469900" algn="l" rtl="0">
              <a:lnSpc>
                <a:spcPct val="90000"/>
              </a:lnSpc>
              <a:spcBef>
                <a:spcPts val="1000"/>
              </a:spcBef>
              <a:spcAft>
                <a:spcPts val="0"/>
              </a:spcAft>
              <a:buSzPts val="3800"/>
              <a:buChar char="-"/>
            </a:pPr>
            <a:r>
              <a:rPr lang="en-US" sz="3800"/>
              <a:t>&lt; (less than) Example: print(3&lt;10)	True</a:t>
            </a:r>
            <a:endParaRPr sz="3800"/>
          </a:p>
          <a:p>
            <a:pPr marL="457200" lvl="0" indent="-469900" algn="l" rtl="0">
              <a:lnSpc>
                <a:spcPct val="90000"/>
              </a:lnSpc>
              <a:spcBef>
                <a:spcPts val="0"/>
              </a:spcBef>
              <a:spcAft>
                <a:spcPts val="0"/>
              </a:spcAft>
              <a:buSzPts val="3800"/>
              <a:buChar char="-"/>
            </a:pPr>
            <a:r>
              <a:rPr lang="en-US" sz="3800"/>
              <a:t>&gt; (greater than) Example: print(5&gt;3)	 False</a:t>
            </a:r>
            <a:endParaRPr sz="3800"/>
          </a:p>
          <a:p>
            <a:pPr marL="457200" lvl="0" indent="-469900" algn="l" rtl="0">
              <a:lnSpc>
                <a:spcPct val="90000"/>
              </a:lnSpc>
              <a:spcBef>
                <a:spcPts val="0"/>
              </a:spcBef>
              <a:spcAft>
                <a:spcPts val="0"/>
              </a:spcAft>
              <a:buSzPts val="3800"/>
              <a:buChar char="-"/>
            </a:pPr>
            <a:r>
              <a:rPr lang="en-US" sz="3800"/>
              <a:t>== (Check equality) Example: print(10==10)True</a:t>
            </a:r>
            <a:endParaRPr sz="3800"/>
          </a:p>
          <a:p>
            <a:pPr marL="457200" lvl="0" indent="-469900" algn="l" rtl="0">
              <a:spcBef>
                <a:spcPts val="0"/>
              </a:spcBef>
              <a:spcAft>
                <a:spcPts val="0"/>
              </a:spcAft>
              <a:buSzPts val="3800"/>
              <a:buChar char="-"/>
            </a:pPr>
            <a:r>
              <a:rPr lang="en-US" sz="3800"/>
              <a:t>!= (Check Inequality) Example: print(3!=4) True</a:t>
            </a:r>
            <a:endParaRPr sz="3800"/>
          </a:p>
          <a:p>
            <a:pPr marL="457200" lvl="0" indent="-469900" algn="l" rtl="0">
              <a:spcBef>
                <a:spcPts val="0"/>
              </a:spcBef>
              <a:spcAft>
                <a:spcPts val="0"/>
              </a:spcAft>
              <a:buSzPts val="3800"/>
              <a:buChar char="-"/>
            </a:pPr>
            <a:r>
              <a:rPr lang="en-US" sz="3800"/>
              <a:t>&gt;= (Greater than or equal to): print(3 &gt;= 3) #True</a:t>
            </a:r>
            <a:endParaRPr sz="3800"/>
          </a:p>
          <a:p>
            <a:pPr marL="457200" lvl="0" indent="-469900" algn="l" rtl="0">
              <a:spcBef>
                <a:spcPts val="0"/>
              </a:spcBef>
              <a:spcAft>
                <a:spcPts val="0"/>
              </a:spcAft>
              <a:buSzPts val="3800"/>
              <a:buChar char="-"/>
            </a:pPr>
            <a:r>
              <a:rPr lang="en-US" sz="3800"/>
              <a:t>&lt;= (Less than or equal to): print(3 &lt;= 2) #False</a:t>
            </a:r>
            <a:endParaRPr sz="3800"/>
          </a:p>
          <a:p>
            <a:pPr marL="0" lvl="0" indent="0" algn="l" rtl="0">
              <a:spcBef>
                <a:spcPts val="1000"/>
              </a:spcBef>
              <a:spcAft>
                <a:spcPts val="0"/>
              </a:spcAft>
              <a:buNone/>
            </a:pPr>
            <a:endParaRPr sz="3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CB19C"/>
            </a:gs>
            <a:gs pos="100000">
              <a:srgbClr val="F15124"/>
            </a:gs>
          </a:gsLst>
          <a:lin ang="5400012" scaled="0"/>
        </a:gradFill>
        <a:effectLst/>
      </p:bgPr>
    </p:bg>
    <p:spTree>
      <p:nvGrpSpPr>
        <p:cNvPr id="1" name="Shape 595"/>
        <p:cNvGrpSpPr/>
        <p:nvPr/>
      </p:nvGrpSpPr>
      <p:grpSpPr>
        <a:xfrm>
          <a:off x="0" y="0"/>
          <a:ext cx="0" cy="0"/>
          <a:chOff x="0" y="0"/>
          <a:chExt cx="0" cy="0"/>
        </a:xfrm>
      </p:grpSpPr>
      <p:sp>
        <p:nvSpPr>
          <p:cNvPr id="596" name="Google Shape;596;p68"/>
          <p:cNvSpPr txBox="1">
            <a:spLocks noGrp="1"/>
          </p:cNvSpPr>
          <p:nvPr>
            <p:ph type="title"/>
          </p:nvPr>
        </p:nvSpPr>
        <p:spPr>
          <a:xfrm>
            <a:off x="680325" y="1032750"/>
            <a:ext cx="9613800" cy="336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 Logical Operators - AND</a:t>
            </a:r>
            <a:endParaRPr/>
          </a:p>
          <a:p>
            <a:pPr marL="0" lvl="0" indent="0" algn="l" rtl="0">
              <a:lnSpc>
                <a:spcPct val="90000"/>
              </a:lnSpc>
              <a:spcBef>
                <a:spcPts val="0"/>
              </a:spcBef>
              <a:spcAft>
                <a:spcPts val="0"/>
              </a:spcAft>
              <a:buClr>
                <a:schemeClr val="lt1"/>
              </a:buClr>
              <a:buSzPts val="3600"/>
              <a:buFont typeface="Trebuchet MS"/>
              <a:buNone/>
            </a:pPr>
            <a:endParaRPr/>
          </a:p>
        </p:txBody>
      </p:sp>
      <p:sp>
        <p:nvSpPr>
          <p:cNvPr id="597" name="Google Shape;597;p68"/>
          <p:cNvSpPr txBox="1">
            <a:spLocks noGrp="1"/>
          </p:cNvSpPr>
          <p:nvPr>
            <p:ph type="body" idx="1"/>
          </p:nvPr>
        </p:nvSpPr>
        <p:spPr>
          <a:xfrm>
            <a:off x="0" y="1779850"/>
            <a:ext cx="11801400" cy="5025300"/>
          </a:xfrm>
          <a:prstGeom prst="rect">
            <a:avLst/>
          </a:prstGeom>
          <a:noFill/>
          <a:ln>
            <a:noFill/>
          </a:ln>
        </p:spPr>
        <p:txBody>
          <a:bodyPr spcFirstLastPara="1" wrap="square" lIns="91425" tIns="45700" rIns="91425" bIns="45700" anchor="t" anchorCtr="0">
            <a:noAutofit/>
          </a:bodyPr>
          <a:lstStyle/>
          <a:p>
            <a:pPr marL="457200" lvl="0" indent="0" algn="l" rtl="0">
              <a:spcBef>
                <a:spcPts val="1000"/>
              </a:spcBef>
              <a:spcAft>
                <a:spcPts val="0"/>
              </a:spcAft>
              <a:buNone/>
            </a:pPr>
            <a:r>
              <a:rPr lang="en-US" sz="3000"/>
              <a:t>AND - returns true only if all conditions are true.</a:t>
            </a:r>
            <a:endParaRPr sz="3000"/>
          </a:p>
          <a:p>
            <a:pPr marL="457200" lvl="0" indent="0" algn="l" rtl="0">
              <a:spcBef>
                <a:spcPts val="1000"/>
              </a:spcBef>
              <a:spcAft>
                <a:spcPts val="0"/>
              </a:spcAft>
              <a:buNone/>
            </a:pPr>
            <a:r>
              <a:rPr lang="en-US" sz="3000"/>
              <a:t>A	      B 	 A and B… A or B</a:t>
            </a:r>
            <a:endParaRPr sz="3000"/>
          </a:p>
          <a:p>
            <a:pPr marL="457200" lvl="0" indent="0" algn="l" rtl="0">
              <a:spcBef>
                <a:spcPts val="1000"/>
              </a:spcBef>
              <a:spcAft>
                <a:spcPts val="0"/>
              </a:spcAft>
              <a:buNone/>
            </a:pPr>
            <a:r>
              <a:rPr lang="en-US" sz="3000"/>
              <a:t>True	 True	  True		True</a:t>
            </a:r>
            <a:endParaRPr sz="3000"/>
          </a:p>
          <a:p>
            <a:pPr marL="457200" lvl="0" indent="0" algn="l" rtl="0">
              <a:spcBef>
                <a:spcPts val="1000"/>
              </a:spcBef>
              <a:spcAft>
                <a:spcPts val="0"/>
              </a:spcAft>
              <a:buNone/>
            </a:pPr>
            <a:r>
              <a:rPr lang="en-US" sz="3000"/>
              <a:t>True	 False  False		True</a:t>
            </a:r>
            <a:endParaRPr sz="3000"/>
          </a:p>
          <a:p>
            <a:pPr marL="457200" lvl="0" indent="0" algn="l" rtl="0">
              <a:spcBef>
                <a:spcPts val="1000"/>
              </a:spcBef>
              <a:spcAft>
                <a:spcPts val="0"/>
              </a:spcAft>
              <a:buNone/>
            </a:pPr>
            <a:r>
              <a:rPr lang="en-US" sz="3000"/>
              <a:t>False	 True   False		True</a:t>
            </a:r>
            <a:endParaRPr sz="3000"/>
          </a:p>
          <a:p>
            <a:pPr marL="457200" lvl="0" indent="0" algn="l" rtl="0">
              <a:spcBef>
                <a:spcPts val="1000"/>
              </a:spcBef>
              <a:spcAft>
                <a:spcPts val="0"/>
              </a:spcAft>
              <a:buNone/>
            </a:pPr>
            <a:r>
              <a:rPr lang="en-US" sz="3000"/>
              <a:t>False	 False  False		False</a:t>
            </a:r>
            <a:endParaRPr sz="3000"/>
          </a:p>
          <a:p>
            <a:pPr marL="0" lvl="0" indent="0" algn="l" rtl="0">
              <a:spcBef>
                <a:spcPts val="1000"/>
              </a:spcBef>
              <a:spcAft>
                <a:spcPts val="0"/>
              </a:spcAft>
              <a:buClr>
                <a:schemeClr val="dk1"/>
              </a:buClr>
              <a:buSzPts val="1100"/>
              <a:buFont typeface="Arial"/>
              <a:buNone/>
            </a:pPr>
            <a:r>
              <a:rPr lang="en-US" sz="3000"/>
              <a:t>   # If one expression fails the whole condition fails</a:t>
            </a:r>
            <a:endParaRPr sz="3000"/>
          </a:p>
          <a:p>
            <a:pPr marL="0" lvl="0" indent="0" algn="l" rtl="0">
              <a:spcBef>
                <a:spcPts val="1000"/>
              </a:spcBef>
              <a:spcAft>
                <a:spcPts val="0"/>
              </a:spcAft>
              <a:buClr>
                <a:schemeClr val="dk1"/>
              </a:buClr>
              <a:buSzPts val="1100"/>
              <a:buFont typeface="Arial"/>
              <a:buNone/>
            </a:pPr>
            <a:r>
              <a:rPr lang="en-US" sz="3000"/>
              <a:t>   print(34 != 67 and 78 &gt; 89 and 45 == 45)</a:t>
            </a:r>
            <a:endParaRPr sz="3000"/>
          </a:p>
          <a:p>
            <a:pPr marL="0" lvl="0" indent="0" algn="l" rtl="0">
              <a:spcBef>
                <a:spcPts val="1000"/>
              </a:spcBef>
              <a:spcAft>
                <a:spcPts val="0"/>
              </a:spcAft>
              <a:buClr>
                <a:schemeClr val="dk1"/>
              </a:buClr>
              <a:buSzPts val="1100"/>
              <a:buFont typeface="Arial"/>
              <a:buNone/>
            </a:pPr>
            <a:r>
              <a:rPr lang="en-US" sz="3000"/>
              <a:t>   False</a:t>
            </a:r>
            <a:endParaRPr sz="3000"/>
          </a:p>
          <a:p>
            <a:pPr marL="0" lvl="0" indent="0" algn="l" rtl="0">
              <a:spcBef>
                <a:spcPts val="1000"/>
              </a:spcBef>
              <a:spcAft>
                <a:spcPts val="0"/>
              </a:spcAft>
              <a:buClr>
                <a:schemeClr val="dk1"/>
              </a:buClr>
              <a:buSzPts val="1100"/>
              <a:buFont typeface="Arial"/>
              <a:buNone/>
            </a:pPr>
            <a:endParaRPr sz="3000"/>
          </a:p>
          <a:p>
            <a:pPr marL="457200" lvl="0" indent="0" algn="l" rtl="0">
              <a:spcBef>
                <a:spcPts val="1000"/>
              </a:spcBef>
              <a:spcAft>
                <a:spcPts val="0"/>
              </a:spcAft>
              <a:buNone/>
            </a:pPr>
            <a:endParaRPr sz="3000"/>
          </a:p>
          <a:p>
            <a:pPr marL="0" lvl="0" indent="0" algn="l" rtl="0">
              <a:spcBef>
                <a:spcPts val="1000"/>
              </a:spcBef>
              <a:spcAft>
                <a:spcPts val="0"/>
              </a:spcAft>
              <a:buNone/>
            </a:pPr>
            <a:endParaRPr sz="3000"/>
          </a:p>
          <a:p>
            <a:pPr marL="0" lvl="0" indent="0" algn="l" rtl="0">
              <a:spcBef>
                <a:spcPts val="1000"/>
              </a:spcBef>
              <a:spcAft>
                <a:spcPts val="0"/>
              </a:spcAft>
              <a:buNone/>
            </a:pPr>
            <a:endParaRPr sz="3000"/>
          </a:p>
          <a:p>
            <a:pPr marL="457200" lvl="0" indent="0" algn="l" rtl="0">
              <a:spcBef>
                <a:spcPts val="1000"/>
              </a:spcBef>
              <a:spcAft>
                <a:spcPts val="0"/>
              </a:spcAft>
              <a:buNone/>
            </a:pPr>
            <a:r>
              <a:rPr lang="en-US"/>
              <a:t> </a:t>
            </a:r>
            <a:endParaRPr/>
          </a:p>
          <a:p>
            <a:pPr marL="0" lvl="0" indent="0" algn="l" rtl="0">
              <a:lnSpc>
                <a:spcPct val="90000"/>
              </a:lnSpc>
              <a:spcBef>
                <a:spcPts val="1000"/>
              </a:spcBef>
              <a:spcAft>
                <a:spcPts val="0"/>
              </a:spcAft>
              <a:buNone/>
            </a:pPr>
            <a:endParaRPr/>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9"/>
          <p:cNvSpPr txBox="1">
            <a:spLocks noGrp="1"/>
          </p:cNvSpPr>
          <p:nvPr>
            <p:ph type="title"/>
          </p:nvPr>
        </p:nvSpPr>
        <p:spPr>
          <a:xfrm>
            <a:off x="680325" y="1032750"/>
            <a:ext cx="9613800" cy="336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a:t>Logical Operators - OR</a:t>
            </a:r>
            <a:endParaRPr/>
          </a:p>
          <a:p>
            <a:pPr marL="0" lvl="0" indent="0" algn="l" rtl="0">
              <a:lnSpc>
                <a:spcPct val="90000"/>
              </a:lnSpc>
              <a:spcBef>
                <a:spcPts val="0"/>
              </a:spcBef>
              <a:spcAft>
                <a:spcPts val="0"/>
              </a:spcAft>
              <a:buClr>
                <a:schemeClr val="lt1"/>
              </a:buClr>
              <a:buSzPts val="3600"/>
              <a:buFont typeface="Trebuchet MS"/>
              <a:buNone/>
            </a:pPr>
            <a:endParaRPr/>
          </a:p>
        </p:txBody>
      </p:sp>
      <p:sp>
        <p:nvSpPr>
          <p:cNvPr id="603" name="Google Shape;603;p69"/>
          <p:cNvSpPr txBox="1">
            <a:spLocks noGrp="1"/>
          </p:cNvSpPr>
          <p:nvPr>
            <p:ph type="body" idx="1"/>
          </p:nvPr>
        </p:nvSpPr>
        <p:spPr>
          <a:xfrm>
            <a:off x="0" y="1801500"/>
            <a:ext cx="11801400" cy="5003700"/>
          </a:xfrm>
          <a:prstGeom prst="rect">
            <a:avLst/>
          </a:prstGeom>
          <a:noFill/>
          <a:ln>
            <a:noFill/>
          </a:ln>
        </p:spPr>
        <p:txBody>
          <a:bodyPr spcFirstLastPara="1" wrap="square" lIns="91425" tIns="45700" rIns="91425" bIns="45700" anchor="t" anchorCtr="0">
            <a:noAutofit/>
          </a:bodyPr>
          <a:lstStyle/>
          <a:p>
            <a:pPr marL="457200" lvl="0" indent="0" algn="l" rtl="0">
              <a:spcBef>
                <a:spcPts val="1000"/>
              </a:spcBef>
              <a:spcAft>
                <a:spcPts val="0"/>
              </a:spcAft>
              <a:buNone/>
            </a:pPr>
            <a:r>
              <a:rPr lang="en-US" sz="3000"/>
              <a:t>OR - If </a:t>
            </a:r>
            <a:r>
              <a:rPr lang="en-US"/>
              <a:t>at least one condition is true, the the entire statement becomes true.</a:t>
            </a:r>
            <a:r>
              <a:rPr lang="en-US" sz="3000"/>
              <a:t>	</a:t>
            </a:r>
            <a:endParaRPr sz="3000"/>
          </a:p>
          <a:p>
            <a:pPr marL="0" lvl="0" indent="0" algn="l" rtl="0">
              <a:spcBef>
                <a:spcPts val="1000"/>
              </a:spcBef>
              <a:spcAft>
                <a:spcPts val="0"/>
              </a:spcAft>
              <a:buNone/>
            </a:pPr>
            <a:r>
              <a:rPr lang="en-US" sz="3000"/>
              <a:t>   A	      B     	A or B</a:t>
            </a:r>
            <a:endParaRPr sz="3000"/>
          </a:p>
          <a:p>
            <a:pPr marL="0" lvl="0" indent="0" algn="l" rtl="0">
              <a:spcBef>
                <a:spcPts val="1000"/>
              </a:spcBef>
              <a:spcAft>
                <a:spcPts val="0"/>
              </a:spcAft>
              <a:buNone/>
            </a:pPr>
            <a:r>
              <a:rPr lang="en-US" sz="3000"/>
              <a:t> True	    True	   True</a:t>
            </a:r>
            <a:endParaRPr sz="3000"/>
          </a:p>
          <a:p>
            <a:pPr marL="0" lvl="0" indent="0" algn="l" rtl="0">
              <a:spcBef>
                <a:spcPts val="1000"/>
              </a:spcBef>
              <a:spcAft>
                <a:spcPts val="0"/>
              </a:spcAft>
              <a:buNone/>
            </a:pPr>
            <a:r>
              <a:rPr lang="en-US" sz="3000"/>
              <a:t> True	    False	   True</a:t>
            </a:r>
            <a:endParaRPr sz="3000"/>
          </a:p>
          <a:p>
            <a:pPr marL="0" lvl="0" indent="0" algn="l" rtl="0">
              <a:spcBef>
                <a:spcPts val="1000"/>
              </a:spcBef>
              <a:spcAft>
                <a:spcPts val="0"/>
              </a:spcAft>
              <a:buNone/>
            </a:pPr>
            <a:r>
              <a:rPr lang="en-US" sz="3000"/>
              <a:t> False	True	   True</a:t>
            </a:r>
            <a:endParaRPr sz="3000"/>
          </a:p>
          <a:p>
            <a:pPr marL="0" lvl="0" indent="0" algn="l" rtl="0">
              <a:spcBef>
                <a:spcPts val="1000"/>
              </a:spcBef>
              <a:spcAft>
                <a:spcPts val="0"/>
              </a:spcAft>
              <a:buNone/>
            </a:pPr>
            <a:r>
              <a:rPr lang="en-US" sz="3000"/>
              <a:t> False	False    False</a:t>
            </a:r>
            <a:endParaRPr sz="3000"/>
          </a:p>
          <a:p>
            <a:pPr marL="457200" lvl="0" indent="0" algn="l" rtl="0">
              <a:spcBef>
                <a:spcPts val="1000"/>
              </a:spcBef>
              <a:spcAft>
                <a:spcPts val="0"/>
              </a:spcAft>
              <a:buClr>
                <a:schemeClr val="dk1"/>
              </a:buClr>
              <a:buSzPts val="1100"/>
              <a:buFont typeface="Arial"/>
              <a:buNone/>
            </a:pPr>
            <a:r>
              <a:rPr lang="en-US" sz="3000"/>
              <a:t># If one expression true the whole condition true</a:t>
            </a:r>
            <a:endParaRPr sz="3000"/>
          </a:p>
          <a:p>
            <a:pPr marL="457200" lvl="0" indent="0" algn="l" rtl="0">
              <a:spcBef>
                <a:spcPts val="1000"/>
              </a:spcBef>
              <a:spcAft>
                <a:spcPts val="0"/>
              </a:spcAft>
              <a:buClr>
                <a:schemeClr val="dk1"/>
              </a:buClr>
              <a:buSzPts val="1100"/>
              <a:buFont typeface="Arial"/>
              <a:buNone/>
            </a:pPr>
            <a:r>
              <a:rPr lang="en-US" sz="3000"/>
              <a:t>print(34 == 67 or 45 &lt; 9 or 6 &gt; 8 or 8 &lt; 9)</a:t>
            </a:r>
            <a:endParaRPr sz="3000"/>
          </a:p>
          <a:p>
            <a:pPr marL="457200" lvl="0" indent="0" algn="l" rtl="0">
              <a:spcBef>
                <a:spcPts val="1000"/>
              </a:spcBef>
              <a:spcAft>
                <a:spcPts val="0"/>
              </a:spcAft>
              <a:buNone/>
            </a:pPr>
            <a:r>
              <a:rPr lang="en-US" sz="3000"/>
              <a:t>print True</a:t>
            </a:r>
            <a:endParaRPr sz="3000"/>
          </a:p>
          <a:p>
            <a:pPr marL="0" lvl="0" indent="0" algn="l" rtl="0">
              <a:spcBef>
                <a:spcPts val="1000"/>
              </a:spcBef>
              <a:spcAft>
                <a:spcPts val="0"/>
              </a:spcAft>
              <a:buNone/>
            </a:pPr>
            <a:endParaRPr sz="3000"/>
          </a:p>
          <a:p>
            <a:pPr marL="0" lvl="0" indent="0" algn="l" rtl="0">
              <a:spcBef>
                <a:spcPts val="1000"/>
              </a:spcBef>
              <a:spcAft>
                <a:spcPts val="0"/>
              </a:spcAft>
              <a:buNone/>
            </a:pPr>
            <a:endParaRPr sz="3000"/>
          </a:p>
          <a:p>
            <a:pPr marL="457200" lvl="0" indent="0" algn="l" rtl="0">
              <a:spcBef>
                <a:spcPts val="1000"/>
              </a:spcBef>
              <a:spcAft>
                <a:spcPts val="0"/>
              </a:spcAft>
              <a:buNone/>
            </a:pPr>
            <a:r>
              <a:rPr lang="en-US"/>
              <a:t> </a:t>
            </a:r>
            <a:endParaRPr/>
          </a:p>
          <a:p>
            <a:pPr marL="0" lvl="0" indent="0" algn="l" rtl="0">
              <a:lnSpc>
                <a:spcPct val="90000"/>
              </a:lnSpc>
              <a:spcBef>
                <a:spcPts val="1000"/>
              </a:spcBef>
              <a:spcAft>
                <a:spcPts val="0"/>
              </a:spcAft>
              <a:buNone/>
            </a:pPr>
            <a:endParaRPr/>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70"/>
          <p:cNvSpPr txBox="1">
            <a:spLocks noGrp="1"/>
          </p:cNvSpPr>
          <p:nvPr>
            <p:ph type="title"/>
          </p:nvPr>
        </p:nvSpPr>
        <p:spPr>
          <a:xfrm>
            <a:off x="2045300" y="962150"/>
            <a:ext cx="7050900" cy="543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1100"/>
              <a:buFont typeface="Arial"/>
              <a:buNone/>
            </a:pPr>
            <a:r>
              <a:rPr lang="en-US"/>
              <a:t>Logical Operators - NOT and IN</a:t>
            </a:r>
            <a:endParaRPr/>
          </a:p>
          <a:p>
            <a:pPr marL="0" lvl="0" indent="0" algn="l" rtl="0">
              <a:lnSpc>
                <a:spcPct val="90000"/>
              </a:lnSpc>
              <a:spcBef>
                <a:spcPts val="0"/>
              </a:spcBef>
              <a:spcAft>
                <a:spcPts val="0"/>
              </a:spcAft>
              <a:buClr>
                <a:schemeClr val="lt1"/>
              </a:buClr>
              <a:buSzPts val="3600"/>
              <a:buFont typeface="Trebuchet MS"/>
              <a:buNone/>
            </a:pPr>
            <a:endParaRPr/>
          </a:p>
        </p:txBody>
      </p:sp>
      <p:sp>
        <p:nvSpPr>
          <p:cNvPr id="609" name="Google Shape;609;p70"/>
          <p:cNvSpPr txBox="1">
            <a:spLocks noGrp="1"/>
          </p:cNvSpPr>
          <p:nvPr>
            <p:ph type="body" idx="1"/>
          </p:nvPr>
        </p:nvSpPr>
        <p:spPr>
          <a:xfrm>
            <a:off x="0" y="1926275"/>
            <a:ext cx="11801400" cy="4878900"/>
          </a:xfrm>
          <a:prstGeom prst="rect">
            <a:avLst/>
          </a:prstGeom>
          <a:noFill/>
          <a:ln>
            <a:noFill/>
          </a:ln>
        </p:spPr>
        <p:txBody>
          <a:bodyPr spcFirstLastPara="1" wrap="square" lIns="91425" tIns="45700" rIns="91425" bIns="45700" anchor="t" anchorCtr="0">
            <a:noAutofit/>
          </a:bodyPr>
          <a:lstStyle/>
          <a:p>
            <a:pPr marL="0" lvl="0" indent="457200" algn="l" rtl="0">
              <a:spcBef>
                <a:spcPts val="1000"/>
              </a:spcBef>
              <a:spcAft>
                <a:spcPts val="0"/>
              </a:spcAft>
              <a:buNone/>
            </a:pPr>
            <a:r>
              <a:rPr lang="en-US" sz="3000"/>
              <a:t>NOT - used to invert the current boolean. This occurs when your intention is to get the opposite of some result. Example: Get values that do not have the word “no”</a:t>
            </a:r>
            <a:endParaRPr sz="3000"/>
          </a:p>
          <a:p>
            <a:pPr marL="0" lvl="0" indent="0" algn="l" rtl="0">
              <a:spcBef>
                <a:spcPts val="1000"/>
              </a:spcBef>
              <a:spcAft>
                <a:spcPts val="0"/>
              </a:spcAft>
              <a:buNone/>
            </a:pPr>
            <a:r>
              <a:rPr lang="en-US" sz="3000"/>
              <a:t>	</a:t>
            </a:r>
            <a:endParaRPr sz="3000"/>
          </a:p>
          <a:p>
            <a:pPr marL="0" lvl="0" indent="0" algn="l" rtl="0">
              <a:spcBef>
                <a:spcPts val="1000"/>
              </a:spcBef>
              <a:spcAft>
                <a:spcPts val="0"/>
              </a:spcAft>
              <a:buNone/>
            </a:pPr>
            <a:endParaRPr sz="3000"/>
          </a:p>
          <a:p>
            <a:pPr marL="457200" lvl="0" indent="0" algn="l" rtl="0">
              <a:spcBef>
                <a:spcPts val="1000"/>
              </a:spcBef>
              <a:spcAft>
                <a:spcPts val="0"/>
              </a:spcAft>
              <a:buNone/>
            </a:pPr>
            <a:endParaRPr sz="3000"/>
          </a:p>
          <a:p>
            <a:pPr marL="0" lvl="0" indent="0" algn="l" rtl="0">
              <a:spcBef>
                <a:spcPts val="1000"/>
              </a:spcBef>
              <a:spcAft>
                <a:spcPts val="0"/>
              </a:spcAft>
              <a:buNone/>
            </a:pPr>
            <a:endParaRPr sz="3000"/>
          </a:p>
          <a:p>
            <a:pPr marL="0" lvl="0" indent="0" algn="l" rtl="0">
              <a:spcBef>
                <a:spcPts val="1000"/>
              </a:spcBef>
              <a:spcAft>
                <a:spcPts val="0"/>
              </a:spcAft>
              <a:buNone/>
            </a:pPr>
            <a:endParaRPr sz="3000"/>
          </a:p>
          <a:p>
            <a:pPr marL="457200" lvl="0" indent="0" algn="l" rtl="0">
              <a:spcBef>
                <a:spcPts val="1000"/>
              </a:spcBef>
              <a:spcAft>
                <a:spcPts val="0"/>
              </a:spcAft>
              <a:buNone/>
            </a:pPr>
            <a:r>
              <a:rPr lang="en-US"/>
              <a:t> </a:t>
            </a:r>
            <a:endParaRPr/>
          </a:p>
          <a:p>
            <a:pPr marL="0" lvl="0" indent="0" algn="l" rtl="0">
              <a:lnSpc>
                <a:spcPct val="90000"/>
              </a:lnSpc>
              <a:spcBef>
                <a:spcPts val="1000"/>
              </a:spcBef>
              <a:spcAft>
                <a:spcPts val="0"/>
              </a:spcAft>
              <a:buNone/>
            </a:pPr>
            <a:endParaRPr/>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8AC0D2"/>
            </a:gs>
            <a:gs pos="100000">
              <a:srgbClr val="448196"/>
            </a:gs>
          </a:gsLst>
          <a:path path="circle">
            <a:fillToRect l="50000" t="50000" r="50000" b="50000"/>
          </a:path>
          <a:tileRect/>
        </a:gradFill>
        <a:effectLst/>
      </p:bgPr>
    </p:bg>
    <p:spTree>
      <p:nvGrpSpPr>
        <p:cNvPr id="1" name="Shape 613"/>
        <p:cNvGrpSpPr/>
        <p:nvPr/>
      </p:nvGrpSpPr>
      <p:grpSpPr>
        <a:xfrm>
          <a:off x="0" y="0"/>
          <a:ext cx="0" cy="0"/>
          <a:chOff x="0" y="0"/>
          <a:chExt cx="0" cy="0"/>
        </a:xfrm>
      </p:grpSpPr>
      <p:sp>
        <p:nvSpPr>
          <p:cNvPr id="614" name="Google Shape;614;p71"/>
          <p:cNvSpPr txBox="1">
            <a:spLocks noGrp="1"/>
          </p:cNvSpPr>
          <p:nvPr>
            <p:ph type="title"/>
          </p:nvPr>
        </p:nvSpPr>
        <p:spPr>
          <a:xfrm>
            <a:off x="3844250" y="1121925"/>
            <a:ext cx="5490600" cy="656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Trebuchet MS"/>
              <a:buNone/>
            </a:pPr>
            <a:r>
              <a:rPr lang="en-US"/>
              <a:t>TASKS: Booleans</a:t>
            </a:r>
            <a:endParaRPr/>
          </a:p>
          <a:p>
            <a:pPr marL="0" lvl="0" indent="0" algn="l" rtl="0">
              <a:lnSpc>
                <a:spcPct val="90000"/>
              </a:lnSpc>
              <a:spcBef>
                <a:spcPts val="0"/>
              </a:spcBef>
              <a:spcAft>
                <a:spcPts val="0"/>
              </a:spcAft>
              <a:buClr>
                <a:schemeClr val="lt1"/>
              </a:buClr>
              <a:buSzPts val="3600"/>
              <a:buFont typeface="Trebuchet MS"/>
              <a:buNone/>
            </a:pPr>
            <a:endParaRPr/>
          </a:p>
        </p:txBody>
      </p:sp>
      <p:sp>
        <p:nvSpPr>
          <p:cNvPr id="615" name="Google Shape;615;p71"/>
          <p:cNvSpPr txBox="1">
            <a:spLocks noGrp="1"/>
          </p:cNvSpPr>
          <p:nvPr>
            <p:ph type="body" idx="1"/>
          </p:nvPr>
        </p:nvSpPr>
        <p:spPr>
          <a:xfrm>
            <a:off x="0" y="1926275"/>
            <a:ext cx="11801400" cy="4878900"/>
          </a:xfrm>
          <a:prstGeom prst="rect">
            <a:avLst/>
          </a:prstGeom>
          <a:noFill/>
          <a:ln>
            <a:noFill/>
          </a:ln>
        </p:spPr>
        <p:txBody>
          <a:bodyPr spcFirstLastPara="1" wrap="square" lIns="91425" tIns="45700" rIns="91425" bIns="45700" anchor="t" anchorCtr="0">
            <a:noAutofit/>
          </a:bodyPr>
          <a:lstStyle/>
          <a:p>
            <a:pPr marL="457200" lvl="0" indent="0" algn="l" rtl="0">
              <a:spcBef>
                <a:spcPts val="1000"/>
              </a:spcBef>
              <a:spcAft>
                <a:spcPts val="0"/>
              </a:spcAft>
              <a:buNone/>
            </a:pPr>
            <a:endParaRPr sz="3000"/>
          </a:p>
          <a:p>
            <a:pPr marL="0" lvl="0" indent="0" algn="l" rtl="0">
              <a:spcBef>
                <a:spcPts val="1000"/>
              </a:spcBef>
              <a:spcAft>
                <a:spcPts val="0"/>
              </a:spcAft>
              <a:buNone/>
            </a:pPr>
            <a:endParaRPr sz="3000"/>
          </a:p>
          <a:p>
            <a:pPr marL="0" lvl="0" indent="0" algn="l" rtl="0">
              <a:spcBef>
                <a:spcPts val="1000"/>
              </a:spcBef>
              <a:spcAft>
                <a:spcPts val="0"/>
              </a:spcAft>
              <a:buNone/>
            </a:pPr>
            <a:endParaRPr sz="3000"/>
          </a:p>
          <a:p>
            <a:pPr marL="457200" lvl="0" indent="0" algn="l" rtl="0">
              <a:spcBef>
                <a:spcPts val="1000"/>
              </a:spcBef>
              <a:spcAft>
                <a:spcPts val="0"/>
              </a:spcAft>
              <a:buNone/>
            </a:pPr>
            <a:r>
              <a:rPr lang="en-US"/>
              <a:t> </a:t>
            </a:r>
            <a:endParaRPr/>
          </a:p>
          <a:p>
            <a:pPr marL="0" lvl="0" indent="0" algn="l" rtl="0">
              <a:lnSpc>
                <a:spcPct val="90000"/>
              </a:lnSpc>
              <a:spcBef>
                <a:spcPts val="1000"/>
              </a:spcBef>
              <a:spcAft>
                <a:spcPts val="0"/>
              </a:spcAft>
              <a:buNone/>
            </a:pPr>
            <a:endParaRPr/>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2"/>
          <p:cNvSpPr txBox="1">
            <a:spLocks noGrp="1"/>
          </p:cNvSpPr>
          <p:nvPr>
            <p:ph type="title"/>
          </p:nvPr>
        </p:nvSpPr>
        <p:spPr>
          <a:xfrm>
            <a:off x="137925" y="837125"/>
            <a:ext cx="111714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3000" b="1">
                <a:latin typeface="Comfortaa"/>
                <a:ea typeface="Comfortaa"/>
                <a:cs typeface="Comfortaa"/>
                <a:sym typeface="Comfortaa"/>
              </a:rPr>
              <a:t>CONCEPT 4: DATA STRUCTURES</a:t>
            </a:r>
            <a:br>
              <a:rPr lang="en-US"/>
            </a:br>
            <a:endParaRPr/>
          </a:p>
        </p:txBody>
      </p:sp>
      <p:sp>
        <p:nvSpPr>
          <p:cNvPr id="621" name="Google Shape;621;p72"/>
          <p:cNvSpPr txBox="1"/>
          <p:nvPr/>
        </p:nvSpPr>
        <p:spPr>
          <a:xfrm>
            <a:off x="722125" y="2239450"/>
            <a:ext cx="9711600" cy="43860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Introduction to Python Data Structures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ction="ppaction://hlinksldjump"/>
              </a:rPr>
              <a:t>Lists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5" action="ppaction://hlinksldjump"/>
              </a:rPr>
              <a:t>Tuples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6" action="ppaction://hlinksldjump"/>
              </a:rPr>
              <a:t>Dictionaries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7" action="ppaction://hlinksldjump"/>
              </a:rPr>
              <a:t>Task</a:t>
            </a: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Various Data Structures in Python</a:t>
            </a:r>
            <a:endParaRPr/>
          </a:p>
        </p:txBody>
      </p:sp>
      <p:sp>
        <p:nvSpPr>
          <p:cNvPr id="627" name="Google Shape;627;p73"/>
          <p:cNvSpPr txBox="1">
            <a:spLocks noGrp="1"/>
          </p:cNvSpPr>
          <p:nvPr>
            <p:ph type="body" idx="1"/>
          </p:nvPr>
        </p:nvSpPr>
        <p:spPr>
          <a:xfrm>
            <a:off x="557550" y="2336875"/>
            <a:ext cx="9736500" cy="3599400"/>
          </a:xfrm>
          <a:prstGeom prst="rect">
            <a:avLst/>
          </a:prstGeom>
          <a:noFill/>
          <a:ln>
            <a:noFill/>
          </a:ln>
        </p:spPr>
        <p:txBody>
          <a:bodyPr spcFirstLastPara="1" wrap="square" lIns="91425" tIns="45700" rIns="91425" bIns="45700" anchor="t" anchorCtr="0">
            <a:noAutofit/>
          </a:bodyPr>
          <a:lstStyle/>
          <a:p>
            <a:pPr marL="228600" lvl="0" indent="-266700" algn="l" rtl="0">
              <a:spcBef>
                <a:spcPts val="1000"/>
              </a:spcBef>
              <a:spcAft>
                <a:spcPts val="0"/>
              </a:spcAft>
              <a:buSzPts val="2400"/>
              <a:buChar char="•"/>
            </a:pPr>
            <a:r>
              <a:rPr lang="en-US"/>
              <a:t>List</a:t>
            </a:r>
            <a:endParaRPr/>
          </a:p>
          <a:p>
            <a:pPr marL="228600" lvl="0" indent="-228600" algn="l" rtl="0">
              <a:spcBef>
                <a:spcPts val="1000"/>
              </a:spcBef>
              <a:spcAft>
                <a:spcPts val="0"/>
              </a:spcAft>
              <a:buSzPts val="1800"/>
              <a:buChar char="•"/>
            </a:pPr>
            <a:r>
              <a:rPr lang="en-US"/>
              <a:t>Tuples</a:t>
            </a:r>
            <a:endParaRPr/>
          </a:p>
          <a:p>
            <a:pPr marL="228600" lvl="0" indent="-228600" algn="l" rtl="0">
              <a:spcBef>
                <a:spcPts val="1000"/>
              </a:spcBef>
              <a:spcAft>
                <a:spcPts val="0"/>
              </a:spcAft>
              <a:buSzPts val="1800"/>
              <a:buChar char="•"/>
            </a:pPr>
            <a:r>
              <a:rPr lang="en-US"/>
              <a:t>Dictionary</a:t>
            </a:r>
            <a:endParaRPr/>
          </a:p>
          <a:p>
            <a:pPr marL="228600" lvl="0" indent="-228600" algn="l" rtl="0">
              <a:spcBef>
                <a:spcPts val="1000"/>
              </a:spcBef>
              <a:spcAft>
                <a:spcPts val="0"/>
              </a:spcAft>
              <a:buSzPts val="1800"/>
              <a:buChar char="•"/>
            </a:pPr>
            <a:r>
              <a:rPr lang="en-US"/>
              <a:t>Sets</a:t>
            </a:r>
            <a:endParaRPr/>
          </a:p>
          <a:p>
            <a:pPr marL="228600" lvl="0" indent="0" algn="l" rtl="0">
              <a:spcBef>
                <a:spcPts val="10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List</a:t>
            </a:r>
            <a:endParaRPr/>
          </a:p>
        </p:txBody>
      </p:sp>
      <p:sp>
        <p:nvSpPr>
          <p:cNvPr id="633" name="Google Shape;633;p74"/>
          <p:cNvSpPr txBox="1">
            <a:spLocks noGrp="1"/>
          </p:cNvSpPr>
          <p:nvPr>
            <p:ph type="body" idx="1"/>
          </p:nvPr>
        </p:nvSpPr>
        <p:spPr>
          <a:xfrm>
            <a:off x="356100" y="2039075"/>
            <a:ext cx="11479800" cy="4677600"/>
          </a:xfrm>
          <a:prstGeom prst="rect">
            <a:avLst/>
          </a:prstGeom>
          <a:noFill/>
          <a:ln>
            <a:noFill/>
          </a:ln>
        </p:spPr>
        <p:txBody>
          <a:bodyPr spcFirstLastPara="1" wrap="square" lIns="91425" tIns="45700" rIns="91425" bIns="45700" anchor="t" anchorCtr="0">
            <a:noAutofit/>
          </a:bodyPr>
          <a:lstStyle/>
          <a:p>
            <a:pPr marL="228600" lvl="0" indent="-234950" algn="l" rtl="0">
              <a:lnSpc>
                <a:spcPct val="90000"/>
              </a:lnSpc>
              <a:spcBef>
                <a:spcPts val="1000"/>
              </a:spcBef>
              <a:spcAft>
                <a:spcPts val="0"/>
              </a:spcAft>
              <a:buClr>
                <a:schemeClr val="lt1"/>
              </a:buClr>
              <a:buSzPts val="2500"/>
              <a:buChar char="•"/>
            </a:pPr>
            <a:r>
              <a:rPr lang="en-US" sz="2500"/>
              <a:t>Lists is a data container that holds more than 1 variable. They need NOT be of the same Datatype.</a:t>
            </a:r>
            <a:endParaRPr sz="2500"/>
          </a:p>
          <a:p>
            <a:pPr marL="228600" lvl="0" indent="-234950" algn="l" rtl="0">
              <a:lnSpc>
                <a:spcPct val="90000"/>
              </a:lnSpc>
              <a:spcBef>
                <a:spcPts val="1000"/>
              </a:spcBef>
              <a:spcAft>
                <a:spcPts val="0"/>
              </a:spcAft>
              <a:buSzPts val="2500"/>
              <a:buChar char="•"/>
            </a:pPr>
            <a:r>
              <a:rPr lang="en-US" sz="2500"/>
              <a:t>Imagine fetching data from a row in a database. For example you can have records belonging to a person in a list.</a:t>
            </a:r>
            <a:endParaRPr sz="2500"/>
          </a:p>
          <a:p>
            <a:pPr marL="228600" lvl="0" indent="-234950" algn="l" rtl="0">
              <a:lnSpc>
                <a:spcPct val="90000"/>
              </a:lnSpc>
              <a:spcBef>
                <a:spcPts val="1000"/>
              </a:spcBef>
              <a:spcAft>
                <a:spcPts val="0"/>
              </a:spcAft>
              <a:buSzPts val="2500"/>
              <a:buChar char="•"/>
            </a:pPr>
            <a:r>
              <a:rPr lang="en-US" sz="2500"/>
              <a:t>A list is defined using square brackets and each value is referenced using an index starting from 0, 1, 2 and so forth.</a:t>
            </a:r>
            <a:endParaRPr sz="2500"/>
          </a:p>
          <a:p>
            <a:pPr marL="228600" lvl="0" indent="-234950" algn="l" rtl="0">
              <a:lnSpc>
                <a:spcPct val="90000"/>
              </a:lnSpc>
              <a:spcBef>
                <a:spcPts val="1000"/>
              </a:spcBef>
              <a:spcAft>
                <a:spcPts val="0"/>
              </a:spcAft>
              <a:buSzPts val="2500"/>
              <a:buChar char="•"/>
            </a:pPr>
            <a:r>
              <a:rPr lang="en-US" sz="2500"/>
              <a:t>Example is: person = [“John Doe”, 30, “john@mail.com”, “Nairobi”]</a:t>
            </a:r>
            <a:endParaRPr sz="2500"/>
          </a:p>
          <a:p>
            <a:pPr marL="228600" lvl="0" indent="-234950" algn="l" rtl="0">
              <a:lnSpc>
                <a:spcPct val="90000"/>
              </a:lnSpc>
              <a:spcBef>
                <a:spcPts val="1000"/>
              </a:spcBef>
              <a:spcAft>
                <a:spcPts val="0"/>
              </a:spcAft>
              <a:buSzPts val="2500"/>
              <a:buChar char="•"/>
            </a:pPr>
            <a:r>
              <a:rPr lang="en-US" sz="2500"/>
              <a:t>To access the name we use: person[0]</a:t>
            </a:r>
            <a:endParaRPr sz="2500"/>
          </a:p>
          <a:p>
            <a:pPr marL="228600" lvl="0" indent="-234950" algn="l" rtl="0">
              <a:lnSpc>
                <a:spcPct val="90000"/>
              </a:lnSpc>
              <a:spcBef>
                <a:spcPts val="1000"/>
              </a:spcBef>
              <a:spcAft>
                <a:spcPts val="0"/>
              </a:spcAft>
              <a:buSzPts val="2500"/>
              <a:buChar char="•"/>
            </a:pPr>
            <a:r>
              <a:rPr lang="en-US" sz="2500"/>
              <a:t> To access the age: person[1]</a:t>
            </a:r>
            <a:endParaRPr sz="2500"/>
          </a:p>
          <a:p>
            <a:pPr marL="228600" lvl="0" indent="0" algn="l" rtl="0">
              <a:lnSpc>
                <a:spcPct val="90000"/>
              </a:lnSpc>
              <a:spcBef>
                <a:spcPts val="1000"/>
              </a:spcBef>
              <a:spcAft>
                <a:spcPts val="0"/>
              </a:spcAft>
              <a:buNone/>
            </a:pPr>
            <a:r>
              <a:rPr lang="en-US" sz="2500" i="1"/>
              <a:t>TASK: Create a List of days of the Week. Print the day today using an index.</a:t>
            </a:r>
            <a:endParaRPr sz="2500" i="1"/>
          </a:p>
          <a:p>
            <a:pPr marL="228600" lvl="0" indent="-76200" algn="l" rtl="0">
              <a:lnSpc>
                <a:spcPct val="90000"/>
              </a:lnSpc>
              <a:spcBef>
                <a:spcPts val="1000"/>
              </a:spcBef>
              <a:spcAft>
                <a:spcPts val="0"/>
              </a:spcAft>
              <a:buClr>
                <a:schemeClr val="lt1"/>
              </a:buClr>
              <a:buSzPts val="2400"/>
              <a:buNone/>
            </a:pP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75"/>
          <p:cNvSpPr txBox="1">
            <a:spLocks noGrp="1"/>
          </p:cNvSpPr>
          <p:nvPr>
            <p:ph type="title"/>
          </p:nvPr>
        </p:nvSpPr>
        <p:spPr>
          <a:xfrm>
            <a:off x="2937749" y="729325"/>
            <a:ext cx="73803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List Operations/Methods</a:t>
            </a:r>
            <a:endParaRPr/>
          </a:p>
        </p:txBody>
      </p:sp>
      <p:sp>
        <p:nvSpPr>
          <p:cNvPr id="639" name="Google Shape;639;p75"/>
          <p:cNvSpPr txBox="1">
            <a:spLocks noGrp="1"/>
          </p:cNvSpPr>
          <p:nvPr>
            <p:ph type="body" idx="1"/>
          </p:nvPr>
        </p:nvSpPr>
        <p:spPr>
          <a:xfrm>
            <a:off x="41700" y="2008625"/>
            <a:ext cx="11698800" cy="4532400"/>
          </a:xfrm>
          <a:prstGeom prst="rect">
            <a:avLst/>
          </a:prstGeom>
          <a:noFill/>
          <a:ln>
            <a:noFill/>
          </a:ln>
        </p:spPr>
        <p:txBody>
          <a:bodyPr spcFirstLastPara="1" wrap="square" lIns="91425" tIns="45700" rIns="91425" bIns="45700" anchor="t" anchorCtr="0">
            <a:noAutofit/>
          </a:bodyPr>
          <a:lstStyle/>
          <a:p>
            <a:pPr marL="457200" lvl="0" indent="-387350" algn="l" rtl="0">
              <a:lnSpc>
                <a:spcPct val="90000"/>
              </a:lnSpc>
              <a:spcBef>
                <a:spcPts val="1000"/>
              </a:spcBef>
              <a:spcAft>
                <a:spcPts val="0"/>
              </a:spcAft>
              <a:buSzPts val="2500"/>
              <a:buChar char="-"/>
            </a:pPr>
            <a:r>
              <a:rPr lang="en-US" sz="2500"/>
              <a:t>len(list) - Gives the length of the list.</a:t>
            </a:r>
            <a:endParaRPr sz="2500"/>
          </a:p>
          <a:p>
            <a:pPr marL="457200" lvl="0" indent="-387350" algn="l" rtl="0">
              <a:lnSpc>
                <a:spcPct val="90000"/>
              </a:lnSpc>
              <a:spcBef>
                <a:spcPts val="0"/>
              </a:spcBef>
              <a:spcAft>
                <a:spcPts val="0"/>
              </a:spcAft>
              <a:buSzPts val="2500"/>
              <a:buChar char="-"/>
            </a:pPr>
            <a:r>
              <a:rPr lang="en-US" sz="2500"/>
              <a:t>list1 + list2 - Concatenate two list</a:t>
            </a:r>
            <a:endParaRPr sz="2500"/>
          </a:p>
          <a:p>
            <a:pPr marL="457200" lvl="0" indent="-387350" algn="l" rtl="0">
              <a:lnSpc>
                <a:spcPct val="90000"/>
              </a:lnSpc>
              <a:spcBef>
                <a:spcPts val="0"/>
              </a:spcBef>
              <a:spcAft>
                <a:spcPts val="0"/>
              </a:spcAft>
              <a:buSzPts val="2500"/>
              <a:buChar char="-"/>
            </a:pPr>
            <a:r>
              <a:rPr lang="en-US" sz="2500"/>
              <a:t>Repetition - list1 * 4</a:t>
            </a:r>
            <a:endParaRPr sz="2500"/>
          </a:p>
          <a:p>
            <a:pPr marL="457200" lvl="0" indent="-387350" algn="l" rtl="0">
              <a:lnSpc>
                <a:spcPct val="90000"/>
              </a:lnSpc>
              <a:spcBef>
                <a:spcPts val="0"/>
              </a:spcBef>
              <a:spcAft>
                <a:spcPts val="0"/>
              </a:spcAft>
              <a:buSzPts val="2500"/>
              <a:buChar char="-"/>
            </a:pPr>
            <a:r>
              <a:rPr lang="en-US" sz="2500"/>
              <a:t>Membership - “Wednesday” in daysOfTheWeek (Returns a Boolean)</a:t>
            </a:r>
            <a:endParaRPr sz="2500"/>
          </a:p>
          <a:p>
            <a:pPr marL="457200" lvl="0" indent="-387350" algn="l" rtl="0">
              <a:lnSpc>
                <a:spcPct val="90000"/>
              </a:lnSpc>
              <a:spcBef>
                <a:spcPts val="0"/>
              </a:spcBef>
              <a:spcAft>
                <a:spcPts val="0"/>
              </a:spcAft>
              <a:buSzPts val="2500"/>
              <a:buChar char="-"/>
            </a:pPr>
            <a:r>
              <a:rPr lang="en-US" sz="2500"/>
              <a:t>Delete element in a list - del list1[2]</a:t>
            </a:r>
            <a:endParaRPr sz="2500"/>
          </a:p>
          <a:p>
            <a:pPr marL="457200" lvl="0" indent="-387350" algn="l" rtl="0">
              <a:lnSpc>
                <a:spcPct val="90000"/>
              </a:lnSpc>
              <a:spcBef>
                <a:spcPts val="0"/>
              </a:spcBef>
              <a:spcAft>
                <a:spcPts val="0"/>
              </a:spcAft>
              <a:buSzPts val="2500"/>
              <a:buChar char="-"/>
            </a:pPr>
            <a:r>
              <a:rPr lang="en-US" sz="2500"/>
              <a:t>Update values in a list - list[2] = 65</a:t>
            </a:r>
            <a:endParaRPr sz="2500"/>
          </a:p>
          <a:p>
            <a:pPr marL="457200" lvl="0" indent="-387350" algn="l" rtl="0">
              <a:lnSpc>
                <a:spcPct val="90000"/>
              </a:lnSpc>
              <a:spcBef>
                <a:spcPts val="0"/>
              </a:spcBef>
              <a:spcAft>
                <a:spcPts val="0"/>
              </a:spcAft>
              <a:buSzPts val="2500"/>
              <a:buChar char="-"/>
            </a:pPr>
            <a:r>
              <a:rPr lang="en-US" sz="2500"/>
              <a:t>Adding a value at end of list - list1.append(“new values”)</a:t>
            </a:r>
            <a:endParaRPr sz="2500"/>
          </a:p>
          <a:p>
            <a:pPr marL="457200" lvl="0" indent="-387350" algn="l" rtl="0">
              <a:spcBef>
                <a:spcPts val="1000"/>
              </a:spcBef>
              <a:spcAft>
                <a:spcPts val="0"/>
              </a:spcAft>
              <a:buSzPts val="2500"/>
              <a:buChar char="-"/>
            </a:pPr>
            <a:r>
              <a:rPr lang="en-US" sz="2500"/>
              <a:t>Get values in a section, range or a specific index using colon.</a:t>
            </a:r>
            <a:endParaRPr sz="2500"/>
          </a:p>
          <a:p>
            <a:pPr marL="457200" lvl="0" indent="0" algn="l" rtl="0">
              <a:spcBef>
                <a:spcPts val="1000"/>
              </a:spcBef>
              <a:spcAft>
                <a:spcPts val="0"/>
              </a:spcAft>
              <a:buNone/>
            </a:pPr>
            <a:r>
              <a:rPr lang="en-US" sz="2500"/>
              <a:t>Slicing in lists are done exactly how it's done in strings. You use </a:t>
            </a:r>
            <a:endParaRPr sz="2500"/>
          </a:p>
          <a:p>
            <a:pPr marL="228600" lvl="0" indent="0" algn="l" rtl="0">
              <a:spcBef>
                <a:spcPts val="1000"/>
              </a:spcBef>
              <a:spcAft>
                <a:spcPts val="0"/>
              </a:spcAft>
              <a:buNone/>
            </a:pPr>
            <a:r>
              <a:rPr lang="en-US" sz="2500"/>
              <a:t>   mylist[index where to start : count where to stop]</a:t>
            </a:r>
            <a:endParaRPr sz="2500"/>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Never heard or used Python, So…</a:t>
            </a:r>
            <a:endParaRPr/>
          </a:p>
        </p:txBody>
      </p:sp>
      <p:sp>
        <p:nvSpPr>
          <p:cNvPr id="416" name="Google Shape;416;p40"/>
          <p:cNvSpPr txBox="1">
            <a:spLocks noGrp="1"/>
          </p:cNvSpPr>
          <p:nvPr>
            <p:ph type="body" idx="1"/>
          </p:nvPr>
        </p:nvSpPr>
        <p:spPr>
          <a:xfrm>
            <a:off x="139250" y="1907900"/>
            <a:ext cx="11940600" cy="4652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US">
                <a:highlight>
                  <a:srgbClr val="434343"/>
                </a:highlight>
              </a:rPr>
              <a:t>What is Python?</a:t>
            </a:r>
            <a:endParaRPr>
              <a:highlight>
                <a:srgbClr val="434343"/>
              </a:highlight>
            </a:endParaRPr>
          </a:p>
          <a:p>
            <a:pPr marL="0" lvl="0" indent="0" algn="l" rtl="0">
              <a:lnSpc>
                <a:spcPct val="90000"/>
              </a:lnSpc>
              <a:spcBef>
                <a:spcPts val="1000"/>
              </a:spcBef>
              <a:spcAft>
                <a:spcPts val="0"/>
              </a:spcAft>
              <a:buClr>
                <a:schemeClr val="lt1"/>
              </a:buClr>
              <a:buSzPts val="2400"/>
              <a:buNone/>
            </a:pPr>
            <a:r>
              <a:rPr lang="en-US"/>
              <a:t>- Python is a free, open-source general purpose programming language with applications in web development (Websites and Online Systems), software development (Desktop Apps), API Development and Mobile App development (Kivy Framework). </a:t>
            </a:r>
            <a:endParaRPr/>
          </a:p>
          <a:p>
            <a:pPr marL="0" lvl="0" indent="0" algn="l" rtl="0">
              <a:lnSpc>
                <a:spcPct val="90000"/>
              </a:lnSpc>
              <a:spcBef>
                <a:spcPts val="1000"/>
              </a:spcBef>
              <a:spcAft>
                <a:spcPts val="0"/>
              </a:spcAft>
              <a:buClr>
                <a:schemeClr val="lt1"/>
              </a:buClr>
              <a:buSzPts val="2400"/>
              <a:buNone/>
            </a:pPr>
            <a:r>
              <a:rPr lang="en-US"/>
              <a:t>NB: Python 2 is no longer supported we therefore shall use Python 3</a:t>
            </a:r>
            <a:endParaRPr/>
          </a:p>
          <a:p>
            <a:pPr marL="0" lvl="0" indent="0" algn="l" rtl="0">
              <a:lnSpc>
                <a:spcPct val="90000"/>
              </a:lnSpc>
              <a:spcBef>
                <a:spcPts val="1000"/>
              </a:spcBef>
              <a:spcAft>
                <a:spcPts val="0"/>
              </a:spcAft>
              <a:buClr>
                <a:schemeClr val="lt1"/>
              </a:buClr>
              <a:buSzPts val="2400"/>
              <a:buNone/>
            </a:pPr>
            <a:r>
              <a:rPr lang="en-US">
                <a:highlight>
                  <a:srgbClr val="434343"/>
                </a:highlight>
              </a:rPr>
              <a:t>Why Python?</a:t>
            </a:r>
            <a:endParaRPr>
              <a:highlight>
                <a:srgbClr val="434343"/>
              </a:highlight>
            </a:endParaRPr>
          </a:p>
          <a:p>
            <a:pPr marL="457200" lvl="0" indent="-342900" algn="l" rtl="0">
              <a:lnSpc>
                <a:spcPct val="90000"/>
              </a:lnSpc>
              <a:spcBef>
                <a:spcPts val="1000"/>
              </a:spcBef>
              <a:spcAft>
                <a:spcPts val="0"/>
              </a:spcAft>
              <a:buSzPts val="1800"/>
              <a:buChar char="-"/>
            </a:pPr>
            <a:r>
              <a:rPr lang="en-US"/>
              <a:t>Today there are so many programming languages to choose from and every one of them differs in ease-of-use, complexity and application. If you are just getting started in programming, we recommend a language with friendly syntax i.e human readable, easy to setup and has wide variety of applications. Python is best fit for all the above and is definitely here to stay.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7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r>
              <a:rPr lang="en-US"/>
              <a:t>Task: Lists</a:t>
            </a:r>
            <a:endParaRPr/>
          </a:p>
        </p:txBody>
      </p:sp>
      <p:sp>
        <p:nvSpPr>
          <p:cNvPr id="645" name="Google Shape;645;p76"/>
          <p:cNvSpPr txBox="1">
            <a:spLocks noGrp="1"/>
          </p:cNvSpPr>
          <p:nvPr>
            <p:ph type="body" idx="1"/>
          </p:nvPr>
        </p:nvSpPr>
        <p:spPr>
          <a:xfrm>
            <a:off x="205000" y="1945400"/>
            <a:ext cx="11535600" cy="4752900"/>
          </a:xfrm>
          <a:prstGeom prst="rect">
            <a:avLst/>
          </a:prstGeom>
          <a:noFill/>
          <a:ln>
            <a:noFill/>
          </a:ln>
        </p:spPr>
        <p:txBody>
          <a:bodyPr spcFirstLastPara="1" wrap="square" lIns="91425" tIns="45700" rIns="91425" bIns="45700" anchor="t" anchorCtr="0">
            <a:noAutofit/>
          </a:bodyPr>
          <a:lstStyle/>
          <a:p>
            <a:pPr marL="152400" lvl="0" indent="0" algn="l" rtl="0">
              <a:lnSpc>
                <a:spcPct val="90000"/>
              </a:lnSpc>
              <a:spcBef>
                <a:spcPts val="1000"/>
              </a:spcBef>
              <a:spcAft>
                <a:spcPts val="0"/>
              </a:spcAft>
              <a:buClr>
                <a:schemeClr val="lt1"/>
              </a:buClr>
              <a:buSzPts val="2400"/>
              <a:buNone/>
            </a:pPr>
            <a:r>
              <a:rPr lang="en-US"/>
              <a:t>trainees = ["John", [2, ["James","Mary"]]]</a:t>
            </a:r>
            <a:endParaRPr/>
          </a:p>
          <a:p>
            <a:pPr marL="152400" lvl="0" indent="0" algn="l" rtl="0">
              <a:lnSpc>
                <a:spcPct val="90000"/>
              </a:lnSpc>
              <a:spcBef>
                <a:spcPts val="1000"/>
              </a:spcBef>
              <a:spcAft>
                <a:spcPts val="0"/>
              </a:spcAft>
              <a:buClr>
                <a:schemeClr val="lt1"/>
              </a:buClr>
              <a:buSzPts val="2400"/>
              <a:buNone/>
            </a:pPr>
            <a:endParaRPr/>
          </a:p>
          <a:p>
            <a:pPr marL="152400" lvl="0" indent="0" algn="l" rtl="0">
              <a:lnSpc>
                <a:spcPct val="90000"/>
              </a:lnSpc>
              <a:spcBef>
                <a:spcPts val="1000"/>
              </a:spcBef>
              <a:spcAft>
                <a:spcPts val="0"/>
              </a:spcAft>
              <a:buClr>
                <a:schemeClr val="lt1"/>
              </a:buClr>
              <a:buSzPts val="2400"/>
              <a:buNone/>
            </a:pPr>
            <a:r>
              <a:rPr lang="en-US"/>
              <a:t>1. Display 2 using index, from the list.</a:t>
            </a:r>
            <a:endParaRPr/>
          </a:p>
          <a:p>
            <a:pPr marL="152400" lvl="0" indent="0" algn="l" rtl="0">
              <a:lnSpc>
                <a:spcPct val="90000"/>
              </a:lnSpc>
              <a:spcBef>
                <a:spcPts val="1000"/>
              </a:spcBef>
              <a:spcAft>
                <a:spcPts val="0"/>
              </a:spcAft>
              <a:buClr>
                <a:schemeClr val="lt1"/>
              </a:buClr>
              <a:buSzPts val="2400"/>
              <a:buNone/>
            </a:pPr>
            <a:r>
              <a:rPr lang="en-US"/>
              <a:t>2. Output James  using index, from the list.</a:t>
            </a:r>
            <a:endParaRPr/>
          </a:p>
          <a:p>
            <a:pPr marL="152400" lvl="0" indent="0" algn="l" rtl="0">
              <a:lnSpc>
                <a:spcPct val="90000"/>
              </a:lnSpc>
              <a:spcBef>
                <a:spcPts val="1000"/>
              </a:spcBef>
              <a:spcAft>
                <a:spcPts val="0"/>
              </a:spcAft>
              <a:buClr>
                <a:schemeClr val="lt1"/>
              </a:buClr>
              <a:buSzPts val="2400"/>
              <a:buNone/>
            </a:pPr>
            <a:r>
              <a:rPr lang="en-US"/>
              <a:t>3. Using a method add 56 at the end of the list.</a:t>
            </a:r>
            <a:endParaRPr/>
          </a:p>
          <a:p>
            <a:pPr marL="152400" lvl="0" indent="0" algn="l" rtl="0">
              <a:lnSpc>
                <a:spcPct val="90000"/>
              </a:lnSpc>
              <a:spcBef>
                <a:spcPts val="1000"/>
              </a:spcBef>
              <a:spcAft>
                <a:spcPts val="0"/>
              </a:spcAft>
              <a:buClr>
                <a:schemeClr val="lt1"/>
              </a:buClr>
              <a:buSzPts val="2400"/>
              <a:buNone/>
            </a:pPr>
            <a:r>
              <a:rPr lang="en-US"/>
              <a:t>4. Using a method add the name Mike between James and Mary</a:t>
            </a:r>
            <a:endParaRPr/>
          </a:p>
          <a:p>
            <a:pPr marL="152400" lvl="0" indent="0" algn="l" rtl="0">
              <a:lnSpc>
                <a:spcPct val="90000"/>
              </a:lnSpc>
              <a:spcBef>
                <a:spcPts val="1000"/>
              </a:spcBef>
              <a:spcAft>
                <a:spcPts val="0"/>
              </a:spcAft>
              <a:buClr>
                <a:schemeClr val="lt1"/>
              </a:buClr>
              <a:buSzPts val="2400"/>
              <a:buNone/>
            </a:pPr>
            <a:r>
              <a:rPr lang="en-US"/>
              <a:t>5. Change the value of 2 to 8</a:t>
            </a:r>
            <a:endParaRPr/>
          </a:p>
          <a:p>
            <a:pPr marL="152400" lvl="0" indent="0" algn="l" rtl="0">
              <a:lnSpc>
                <a:spcPct val="90000"/>
              </a:lnSpc>
              <a:spcBef>
                <a:spcPts val="1000"/>
              </a:spcBef>
              <a:spcAft>
                <a:spcPts val="0"/>
              </a:spcAft>
              <a:buClr>
                <a:schemeClr val="lt1"/>
              </a:buClr>
              <a:buSzPts val="2400"/>
              <a:buNone/>
            </a:pPr>
            <a:r>
              <a:rPr lang="en-US"/>
              <a:t>6. Remove John and Mary from the list.</a:t>
            </a:r>
            <a:endParaRPr/>
          </a:p>
          <a:p>
            <a:pPr marL="152400" lvl="0" indent="0" algn="l" rtl="0">
              <a:lnSpc>
                <a:spcPct val="90000"/>
              </a:lnSpc>
              <a:spcBef>
                <a:spcPts val="1000"/>
              </a:spcBef>
              <a:spcAft>
                <a:spcPts val="0"/>
              </a:spcAft>
              <a:buClr>
                <a:schemeClr val="lt1"/>
              </a:buClr>
              <a:buSzPts val="2400"/>
              <a:buNone/>
            </a:pPr>
            <a:r>
              <a:rPr lang="en-US"/>
              <a:t>7. Using a function, determine the length of the list</a:t>
            </a:r>
            <a:endParaRPr/>
          </a:p>
          <a:p>
            <a:pPr marL="0" lvl="0" indent="0" algn="l" rtl="0">
              <a:lnSpc>
                <a:spcPct val="90000"/>
              </a:lnSpc>
              <a:spcBef>
                <a:spcPts val="1000"/>
              </a:spcBef>
              <a:spcAft>
                <a:spcPts val="0"/>
              </a:spcAft>
              <a:buClr>
                <a:schemeClr val="lt1"/>
              </a:buClr>
              <a:buSzPts val="2400"/>
              <a:buNone/>
            </a:pPr>
            <a:endParaRPr/>
          </a:p>
          <a:p>
            <a:pPr marL="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7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Tuple </a:t>
            </a:r>
            <a:endParaRPr/>
          </a:p>
        </p:txBody>
      </p:sp>
      <p:sp>
        <p:nvSpPr>
          <p:cNvPr id="651" name="Google Shape;651;p77"/>
          <p:cNvSpPr txBox="1">
            <a:spLocks noGrp="1"/>
          </p:cNvSpPr>
          <p:nvPr>
            <p:ph type="body" idx="1"/>
          </p:nvPr>
        </p:nvSpPr>
        <p:spPr>
          <a:xfrm>
            <a:off x="205000" y="1834125"/>
            <a:ext cx="11535600" cy="4914900"/>
          </a:xfrm>
          <a:prstGeom prst="rect">
            <a:avLst/>
          </a:prstGeom>
          <a:noFill/>
          <a:ln>
            <a:noFill/>
          </a:ln>
        </p:spPr>
        <p:txBody>
          <a:bodyPr spcFirstLastPara="1" wrap="square" lIns="91425" tIns="45700" rIns="91425" bIns="45700" anchor="t" anchorCtr="0">
            <a:noAutofit/>
          </a:bodyPr>
          <a:lstStyle/>
          <a:p>
            <a:pPr marL="457200" lvl="0" indent="-387350" algn="l" rtl="0">
              <a:lnSpc>
                <a:spcPct val="90000"/>
              </a:lnSpc>
              <a:spcBef>
                <a:spcPts val="1000"/>
              </a:spcBef>
              <a:spcAft>
                <a:spcPts val="0"/>
              </a:spcAft>
              <a:buSzPts val="2500"/>
              <a:buChar char="-"/>
            </a:pPr>
            <a:r>
              <a:rPr lang="en-US" sz="2500"/>
              <a:t>A tuple is a data structure that is used to hold multiple values but the values can not be changed or removed from the set. We say a set is immutable. The data inside the tuple is fixed</a:t>
            </a:r>
            <a:endParaRPr sz="2500"/>
          </a:p>
          <a:p>
            <a:pPr marL="457200" lvl="0" indent="-387350" algn="l" rtl="0">
              <a:lnSpc>
                <a:spcPct val="90000"/>
              </a:lnSpc>
              <a:spcBef>
                <a:spcPts val="0"/>
              </a:spcBef>
              <a:spcAft>
                <a:spcPts val="0"/>
              </a:spcAft>
              <a:buSzPts val="2500"/>
              <a:buChar char="-"/>
            </a:pPr>
            <a:r>
              <a:rPr lang="en-US" sz="2500"/>
              <a:t>Defined exactly same way as a list except you use round brackets i.e (2,3,”John”, ['Irene', True, 78, 78.2397]) instead of [2,3,”John”]. </a:t>
            </a:r>
            <a:endParaRPr sz="2500"/>
          </a:p>
          <a:p>
            <a:pPr marL="152400" lvl="0" indent="0" algn="l" rtl="0">
              <a:spcBef>
                <a:spcPts val="1000"/>
              </a:spcBef>
              <a:spcAft>
                <a:spcPts val="0"/>
              </a:spcAft>
              <a:buNone/>
            </a:pPr>
            <a:r>
              <a:rPr lang="en-US" sz="2500"/>
              <a:t>days = ("monday","tuesday","wednesday","thursday", "friday","saturday","sunday")</a:t>
            </a:r>
            <a:endParaRPr sz="2500"/>
          </a:p>
          <a:p>
            <a:pPr marL="152400" lvl="0" indent="0" algn="l" rtl="0">
              <a:spcBef>
                <a:spcPts val="1000"/>
              </a:spcBef>
              <a:spcAft>
                <a:spcPts val="0"/>
              </a:spcAft>
              <a:buNone/>
            </a:pPr>
            <a:r>
              <a:rPr lang="en-US" sz="2500"/>
              <a:t>#1. Find wednesday using an index</a:t>
            </a:r>
            <a:endParaRPr sz="2500"/>
          </a:p>
          <a:p>
            <a:pPr marL="152400" lvl="0" indent="0" algn="l" rtl="0">
              <a:spcBef>
                <a:spcPts val="1000"/>
              </a:spcBef>
              <a:spcAft>
                <a:spcPts val="0"/>
              </a:spcAft>
              <a:buNone/>
            </a:pPr>
            <a:r>
              <a:rPr lang="en-US" sz="2500"/>
              <a:t>#2. Using a function a find the length of the tuple.</a:t>
            </a:r>
            <a:endParaRPr sz="2500"/>
          </a:p>
          <a:p>
            <a:pPr marL="152400" lvl="0" indent="0" algn="l" rtl="0">
              <a:spcBef>
                <a:spcPts val="1000"/>
              </a:spcBef>
              <a:spcAft>
                <a:spcPts val="0"/>
              </a:spcAft>
              <a:buNone/>
            </a:pPr>
            <a:r>
              <a:rPr lang="en-US" sz="2500"/>
              <a:t>#3. Replace Thursday with Thur</a:t>
            </a:r>
            <a:endParaRPr sz="2500"/>
          </a:p>
          <a:p>
            <a:pPr marL="457200" lvl="0" indent="0" algn="l" rtl="0">
              <a:lnSpc>
                <a:spcPct val="90000"/>
              </a:lnSpc>
              <a:spcBef>
                <a:spcPts val="1000"/>
              </a:spcBef>
              <a:spcAft>
                <a:spcPts val="0"/>
              </a:spcAft>
              <a:buNone/>
            </a:pPr>
            <a:endParaRPr sz="2500"/>
          </a:p>
          <a:p>
            <a:pPr marL="152400" lvl="0" indent="0" algn="l" rtl="0">
              <a:lnSpc>
                <a:spcPct val="90000"/>
              </a:lnSpc>
              <a:spcBef>
                <a:spcPts val="1000"/>
              </a:spcBef>
              <a:spcAft>
                <a:spcPts val="0"/>
              </a:spcAft>
              <a:buClr>
                <a:schemeClr val="lt1"/>
              </a:buClr>
              <a:buSzPts val="2400"/>
              <a:buNone/>
            </a:pPr>
            <a:endParaRPr sz="2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Set</a:t>
            </a:r>
            <a:endParaRPr/>
          </a:p>
        </p:txBody>
      </p:sp>
      <p:sp>
        <p:nvSpPr>
          <p:cNvPr id="657" name="Google Shape;657;p78"/>
          <p:cNvSpPr txBox="1">
            <a:spLocks noGrp="1"/>
          </p:cNvSpPr>
          <p:nvPr>
            <p:ph type="body" idx="1"/>
          </p:nvPr>
        </p:nvSpPr>
        <p:spPr>
          <a:xfrm>
            <a:off x="205000" y="1940400"/>
            <a:ext cx="11535600" cy="4600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lt1"/>
              </a:buClr>
              <a:buSzPts val="2400"/>
              <a:buNone/>
            </a:pPr>
            <a:r>
              <a:rPr lang="en-US" sz="2500"/>
              <a:t>A set is a data structure that is used to hold only unique values.</a:t>
            </a:r>
            <a:endParaRPr sz="2500"/>
          </a:p>
          <a:p>
            <a:pPr marL="0" lvl="0" indent="0" algn="l" rtl="0">
              <a:lnSpc>
                <a:spcPct val="90000"/>
              </a:lnSpc>
              <a:spcBef>
                <a:spcPts val="1000"/>
              </a:spcBef>
              <a:spcAft>
                <a:spcPts val="0"/>
              </a:spcAft>
              <a:buClr>
                <a:schemeClr val="lt1"/>
              </a:buClr>
              <a:buSzPts val="2400"/>
              <a:buNone/>
            </a:pPr>
            <a:endParaRPr sz="2500"/>
          </a:p>
          <a:p>
            <a:pPr marL="152400" lvl="0" indent="0" algn="l" rtl="0">
              <a:lnSpc>
                <a:spcPct val="90000"/>
              </a:lnSpc>
              <a:spcBef>
                <a:spcPts val="1000"/>
              </a:spcBef>
              <a:spcAft>
                <a:spcPts val="0"/>
              </a:spcAft>
              <a:buClr>
                <a:schemeClr val="lt1"/>
              </a:buClr>
              <a:buSzPts val="2400"/>
              <a:buNone/>
            </a:pPr>
            <a:r>
              <a:rPr lang="en-US" sz="2500"/>
              <a:t>days = {"monday","tuesday","wednesday","thursday", "friday","saturday","sunday","sunday","sunday","sunday"}</a:t>
            </a:r>
            <a:endParaRPr sz="2500"/>
          </a:p>
          <a:p>
            <a:pPr marL="152400" lvl="0" indent="0" algn="l" rtl="0">
              <a:lnSpc>
                <a:spcPct val="90000"/>
              </a:lnSpc>
              <a:spcBef>
                <a:spcPts val="1000"/>
              </a:spcBef>
              <a:spcAft>
                <a:spcPts val="0"/>
              </a:spcAft>
              <a:buClr>
                <a:schemeClr val="lt1"/>
              </a:buClr>
              <a:buSzPts val="2400"/>
              <a:buNone/>
            </a:pPr>
            <a:r>
              <a:rPr lang="en-US" sz="2500"/>
              <a:t>print(days)</a:t>
            </a:r>
            <a:endParaRPr sz="2500"/>
          </a:p>
          <a:p>
            <a:pPr marL="0" lvl="0" indent="0" algn="l" rtl="0">
              <a:lnSpc>
                <a:spcPct val="90000"/>
              </a:lnSpc>
              <a:spcBef>
                <a:spcPts val="1000"/>
              </a:spcBef>
              <a:spcAft>
                <a:spcPts val="0"/>
              </a:spcAft>
              <a:buClr>
                <a:schemeClr val="lt1"/>
              </a:buClr>
              <a:buSzPts val="2400"/>
              <a:buNone/>
            </a:pPr>
            <a:r>
              <a:rPr lang="en-US" sz="2500"/>
              <a:t> print(days[1]) - this displays tuesday</a:t>
            </a:r>
            <a:endParaRPr sz="2500"/>
          </a:p>
          <a:p>
            <a:pPr marL="0" lvl="0" indent="0" algn="l" rtl="0">
              <a:lnSpc>
                <a:spcPct val="90000"/>
              </a:lnSpc>
              <a:spcBef>
                <a:spcPts val="1000"/>
              </a:spcBef>
              <a:spcAft>
                <a:spcPts val="0"/>
              </a:spcAft>
              <a:buClr>
                <a:schemeClr val="lt1"/>
              </a:buClr>
              <a:buSzPts val="2400"/>
              <a:buNone/>
            </a:pPr>
            <a:endParaRPr sz="2500"/>
          </a:p>
          <a:p>
            <a:pPr marL="457200" lvl="0" indent="-387350" algn="l" rtl="0">
              <a:lnSpc>
                <a:spcPct val="90000"/>
              </a:lnSpc>
              <a:spcBef>
                <a:spcPts val="1000"/>
              </a:spcBef>
              <a:spcAft>
                <a:spcPts val="0"/>
              </a:spcAft>
              <a:buSzPts val="2500"/>
              <a:buAutoNum type="arabicPeriod"/>
            </a:pPr>
            <a:r>
              <a:rPr lang="en-US" sz="2500"/>
              <a:t>Remove friday and sunday from the set using methods.</a:t>
            </a:r>
            <a:endParaRPr sz="2500"/>
          </a:p>
          <a:p>
            <a:pPr marL="457200" lvl="0" indent="-387350" algn="l" rtl="0">
              <a:lnSpc>
                <a:spcPct val="90000"/>
              </a:lnSpc>
              <a:spcBef>
                <a:spcPts val="0"/>
              </a:spcBef>
              <a:spcAft>
                <a:spcPts val="0"/>
              </a:spcAft>
              <a:buSzPts val="2500"/>
              <a:buAutoNum type="arabicPeriod"/>
            </a:pPr>
            <a:r>
              <a:rPr lang="en-US" sz="2500"/>
              <a:t> Add them back to the set</a:t>
            </a:r>
            <a:endParaRPr sz="25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Dictionary</a:t>
            </a:r>
            <a:endParaRPr/>
          </a:p>
        </p:txBody>
      </p:sp>
      <p:sp>
        <p:nvSpPr>
          <p:cNvPr id="663" name="Google Shape;663;p79"/>
          <p:cNvSpPr txBox="1">
            <a:spLocks noGrp="1"/>
          </p:cNvSpPr>
          <p:nvPr>
            <p:ph type="body" idx="1"/>
          </p:nvPr>
        </p:nvSpPr>
        <p:spPr>
          <a:xfrm>
            <a:off x="0" y="1923350"/>
            <a:ext cx="11740500" cy="4617900"/>
          </a:xfrm>
          <a:prstGeom prst="rect">
            <a:avLst/>
          </a:prstGeom>
          <a:noFill/>
          <a:ln>
            <a:noFill/>
          </a:ln>
        </p:spPr>
        <p:txBody>
          <a:bodyPr spcFirstLastPara="1" wrap="square" lIns="91425" tIns="45700" rIns="91425" bIns="45700" anchor="t" anchorCtr="0">
            <a:noAutofit/>
          </a:bodyPr>
          <a:lstStyle/>
          <a:p>
            <a:pPr marL="457200" lvl="0" indent="-387350" algn="l" rtl="0">
              <a:lnSpc>
                <a:spcPct val="90000"/>
              </a:lnSpc>
              <a:spcBef>
                <a:spcPts val="1000"/>
              </a:spcBef>
              <a:spcAft>
                <a:spcPts val="0"/>
              </a:spcAft>
              <a:buSzPts val="2500"/>
              <a:buChar char="-"/>
            </a:pPr>
            <a:r>
              <a:rPr lang="en-US" sz="2500"/>
              <a:t>Let say you have a very large list/tuple for you to access values you have to count through the index. This can become very hard and impossible for large lists. </a:t>
            </a:r>
            <a:endParaRPr sz="2500"/>
          </a:p>
          <a:p>
            <a:pPr marL="457200" lvl="0" indent="-387350" algn="l" rtl="0">
              <a:lnSpc>
                <a:spcPct val="90000"/>
              </a:lnSpc>
              <a:spcBef>
                <a:spcPts val="0"/>
              </a:spcBef>
              <a:spcAft>
                <a:spcPts val="0"/>
              </a:spcAft>
              <a:buSzPts val="2500"/>
              <a:buChar char="-"/>
            </a:pPr>
            <a:r>
              <a:rPr lang="en-US" sz="2500"/>
              <a:t>Therefore dictionaries solve this using key:value pairs. Defined inside curly braces.</a:t>
            </a:r>
            <a:endParaRPr sz="2500"/>
          </a:p>
          <a:p>
            <a:pPr marL="457200" lvl="0" indent="-387350" algn="l" rtl="0">
              <a:lnSpc>
                <a:spcPct val="90000"/>
              </a:lnSpc>
              <a:spcBef>
                <a:spcPts val="0"/>
              </a:spcBef>
              <a:spcAft>
                <a:spcPts val="0"/>
              </a:spcAft>
              <a:buSzPts val="2500"/>
              <a:buChar char="-"/>
            </a:pPr>
            <a:r>
              <a:rPr lang="en-US" sz="2500"/>
              <a:t>Example: person = {“name” : “John Doe”, “age”:30, “location”: “Nairobi”, “email” :”</a:t>
            </a:r>
            <a:r>
              <a:rPr lang="en-US" sz="2500" u="sng">
                <a:solidFill>
                  <a:schemeClr val="hlink"/>
                </a:solidFill>
                <a:hlinkClick r:id="rId3"/>
              </a:rPr>
              <a:t>johndoe@mail.com</a:t>
            </a:r>
            <a:r>
              <a:rPr lang="en-US" sz="2500"/>
              <a:t>”}</a:t>
            </a:r>
            <a:endParaRPr sz="2500"/>
          </a:p>
          <a:p>
            <a:pPr marL="457200" lvl="0" indent="-387350" algn="l" rtl="0">
              <a:lnSpc>
                <a:spcPct val="90000"/>
              </a:lnSpc>
              <a:spcBef>
                <a:spcPts val="0"/>
              </a:spcBef>
              <a:spcAft>
                <a:spcPts val="0"/>
              </a:spcAft>
              <a:buSzPts val="2500"/>
              <a:buChar char="-"/>
            </a:pPr>
            <a:r>
              <a:rPr lang="en-US" sz="2500"/>
              <a:t>Accessing a dictionary: print(person[“name”])</a:t>
            </a:r>
            <a:endParaRPr sz="2500"/>
          </a:p>
          <a:p>
            <a:pPr marL="457200" lvl="0" indent="0" algn="l" rtl="0">
              <a:lnSpc>
                <a:spcPct val="90000"/>
              </a:lnSpc>
              <a:spcBef>
                <a:spcPts val="1000"/>
              </a:spcBef>
              <a:spcAft>
                <a:spcPts val="0"/>
              </a:spcAft>
              <a:buNone/>
            </a:pPr>
            <a:endParaRPr sz="3000"/>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8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Dictionary Operations/Methods</a:t>
            </a:r>
            <a:endParaRPr/>
          </a:p>
        </p:txBody>
      </p:sp>
      <p:sp>
        <p:nvSpPr>
          <p:cNvPr id="669" name="Google Shape;669;p80"/>
          <p:cNvSpPr txBox="1">
            <a:spLocks noGrp="1"/>
          </p:cNvSpPr>
          <p:nvPr>
            <p:ph type="body" idx="1"/>
          </p:nvPr>
        </p:nvSpPr>
        <p:spPr>
          <a:xfrm>
            <a:off x="0" y="1834125"/>
            <a:ext cx="12086400" cy="4707000"/>
          </a:xfrm>
          <a:prstGeom prst="rect">
            <a:avLst/>
          </a:prstGeom>
          <a:noFill/>
          <a:ln>
            <a:noFill/>
          </a:ln>
        </p:spPr>
        <p:txBody>
          <a:bodyPr spcFirstLastPara="1" wrap="square" lIns="91425" tIns="45700" rIns="91425" bIns="45700" anchor="t" anchorCtr="0">
            <a:noAutofit/>
          </a:bodyPr>
          <a:lstStyle/>
          <a:p>
            <a:pPr marL="457200" lvl="0" indent="-387350" algn="l" rtl="0">
              <a:lnSpc>
                <a:spcPct val="90000"/>
              </a:lnSpc>
              <a:spcBef>
                <a:spcPts val="1000"/>
              </a:spcBef>
              <a:spcAft>
                <a:spcPts val="0"/>
              </a:spcAft>
              <a:buSzPts val="2500"/>
              <a:buChar char="-"/>
            </a:pPr>
            <a:r>
              <a:rPr lang="en-US" sz="2500"/>
              <a:t>Please note that a key can not be repeated in a dictionary. If you define a key and try to create another, the previous value will be replaced.</a:t>
            </a:r>
            <a:endParaRPr sz="2500"/>
          </a:p>
          <a:p>
            <a:pPr marL="457200" lvl="0" indent="-387350" algn="l" rtl="0">
              <a:lnSpc>
                <a:spcPct val="90000"/>
              </a:lnSpc>
              <a:spcBef>
                <a:spcPts val="0"/>
              </a:spcBef>
              <a:spcAft>
                <a:spcPts val="0"/>
              </a:spcAft>
              <a:buSzPts val="2500"/>
              <a:buChar char="-"/>
            </a:pPr>
            <a:r>
              <a:rPr lang="en-US" sz="2500"/>
              <a:t>Keys are case sensitive i.e  “Name” is different from “name”.</a:t>
            </a:r>
            <a:endParaRPr sz="2500"/>
          </a:p>
          <a:p>
            <a:pPr marL="457200" lvl="0" indent="-387350" algn="l" rtl="0">
              <a:lnSpc>
                <a:spcPct val="90000"/>
              </a:lnSpc>
              <a:spcBef>
                <a:spcPts val="0"/>
              </a:spcBef>
              <a:spcAft>
                <a:spcPts val="0"/>
              </a:spcAft>
              <a:buSzPts val="2500"/>
              <a:buChar char="-"/>
            </a:pPr>
            <a:r>
              <a:rPr lang="en-US" sz="2500"/>
              <a:t>You can get a list of all keys by using person.keys(). This can help you create a boolean to check if a key exists. When you enter a key that doesn't exist, you get a key error so instead create a boolean to check if a key exists using the in operator.</a:t>
            </a:r>
            <a:endParaRPr sz="2500"/>
          </a:p>
          <a:p>
            <a:pPr marL="457200" lvl="0" indent="-387350" algn="l" rtl="0">
              <a:lnSpc>
                <a:spcPct val="90000"/>
              </a:lnSpc>
              <a:spcBef>
                <a:spcPts val="0"/>
              </a:spcBef>
              <a:spcAft>
                <a:spcPts val="0"/>
              </a:spcAft>
              <a:buSzPts val="2500"/>
              <a:buChar char="-"/>
            </a:pPr>
            <a:r>
              <a:rPr lang="en-US" sz="2500"/>
              <a:t>A value in a dictionary can be of any datatype, but the key always has to be string. </a:t>
            </a:r>
            <a:endParaRPr sz="2500"/>
          </a:p>
          <a:p>
            <a:pPr marL="457200" lvl="0" indent="0" algn="l" rtl="0">
              <a:lnSpc>
                <a:spcPct val="90000"/>
              </a:lnSpc>
              <a:spcBef>
                <a:spcPts val="1000"/>
              </a:spcBef>
              <a:spcAft>
                <a:spcPts val="0"/>
              </a:spcAft>
              <a:buNone/>
            </a:pPr>
            <a:endParaRPr sz="3000"/>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rgbClr val="8AC0D2"/>
            </a:gs>
            <a:gs pos="100000">
              <a:srgbClr val="448196"/>
            </a:gs>
          </a:gsLst>
          <a:lin ang="5400012" scaled="0"/>
        </a:gradFill>
        <a:effectLst/>
      </p:bgPr>
    </p:bg>
    <p:spTree>
      <p:nvGrpSpPr>
        <p:cNvPr id="1" name="Shape 673"/>
        <p:cNvGrpSpPr/>
        <p:nvPr/>
      </p:nvGrpSpPr>
      <p:grpSpPr>
        <a:xfrm>
          <a:off x="0" y="0"/>
          <a:ext cx="0" cy="0"/>
          <a:chOff x="0" y="0"/>
          <a:chExt cx="0" cy="0"/>
        </a:xfrm>
      </p:grpSpPr>
      <p:sp>
        <p:nvSpPr>
          <p:cNvPr id="674" name="Google Shape;674;p81"/>
          <p:cNvSpPr txBox="1">
            <a:spLocks noGrp="1"/>
          </p:cNvSpPr>
          <p:nvPr>
            <p:ph type="title"/>
          </p:nvPr>
        </p:nvSpPr>
        <p:spPr>
          <a:xfrm>
            <a:off x="3354425" y="753225"/>
            <a:ext cx="60912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TASK: DATA STRUCTURES</a:t>
            </a:r>
            <a:endParaRPr/>
          </a:p>
        </p:txBody>
      </p:sp>
      <p:sp>
        <p:nvSpPr>
          <p:cNvPr id="675" name="Google Shape;675;p81"/>
          <p:cNvSpPr txBox="1">
            <a:spLocks noGrp="1"/>
          </p:cNvSpPr>
          <p:nvPr>
            <p:ph type="body" idx="1"/>
          </p:nvPr>
        </p:nvSpPr>
        <p:spPr>
          <a:xfrm>
            <a:off x="144025" y="1897775"/>
            <a:ext cx="11989500" cy="4960200"/>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1000"/>
              </a:spcBef>
              <a:spcAft>
                <a:spcPts val="0"/>
              </a:spcAft>
              <a:buSzPts val="2200"/>
              <a:buChar char="-"/>
            </a:pPr>
            <a:r>
              <a:rPr lang="en-US" sz="2200"/>
              <a:t>Create a file called mydstask.py and attempt the below questions:</a:t>
            </a:r>
            <a:endParaRPr sz="2200"/>
          </a:p>
          <a:p>
            <a:pPr marL="457200" lvl="0" indent="0" algn="l" rtl="0">
              <a:lnSpc>
                <a:spcPct val="90000"/>
              </a:lnSpc>
              <a:spcBef>
                <a:spcPts val="1000"/>
              </a:spcBef>
              <a:spcAft>
                <a:spcPts val="0"/>
              </a:spcAft>
              <a:buNone/>
            </a:pPr>
            <a:r>
              <a:rPr lang="en-US" sz="2500"/>
              <a:t>my_ds = [23, “Jane”, (560), [“Lesson”, “Maths”, {“currency” : “KES”}], 987, (76,”John”)]</a:t>
            </a:r>
            <a:endParaRPr sz="2500"/>
          </a:p>
          <a:p>
            <a:pPr marL="457200" lvl="0" indent="0" algn="l" rtl="0">
              <a:lnSpc>
                <a:spcPct val="90000"/>
              </a:lnSpc>
              <a:spcBef>
                <a:spcPts val="1000"/>
              </a:spcBef>
              <a:spcAft>
                <a:spcPts val="0"/>
              </a:spcAft>
              <a:buNone/>
            </a:pPr>
            <a:r>
              <a:rPr lang="en-US" sz="2000"/>
              <a:t>1. Print KES</a:t>
            </a:r>
            <a:endParaRPr sz="2000"/>
          </a:p>
          <a:p>
            <a:pPr marL="457200" lvl="0" indent="0" algn="l" rtl="0">
              <a:lnSpc>
                <a:spcPct val="90000"/>
              </a:lnSpc>
              <a:spcBef>
                <a:spcPts val="1000"/>
              </a:spcBef>
              <a:spcAft>
                <a:spcPts val="0"/>
              </a:spcAft>
              <a:buNone/>
            </a:pPr>
            <a:r>
              <a:rPr lang="en-US" sz="2000"/>
              <a:t>2. Print 560</a:t>
            </a:r>
            <a:endParaRPr sz="2000"/>
          </a:p>
          <a:p>
            <a:pPr marL="457200" lvl="0" indent="0" algn="l" rtl="0">
              <a:lnSpc>
                <a:spcPct val="90000"/>
              </a:lnSpc>
              <a:spcBef>
                <a:spcPts val="1000"/>
              </a:spcBef>
              <a:spcAft>
                <a:spcPts val="0"/>
              </a:spcAft>
              <a:buNone/>
            </a:pPr>
            <a:r>
              <a:rPr lang="en-US" sz="2000"/>
              <a:t>3. Print Maths</a:t>
            </a:r>
            <a:endParaRPr sz="2000"/>
          </a:p>
          <a:p>
            <a:pPr marL="457200" lvl="0" indent="0" algn="l" rtl="0">
              <a:lnSpc>
                <a:spcPct val="90000"/>
              </a:lnSpc>
              <a:spcBef>
                <a:spcPts val="1000"/>
              </a:spcBef>
              <a:spcAft>
                <a:spcPts val="0"/>
              </a:spcAft>
              <a:buNone/>
            </a:pPr>
            <a:r>
              <a:rPr lang="en-US" sz="2000"/>
              <a:t>4. In the dictionary with the key currency, add another key “amount” with value 90</a:t>
            </a:r>
            <a:endParaRPr sz="2000"/>
          </a:p>
          <a:p>
            <a:pPr marL="457200" lvl="0" indent="0" algn="l" rtl="0">
              <a:lnSpc>
                <a:spcPct val="90000"/>
              </a:lnSpc>
              <a:spcBef>
                <a:spcPts val="1000"/>
              </a:spcBef>
              <a:spcAft>
                <a:spcPts val="0"/>
              </a:spcAft>
              <a:buNone/>
            </a:pPr>
            <a:r>
              <a:rPr lang="en-US" sz="2000"/>
              <a:t>5. Reverse 987 to 789 without using an inbuilt -method or Assigning 789 manually.</a:t>
            </a:r>
            <a:endParaRPr sz="2000"/>
          </a:p>
          <a:p>
            <a:pPr marL="457200" lvl="0" indent="0" algn="l" rtl="0">
              <a:lnSpc>
                <a:spcPct val="90000"/>
              </a:lnSpc>
              <a:spcBef>
                <a:spcPts val="1000"/>
              </a:spcBef>
              <a:spcAft>
                <a:spcPts val="0"/>
              </a:spcAft>
              <a:buNone/>
            </a:pPr>
            <a:r>
              <a:rPr lang="en-US" sz="2000"/>
              <a:t>     Hint: Strings can be reversed using [::]</a:t>
            </a:r>
            <a:endParaRPr sz="2000"/>
          </a:p>
          <a:p>
            <a:pPr marL="457200" lvl="0" indent="0" algn="l" rtl="0">
              <a:lnSpc>
                <a:spcPct val="90000"/>
              </a:lnSpc>
              <a:spcBef>
                <a:spcPts val="1000"/>
              </a:spcBef>
              <a:spcAft>
                <a:spcPts val="0"/>
              </a:spcAft>
              <a:buNone/>
            </a:pPr>
            <a:r>
              <a:rPr lang="en-US" sz="2000"/>
              <a:t>6. Change the name “John” to “Jane” . </a:t>
            </a:r>
            <a:endParaRPr sz="2000"/>
          </a:p>
          <a:p>
            <a:pPr marL="914400" lvl="0" indent="457200" algn="l" rtl="0">
              <a:spcBef>
                <a:spcPts val="1000"/>
              </a:spcBef>
              <a:spcAft>
                <a:spcPts val="0"/>
              </a:spcAft>
              <a:buClr>
                <a:schemeClr val="dk1"/>
              </a:buClr>
              <a:buSzPts val="1100"/>
              <a:buFont typeface="Arial"/>
              <a:buNone/>
            </a:pPr>
            <a:r>
              <a:rPr lang="en-US" sz="1300" i="1"/>
              <a:t>You can research or discuss to find the solutions above.</a:t>
            </a:r>
            <a:endParaRPr/>
          </a:p>
          <a:p>
            <a:pPr marL="0" lvl="0" indent="0" algn="l" rtl="0">
              <a:lnSpc>
                <a:spcPct val="90000"/>
              </a:lnSpc>
              <a:spcBef>
                <a:spcPts val="1000"/>
              </a:spcBef>
              <a:spcAft>
                <a:spcPts val="0"/>
              </a:spcAft>
              <a:buNone/>
            </a:pPr>
            <a:r>
              <a:rPr lang="en-US"/>
              <a:t>        </a:t>
            </a:r>
            <a:r>
              <a:rPr lang="en-US" u="sng">
                <a:solidFill>
                  <a:schemeClr val="hlink"/>
                </a:solidFill>
                <a:hlinkClick r:id="rId3"/>
              </a:rPr>
              <a:t>https://realpython.com/quizzes/pybasics-tuples-lists-dicts/</a:t>
            </a:r>
            <a:r>
              <a:rPr lang="en-US"/>
              <a:t> </a:t>
            </a:r>
            <a:endParaRPr/>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82"/>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30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3000" b="1">
                <a:latin typeface="Comfortaa"/>
                <a:ea typeface="Comfortaa"/>
                <a:cs typeface="Comfortaa"/>
                <a:sym typeface="Comfortaa"/>
              </a:rPr>
              <a:t>CONCEPT 5:  CONDITIONAL STATEMENTS</a:t>
            </a:r>
            <a:br>
              <a:rPr lang="en-US" sz="3000"/>
            </a:br>
            <a:endParaRPr sz="3000"/>
          </a:p>
        </p:txBody>
      </p:sp>
      <p:sp>
        <p:nvSpPr>
          <p:cNvPr id="681" name="Google Shape;681;p82"/>
          <p:cNvSpPr txBox="1"/>
          <p:nvPr/>
        </p:nvSpPr>
        <p:spPr>
          <a:xfrm>
            <a:off x="340725" y="2046175"/>
            <a:ext cx="11196600" cy="4579200"/>
          </a:xfrm>
          <a:prstGeom prst="rect">
            <a:avLst/>
          </a:prstGeom>
          <a:noFill/>
          <a:ln>
            <a:noFill/>
          </a:ln>
        </p:spPr>
        <p:txBody>
          <a:bodyPr spcFirstLastPara="1" wrap="square" lIns="91425" tIns="45700" rIns="91425" bIns="45700" anchor="t" anchorCtr="0">
            <a:noAutofit/>
          </a:bodyPr>
          <a:lstStyle/>
          <a:p>
            <a:pPr marL="45720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Conditional Statements - IF Else</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ction="ppaction://hlinksldjump"/>
              </a:rPr>
              <a:t>IF - ELIF Statements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ction="ppaction://hlinksldjump"/>
              </a:rPr>
              <a:t>Tasks</a:t>
            </a:r>
            <a:endParaRPr sz="3000">
              <a:solidFill>
                <a:schemeClr val="lt1"/>
              </a:solidFill>
              <a:latin typeface="Trebuchet MS"/>
              <a:ea typeface="Trebuchet MS"/>
              <a:cs typeface="Trebuchet MS"/>
              <a:sym typeface="Trebuchet MS"/>
            </a:endParaRPr>
          </a:p>
          <a:p>
            <a:pPr marL="0" lvl="0" indent="0" algn="l" rtl="0">
              <a:lnSpc>
                <a:spcPct val="150000"/>
              </a:lnSpc>
              <a:spcBef>
                <a:spcPts val="1000"/>
              </a:spcBef>
              <a:spcAft>
                <a:spcPts val="0"/>
              </a:spcAft>
              <a:buNone/>
            </a:pPr>
            <a:endParaRPr sz="2000">
              <a:solidFill>
                <a:schemeClr val="lt1"/>
              </a:solidFill>
              <a:latin typeface="Trebuchet MS"/>
              <a:ea typeface="Trebuchet MS"/>
              <a:cs typeface="Trebuchet MS"/>
              <a:sym typeface="Trebuchet MS"/>
            </a:endParaRPr>
          </a:p>
          <a:p>
            <a:pPr marL="457200" lvl="0" indent="0" algn="l" rtl="0">
              <a:lnSpc>
                <a:spcPct val="150000"/>
              </a:lnSpc>
              <a:spcBef>
                <a:spcPts val="1000"/>
              </a:spcBef>
              <a:spcAft>
                <a:spcPts val="0"/>
              </a:spcAft>
              <a:buNone/>
            </a:pPr>
            <a:endParaRPr sz="2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2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2000">
              <a:solidFill>
                <a:schemeClr val="lt1"/>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83"/>
          <p:cNvSpPr txBox="1">
            <a:spLocks noGrp="1"/>
          </p:cNvSpPr>
          <p:nvPr>
            <p:ph type="title"/>
          </p:nvPr>
        </p:nvSpPr>
        <p:spPr>
          <a:xfrm>
            <a:off x="3903225" y="753225"/>
            <a:ext cx="41949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IF, ELSE Statement</a:t>
            </a:r>
            <a:endParaRPr/>
          </a:p>
        </p:txBody>
      </p:sp>
      <p:sp>
        <p:nvSpPr>
          <p:cNvPr id="687" name="Google Shape;687;p83"/>
          <p:cNvSpPr txBox="1">
            <a:spLocks noGrp="1"/>
          </p:cNvSpPr>
          <p:nvPr>
            <p:ph type="body" idx="1"/>
          </p:nvPr>
        </p:nvSpPr>
        <p:spPr>
          <a:xfrm>
            <a:off x="0" y="1834125"/>
            <a:ext cx="12037800" cy="502380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1000"/>
              </a:spcBef>
              <a:spcAft>
                <a:spcPts val="0"/>
              </a:spcAft>
              <a:buSzPts val="3000"/>
              <a:buChar char="-"/>
            </a:pPr>
            <a:r>
              <a:rPr lang="en-US" sz="2800"/>
              <a:t>In most programs you will be encountered with a situation where you have to take a certain path if the results of a condition is TRUE or take another if FALSE.</a:t>
            </a:r>
            <a:r>
              <a:rPr lang="en-US" sz="2200"/>
              <a:t> </a:t>
            </a:r>
            <a:r>
              <a:rPr lang="en-US" sz="2800"/>
              <a:t>We use IF and ELSE Statement to make such a decision.</a:t>
            </a:r>
            <a:endParaRPr sz="2800"/>
          </a:p>
          <a:p>
            <a:pPr marL="457200" lvl="0" indent="0" algn="l" rtl="0">
              <a:spcBef>
                <a:spcPts val="1000"/>
              </a:spcBef>
              <a:spcAft>
                <a:spcPts val="0"/>
              </a:spcAft>
              <a:buNone/>
            </a:pPr>
            <a:r>
              <a:rPr lang="en-US" sz="1900"/>
              <a:t>average_marks = 70</a:t>
            </a:r>
            <a:endParaRPr sz="1900"/>
          </a:p>
          <a:p>
            <a:pPr marL="457200" lvl="0" indent="0" algn="l" rtl="0">
              <a:lnSpc>
                <a:spcPct val="90000"/>
              </a:lnSpc>
              <a:spcBef>
                <a:spcPts val="1000"/>
              </a:spcBef>
              <a:spcAft>
                <a:spcPts val="0"/>
              </a:spcAft>
              <a:buNone/>
            </a:pPr>
            <a:r>
              <a:rPr lang="en-US" sz="1900"/>
              <a:t>if (average_marks &gt; 50) and (average_marks &lt; 100):</a:t>
            </a:r>
            <a:endParaRPr sz="1900"/>
          </a:p>
          <a:p>
            <a:pPr marL="457200" lvl="0" indent="0" algn="l" rtl="0">
              <a:lnSpc>
                <a:spcPct val="90000"/>
              </a:lnSpc>
              <a:spcBef>
                <a:spcPts val="1000"/>
              </a:spcBef>
              <a:spcAft>
                <a:spcPts val="0"/>
              </a:spcAft>
              <a:buNone/>
            </a:pPr>
            <a:r>
              <a:rPr lang="en-US" sz="1900"/>
              <a:t>     # This runs if it is true</a:t>
            </a:r>
            <a:endParaRPr sz="1900"/>
          </a:p>
          <a:p>
            <a:pPr marL="0" lvl="0" indent="0" algn="l" rtl="0">
              <a:lnSpc>
                <a:spcPct val="90000"/>
              </a:lnSpc>
              <a:spcBef>
                <a:spcPts val="1000"/>
              </a:spcBef>
              <a:spcAft>
                <a:spcPts val="0"/>
              </a:spcAft>
              <a:buNone/>
            </a:pPr>
            <a:r>
              <a:rPr lang="en-US" sz="1900"/>
              <a:t>           print(“ You have passed the class”) </a:t>
            </a:r>
            <a:endParaRPr sz="1900"/>
          </a:p>
          <a:p>
            <a:pPr marL="457200" lvl="0" indent="0" algn="l" rtl="0">
              <a:lnSpc>
                <a:spcPct val="90000"/>
              </a:lnSpc>
              <a:spcBef>
                <a:spcPts val="1000"/>
              </a:spcBef>
              <a:spcAft>
                <a:spcPts val="0"/>
              </a:spcAft>
              <a:buNone/>
            </a:pPr>
            <a:r>
              <a:rPr lang="en-US" sz="1900"/>
              <a:t>else:</a:t>
            </a:r>
            <a:endParaRPr sz="1900"/>
          </a:p>
          <a:p>
            <a:pPr marL="457200" lvl="0" indent="0" algn="l" rtl="0">
              <a:lnSpc>
                <a:spcPct val="90000"/>
              </a:lnSpc>
              <a:spcBef>
                <a:spcPts val="1000"/>
              </a:spcBef>
              <a:spcAft>
                <a:spcPts val="0"/>
              </a:spcAft>
              <a:buNone/>
            </a:pPr>
            <a:r>
              <a:rPr lang="en-US" sz="1900"/>
              <a:t>       #This runs if it is false</a:t>
            </a:r>
            <a:endParaRPr sz="1900"/>
          </a:p>
          <a:p>
            <a:pPr marL="457200" lvl="0" indent="457200" algn="l" rtl="0">
              <a:lnSpc>
                <a:spcPct val="90000"/>
              </a:lnSpc>
              <a:spcBef>
                <a:spcPts val="1000"/>
              </a:spcBef>
              <a:spcAft>
                <a:spcPts val="0"/>
              </a:spcAft>
              <a:buNone/>
            </a:pPr>
            <a:r>
              <a:rPr lang="en-US" sz="1900"/>
              <a:t> print(“Fail”)</a:t>
            </a:r>
            <a:endParaRPr sz="1900"/>
          </a:p>
          <a:p>
            <a:pPr marL="152400" lvl="0" indent="0" algn="l" rtl="0">
              <a:lnSpc>
                <a:spcPct val="90000"/>
              </a:lnSpc>
              <a:spcBef>
                <a:spcPts val="1000"/>
              </a:spcBef>
              <a:spcAft>
                <a:spcPts val="0"/>
              </a:spcAft>
              <a:buClr>
                <a:schemeClr val="lt1"/>
              </a:buClr>
              <a:buSzPts val="2400"/>
              <a:buNone/>
            </a:pPr>
            <a:r>
              <a:rPr lang="en-US" sz="1900" i="1"/>
              <a:t>NB:The indentation space only has to be same in a specific block. A block is specified using a full colon.</a:t>
            </a:r>
            <a:endParaRPr sz="1900" i="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84"/>
          <p:cNvSpPr txBox="1">
            <a:spLocks noGrp="1"/>
          </p:cNvSpPr>
          <p:nvPr>
            <p:ph type="title"/>
          </p:nvPr>
        </p:nvSpPr>
        <p:spPr>
          <a:xfrm>
            <a:off x="3337799" y="753225"/>
            <a:ext cx="69564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IF, ELIF, ELSE Statement</a:t>
            </a:r>
            <a:endParaRPr/>
          </a:p>
        </p:txBody>
      </p:sp>
      <p:sp>
        <p:nvSpPr>
          <p:cNvPr id="693" name="Google Shape;693;p84"/>
          <p:cNvSpPr txBox="1">
            <a:spLocks noGrp="1"/>
          </p:cNvSpPr>
          <p:nvPr>
            <p:ph type="body" idx="1"/>
          </p:nvPr>
        </p:nvSpPr>
        <p:spPr>
          <a:xfrm>
            <a:off x="164075" y="1834125"/>
            <a:ext cx="11493000" cy="502380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1000"/>
              </a:spcBef>
              <a:spcAft>
                <a:spcPts val="0"/>
              </a:spcAft>
              <a:buSzPts val="2600"/>
              <a:buChar char="-"/>
            </a:pPr>
            <a:r>
              <a:rPr lang="en-US" sz="2600"/>
              <a:t>In most programs you will be encountered with a situation where you have to check more than 2 possible conditions.We use IF and ELIF Statement to make such a decision and finish with an Else statement.</a:t>
            </a:r>
            <a:endParaRPr sz="2600"/>
          </a:p>
          <a:p>
            <a:pPr marL="0" lvl="0" indent="0" algn="ctr" rtl="0">
              <a:lnSpc>
                <a:spcPct val="90000"/>
              </a:lnSpc>
              <a:spcBef>
                <a:spcPts val="1000"/>
              </a:spcBef>
              <a:spcAft>
                <a:spcPts val="0"/>
              </a:spcAft>
              <a:buNone/>
            </a:pPr>
            <a:r>
              <a:rPr lang="en-US" sz="2000"/>
              <a:t>#Take user input and ask them for their marks. Print their grade.</a:t>
            </a:r>
            <a:endParaRPr sz="2000"/>
          </a:p>
          <a:p>
            <a:pPr marL="0" lvl="0" indent="0" algn="l" rtl="0">
              <a:lnSpc>
                <a:spcPct val="100000"/>
              </a:lnSpc>
              <a:spcBef>
                <a:spcPts val="0"/>
              </a:spcBef>
              <a:spcAft>
                <a:spcPts val="0"/>
              </a:spcAft>
              <a:buClr>
                <a:schemeClr val="dk1"/>
              </a:buClr>
              <a:buSzPts val="1100"/>
              <a:buFont typeface="Arial"/>
              <a:buNone/>
            </a:pPr>
            <a:r>
              <a:rPr lang="en-US" sz="1900"/>
              <a:t> </a:t>
            </a:r>
            <a:r>
              <a:rPr lang="en-US" sz="1600"/>
              <a:t> </a:t>
            </a:r>
            <a:r>
              <a:rPr lang="en-US" sz="1900"/>
              <a:t>average_marks= 70</a:t>
            </a:r>
            <a:endParaRPr sz="1900"/>
          </a:p>
          <a:p>
            <a:pPr marL="152400" lvl="0" indent="0" algn="l" rtl="0">
              <a:lnSpc>
                <a:spcPct val="100000"/>
              </a:lnSpc>
              <a:spcBef>
                <a:spcPts val="0"/>
              </a:spcBef>
              <a:spcAft>
                <a:spcPts val="0"/>
              </a:spcAft>
              <a:buClr>
                <a:schemeClr val="dk1"/>
              </a:buClr>
              <a:buSzPts val="1100"/>
              <a:buFont typeface="Arial"/>
              <a:buNone/>
            </a:pPr>
            <a:r>
              <a:rPr lang="en-US" sz="1900"/>
              <a:t>if average_marks  &gt;= 70:</a:t>
            </a:r>
            <a:endParaRPr sz="1900"/>
          </a:p>
          <a:p>
            <a:pPr marL="152400" lvl="0" indent="0" algn="l" rtl="0">
              <a:lnSpc>
                <a:spcPct val="100000"/>
              </a:lnSpc>
              <a:spcBef>
                <a:spcPts val="0"/>
              </a:spcBef>
              <a:spcAft>
                <a:spcPts val="0"/>
              </a:spcAft>
              <a:buClr>
                <a:schemeClr val="dk1"/>
              </a:buClr>
              <a:buSzPts val="1100"/>
              <a:buFont typeface="Arial"/>
              <a:buNone/>
            </a:pPr>
            <a:r>
              <a:rPr lang="en-US" sz="1900"/>
              <a:t> 		 print("A")</a:t>
            </a:r>
            <a:endParaRPr sz="1900"/>
          </a:p>
          <a:p>
            <a:pPr marL="152400" lvl="0" indent="0" algn="l" rtl="0">
              <a:lnSpc>
                <a:spcPct val="100000"/>
              </a:lnSpc>
              <a:spcBef>
                <a:spcPts val="0"/>
              </a:spcBef>
              <a:spcAft>
                <a:spcPts val="0"/>
              </a:spcAft>
              <a:buClr>
                <a:schemeClr val="dk1"/>
              </a:buClr>
              <a:buSzPts val="1100"/>
              <a:buFont typeface="Arial"/>
              <a:buNone/>
            </a:pPr>
            <a:r>
              <a:rPr lang="en-US" sz="1900"/>
              <a:t>elif average_marks  &gt;= 60 and average_marks  &lt; 70:</a:t>
            </a:r>
            <a:endParaRPr sz="1900"/>
          </a:p>
          <a:p>
            <a:pPr marL="152400" lvl="0" indent="0" algn="l" rtl="0">
              <a:lnSpc>
                <a:spcPct val="100000"/>
              </a:lnSpc>
              <a:spcBef>
                <a:spcPts val="0"/>
              </a:spcBef>
              <a:spcAft>
                <a:spcPts val="0"/>
              </a:spcAft>
              <a:buClr>
                <a:schemeClr val="dk1"/>
              </a:buClr>
              <a:buSzPts val="1100"/>
              <a:buFont typeface="Arial"/>
              <a:buNone/>
            </a:pPr>
            <a:r>
              <a:rPr lang="en-US" sz="1900"/>
              <a:t> 	 print("B")</a:t>
            </a:r>
            <a:endParaRPr sz="1900"/>
          </a:p>
          <a:p>
            <a:pPr marL="152400" lvl="0" indent="0" algn="l" rtl="0">
              <a:lnSpc>
                <a:spcPct val="100000"/>
              </a:lnSpc>
              <a:spcBef>
                <a:spcPts val="0"/>
              </a:spcBef>
              <a:spcAft>
                <a:spcPts val="0"/>
              </a:spcAft>
              <a:buClr>
                <a:schemeClr val="dk1"/>
              </a:buClr>
              <a:buSzPts val="1100"/>
              <a:buFont typeface="Arial"/>
              <a:buNone/>
            </a:pPr>
            <a:r>
              <a:rPr lang="en-US" sz="1900"/>
              <a:t>elif average_marks  &gt;= 50 and average_marks  &lt; 60:</a:t>
            </a:r>
            <a:endParaRPr sz="1900"/>
          </a:p>
          <a:p>
            <a:pPr marL="152400" lvl="0" indent="0" algn="l" rtl="0">
              <a:lnSpc>
                <a:spcPct val="100000"/>
              </a:lnSpc>
              <a:spcBef>
                <a:spcPts val="0"/>
              </a:spcBef>
              <a:spcAft>
                <a:spcPts val="0"/>
              </a:spcAft>
              <a:buClr>
                <a:schemeClr val="dk1"/>
              </a:buClr>
              <a:buSzPts val="1100"/>
              <a:buFont typeface="Arial"/>
              <a:buNone/>
            </a:pPr>
            <a:r>
              <a:rPr lang="en-US" sz="1900"/>
              <a:t>   		print("C")</a:t>
            </a:r>
            <a:endParaRPr sz="1900"/>
          </a:p>
          <a:p>
            <a:pPr marL="152400" lvl="0" indent="0" algn="l" rtl="0">
              <a:lnSpc>
                <a:spcPct val="100000"/>
              </a:lnSpc>
              <a:spcBef>
                <a:spcPts val="0"/>
              </a:spcBef>
              <a:spcAft>
                <a:spcPts val="0"/>
              </a:spcAft>
              <a:buClr>
                <a:schemeClr val="dk1"/>
              </a:buClr>
              <a:buSzPts val="1100"/>
              <a:buFont typeface="Arial"/>
              <a:buNone/>
            </a:pPr>
            <a:r>
              <a:rPr lang="en-US" sz="1900"/>
              <a:t>elif average_marks  &gt;= 40 and average_marks  &lt; 50:</a:t>
            </a:r>
            <a:endParaRPr sz="1900"/>
          </a:p>
          <a:p>
            <a:pPr marL="152400" lvl="0" indent="0" algn="l" rtl="0">
              <a:lnSpc>
                <a:spcPct val="100000"/>
              </a:lnSpc>
              <a:spcBef>
                <a:spcPts val="0"/>
              </a:spcBef>
              <a:spcAft>
                <a:spcPts val="0"/>
              </a:spcAft>
              <a:buClr>
                <a:schemeClr val="dk1"/>
              </a:buClr>
              <a:buSzPts val="1100"/>
              <a:buFont typeface="Arial"/>
              <a:buNone/>
            </a:pPr>
            <a:r>
              <a:rPr lang="en-US" sz="1900"/>
              <a:t>   		print("D")</a:t>
            </a:r>
            <a:endParaRPr sz="1900"/>
          </a:p>
          <a:p>
            <a:pPr marL="152400" lvl="0" indent="0" algn="l" rtl="0">
              <a:lnSpc>
                <a:spcPct val="100000"/>
              </a:lnSpc>
              <a:spcBef>
                <a:spcPts val="0"/>
              </a:spcBef>
              <a:spcAft>
                <a:spcPts val="0"/>
              </a:spcAft>
              <a:buClr>
                <a:schemeClr val="dk1"/>
              </a:buClr>
              <a:buSzPts val="1100"/>
              <a:buFont typeface="Arial"/>
              <a:buNone/>
            </a:pPr>
            <a:r>
              <a:rPr lang="en-US" sz="1900"/>
              <a:t>else:</a:t>
            </a:r>
            <a:endParaRPr sz="1900"/>
          </a:p>
          <a:p>
            <a:pPr marL="152400" lvl="0" indent="0" algn="l" rtl="0">
              <a:lnSpc>
                <a:spcPct val="100000"/>
              </a:lnSpc>
              <a:spcBef>
                <a:spcPts val="0"/>
              </a:spcBef>
              <a:spcAft>
                <a:spcPts val="0"/>
              </a:spcAft>
              <a:buClr>
                <a:schemeClr val="dk1"/>
              </a:buClr>
              <a:buSzPts val="1100"/>
              <a:buFont typeface="Arial"/>
              <a:buNone/>
            </a:pPr>
            <a:r>
              <a:rPr lang="en-US" sz="1900"/>
              <a:t>   print("E")</a:t>
            </a:r>
            <a:endParaRPr sz="1900"/>
          </a:p>
          <a:p>
            <a:pPr marL="152400" lvl="0" indent="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85"/>
          <p:cNvSpPr txBox="1">
            <a:spLocks noGrp="1"/>
          </p:cNvSpPr>
          <p:nvPr>
            <p:ph type="title"/>
          </p:nvPr>
        </p:nvSpPr>
        <p:spPr>
          <a:xfrm>
            <a:off x="3100699" y="753225"/>
            <a:ext cx="71934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Nested IF Statement</a:t>
            </a:r>
            <a:endParaRPr/>
          </a:p>
        </p:txBody>
      </p:sp>
      <p:sp>
        <p:nvSpPr>
          <p:cNvPr id="699" name="Google Shape;699;p85"/>
          <p:cNvSpPr txBox="1">
            <a:spLocks noGrp="1"/>
          </p:cNvSpPr>
          <p:nvPr>
            <p:ph type="body" idx="1"/>
          </p:nvPr>
        </p:nvSpPr>
        <p:spPr>
          <a:xfrm>
            <a:off x="164075" y="2097525"/>
            <a:ext cx="11493000" cy="4536600"/>
          </a:xfrm>
          <a:prstGeom prst="rect">
            <a:avLst/>
          </a:prstGeom>
          <a:noFill/>
          <a:ln>
            <a:noFill/>
          </a:ln>
        </p:spPr>
        <p:txBody>
          <a:bodyPr spcFirstLastPara="1" wrap="square" lIns="91425" tIns="45700" rIns="91425" bIns="45700" anchor="t" anchorCtr="0">
            <a:noAutofit/>
          </a:bodyPr>
          <a:lstStyle/>
          <a:p>
            <a:pPr marL="152400" lvl="0" indent="0" algn="l" rtl="0">
              <a:lnSpc>
                <a:spcPct val="90000"/>
              </a:lnSpc>
              <a:spcBef>
                <a:spcPts val="1000"/>
              </a:spcBef>
              <a:spcAft>
                <a:spcPts val="0"/>
              </a:spcAft>
              <a:buClr>
                <a:schemeClr val="lt1"/>
              </a:buClr>
              <a:buSzPts val="2400"/>
              <a:buNone/>
            </a:pP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Installing Python</a:t>
            </a:r>
            <a:endParaRPr/>
          </a:p>
        </p:txBody>
      </p:sp>
      <p:sp>
        <p:nvSpPr>
          <p:cNvPr id="422" name="Google Shape;422;p41"/>
          <p:cNvSpPr txBox="1">
            <a:spLocks noGrp="1"/>
          </p:cNvSpPr>
          <p:nvPr>
            <p:ph type="body" idx="1"/>
          </p:nvPr>
        </p:nvSpPr>
        <p:spPr>
          <a:xfrm>
            <a:off x="158200" y="2000650"/>
            <a:ext cx="7372800" cy="47454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lt1"/>
              </a:buClr>
              <a:buSzPts val="2220"/>
              <a:buNone/>
            </a:pPr>
            <a:r>
              <a:rPr lang="en-US" sz="2220"/>
              <a:t>– Linux / Unix / OSX </a:t>
            </a:r>
            <a:endParaRPr sz="2220"/>
          </a:p>
          <a:p>
            <a:pPr marL="0" lvl="0" indent="0" algn="l" rtl="0">
              <a:lnSpc>
                <a:spcPct val="70000"/>
              </a:lnSpc>
              <a:spcBef>
                <a:spcPts val="1000"/>
              </a:spcBef>
              <a:spcAft>
                <a:spcPts val="0"/>
              </a:spcAft>
              <a:buClr>
                <a:schemeClr val="lt1"/>
              </a:buClr>
              <a:buSzPts val="2220"/>
              <a:buNone/>
            </a:pPr>
            <a:r>
              <a:rPr lang="en-US" sz="2220"/>
              <a:t>         ▪ Run following commands in terminal - </a:t>
            </a:r>
            <a:r>
              <a:rPr lang="en-US" sz="1220"/>
              <a:t>By default Python 2 is installed</a:t>
            </a:r>
            <a:endParaRPr sz="1220"/>
          </a:p>
          <a:p>
            <a:pPr marL="914400" lvl="0" indent="457200" algn="l" rtl="0">
              <a:lnSpc>
                <a:spcPct val="70000"/>
              </a:lnSpc>
              <a:spcBef>
                <a:spcPts val="1000"/>
              </a:spcBef>
              <a:spcAft>
                <a:spcPts val="0"/>
              </a:spcAft>
              <a:buClr>
                <a:schemeClr val="lt1"/>
              </a:buClr>
              <a:buSzPts val="2220"/>
              <a:buNone/>
            </a:pPr>
            <a:r>
              <a:rPr lang="en-US" sz="2220"/>
              <a:t>-</a:t>
            </a:r>
            <a:r>
              <a:rPr lang="en-US" sz="1720"/>
              <a:t>sudo apt update</a:t>
            </a:r>
            <a:endParaRPr sz="1720"/>
          </a:p>
          <a:p>
            <a:pPr marL="914400" lvl="0" indent="457200" algn="l" rtl="0">
              <a:lnSpc>
                <a:spcPct val="70000"/>
              </a:lnSpc>
              <a:spcBef>
                <a:spcPts val="1000"/>
              </a:spcBef>
              <a:spcAft>
                <a:spcPts val="0"/>
              </a:spcAft>
              <a:buClr>
                <a:schemeClr val="lt1"/>
              </a:buClr>
              <a:buSzPts val="2220"/>
              <a:buNone/>
            </a:pPr>
            <a:r>
              <a:rPr lang="en-US" sz="1720"/>
              <a:t>-sudo apt install software-properties-common</a:t>
            </a:r>
            <a:endParaRPr sz="1720"/>
          </a:p>
          <a:p>
            <a:pPr marL="914400" lvl="0" indent="457200" algn="l" rtl="0">
              <a:lnSpc>
                <a:spcPct val="70000"/>
              </a:lnSpc>
              <a:spcBef>
                <a:spcPts val="1000"/>
              </a:spcBef>
              <a:spcAft>
                <a:spcPts val="0"/>
              </a:spcAft>
              <a:buClr>
                <a:schemeClr val="lt1"/>
              </a:buClr>
              <a:buSzPts val="2220"/>
              <a:buNone/>
            </a:pPr>
            <a:r>
              <a:rPr lang="en-US" sz="1720"/>
              <a:t>-sudo add-apt-repository ppa:deadsnakes/ppa</a:t>
            </a:r>
            <a:endParaRPr sz="1720"/>
          </a:p>
          <a:p>
            <a:pPr marL="914400" lvl="0" indent="457200" algn="l" rtl="0">
              <a:lnSpc>
                <a:spcPct val="70000"/>
              </a:lnSpc>
              <a:spcBef>
                <a:spcPts val="1000"/>
              </a:spcBef>
              <a:spcAft>
                <a:spcPts val="0"/>
              </a:spcAft>
              <a:buClr>
                <a:schemeClr val="lt1"/>
              </a:buClr>
              <a:buSzPts val="2220"/>
              <a:buNone/>
            </a:pPr>
            <a:r>
              <a:rPr lang="en-US" sz="1720"/>
              <a:t>-sudo apt update</a:t>
            </a:r>
            <a:endParaRPr sz="1720"/>
          </a:p>
          <a:p>
            <a:pPr marL="0" lvl="0" indent="0" algn="l" rtl="0">
              <a:lnSpc>
                <a:spcPct val="70000"/>
              </a:lnSpc>
              <a:spcBef>
                <a:spcPts val="1000"/>
              </a:spcBef>
              <a:spcAft>
                <a:spcPts val="0"/>
              </a:spcAft>
              <a:buClr>
                <a:schemeClr val="lt1"/>
              </a:buClr>
              <a:buSzPts val="2220"/>
              <a:buNone/>
            </a:pPr>
            <a:r>
              <a:rPr lang="en-US" sz="2220"/>
              <a:t>                </a:t>
            </a:r>
            <a:r>
              <a:rPr lang="en-US" sz="1757"/>
              <a:t>- sudo apt install python3.9</a:t>
            </a:r>
            <a:endParaRPr sz="2220"/>
          </a:p>
          <a:p>
            <a:pPr marL="0" lvl="0" indent="0" algn="l" rtl="0">
              <a:lnSpc>
                <a:spcPct val="70000"/>
              </a:lnSpc>
              <a:spcBef>
                <a:spcPts val="1000"/>
              </a:spcBef>
              <a:spcAft>
                <a:spcPts val="0"/>
              </a:spcAft>
              <a:buClr>
                <a:schemeClr val="lt1"/>
              </a:buClr>
              <a:buSzPts val="2220"/>
              <a:buNone/>
            </a:pPr>
            <a:r>
              <a:rPr lang="en-US" sz="2220"/>
              <a:t> – Windows </a:t>
            </a:r>
            <a:endParaRPr sz="2220"/>
          </a:p>
          <a:p>
            <a:pPr marL="0" lvl="0" indent="0" algn="l" rtl="0">
              <a:lnSpc>
                <a:spcPct val="70000"/>
              </a:lnSpc>
              <a:spcBef>
                <a:spcPts val="1000"/>
              </a:spcBef>
              <a:spcAft>
                <a:spcPts val="0"/>
              </a:spcAft>
              <a:buClr>
                <a:schemeClr val="lt1"/>
              </a:buClr>
              <a:buSzPts val="2220"/>
              <a:buNone/>
            </a:pPr>
            <a:r>
              <a:rPr lang="en-US" sz="2220"/>
              <a:t>       ▪ Download &amp; Install python3.9.x.exe.                -		</a:t>
            </a:r>
            <a:r>
              <a:rPr lang="en-US" sz="1757" u="sng">
                <a:solidFill>
                  <a:schemeClr val="hlink"/>
                </a:solidFill>
                <a:hlinkClick r:id="rId3"/>
              </a:rPr>
              <a:t>https://www.python.org/downloads/releases</a:t>
            </a:r>
            <a:r>
              <a:rPr lang="en-US" sz="1757"/>
              <a:t> </a:t>
            </a:r>
            <a:endParaRPr sz="1757"/>
          </a:p>
          <a:p>
            <a:pPr marL="0" lvl="0" indent="0" algn="l" rtl="0">
              <a:lnSpc>
                <a:spcPct val="70000"/>
              </a:lnSpc>
              <a:spcBef>
                <a:spcPts val="1000"/>
              </a:spcBef>
              <a:spcAft>
                <a:spcPts val="0"/>
              </a:spcAft>
              <a:buClr>
                <a:schemeClr val="lt1"/>
              </a:buClr>
              <a:buSzPts val="2220"/>
              <a:buNone/>
            </a:pPr>
            <a:r>
              <a:rPr lang="en-US" sz="2220"/>
              <a:t>     ▪ Add to Python to Path</a:t>
            </a:r>
            <a:endParaRPr sz="2220"/>
          </a:p>
          <a:p>
            <a:pPr marL="0" lvl="0" indent="0" algn="l" rtl="0">
              <a:lnSpc>
                <a:spcPct val="70000"/>
              </a:lnSpc>
              <a:spcBef>
                <a:spcPts val="1000"/>
              </a:spcBef>
              <a:spcAft>
                <a:spcPts val="0"/>
              </a:spcAft>
              <a:buClr>
                <a:schemeClr val="lt1"/>
              </a:buClr>
              <a:buSzPts val="2220"/>
              <a:buNone/>
            </a:pPr>
            <a:r>
              <a:rPr lang="en-US" sz="2220"/>
              <a:t>           </a:t>
            </a:r>
            <a:r>
              <a:rPr lang="en-US" sz="1757"/>
              <a:t>– Do so by checking the checkbox as indicated</a:t>
            </a:r>
            <a:endParaRPr sz="1757"/>
          </a:p>
          <a:p>
            <a:pPr marL="457200" lvl="0" indent="-340201" algn="l" rtl="0">
              <a:lnSpc>
                <a:spcPct val="70000"/>
              </a:lnSpc>
              <a:spcBef>
                <a:spcPts val="1000"/>
              </a:spcBef>
              <a:spcAft>
                <a:spcPts val="0"/>
              </a:spcAft>
              <a:buSzPts val="1758"/>
              <a:buChar char="-"/>
            </a:pPr>
            <a:r>
              <a:rPr lang="en-US" sz="1757"/>
              <a:t>Open terminal and type “python –version” to confirm it is added to the global variables</a:t>
            </a:r>
            <a:endParaRPr/>
          </a:p>
        </p:txBody>
      </p:sp>
      <p:pic>
        <p:nvPicPr>
          <p:cNvPr id="423" name="Google Shape;423;p41"/>
          <p:cNvPicPr preferRelativeResize="0"/>
          <p:nvPr/>
        </p:nvPicPr>
        <p:blipFill>
          <a:blip r:embed="rId4">
            <a:alphaModFix/>
          </a:blip>
          <a:stretch>
            <a:fillRect/>
          </a:stretch>
        </p:blipFill>
        <p:spPr>
          <a:xfrm>
            <a:off x="7300600" y="2694425"/>
            <a:ext cx="4593550" cy="32236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8AC0D2"/>
            </a:gs>
            <a:gs pos="100000">
              <a:srgbClr val="448196"/>
            </a:gs>
          </a:gsLst>
          <a:lin ang="5400012" scaled="0"/>
        </a:gradFill>
        <a:effectLst/>
      </p:bgPr>
    </p:bg>
    <p:spTree>
      <p:nvGrpSpPr>
        <p:cNvPr id="1" name="Shape 703"/>
        <p:cNvGrpSpPr/>
        <p:nvPr/>
      </p:nvGrpSpPr>
      <p:grpSpPr>
        <a:xfrm>
          <a:off x="0" y="0"/>
          <a:ext cx="0" cy="0"/>
          <a:chOff x="0" y="0"/>
          <a:chExt cx="0" cy="0"/>
        </a:xfrm>
      </p:grpSpPr>
      <p:sp>
        <p:nvSpPr>
          <p:cNvPr id="704" name="Google Shape;704;p86"/>
          <p:cNvSpPr txBox="1">
            <a:spLocks noGrp="1"/>
          </p:cNvSpPr>
          <p:nvPr>
            <p:ph type="title"/>
          </p:nvPr>
        </p:nvSpPr>
        <p:spPr>
          <a:xfrm>
            <a:off x="3542675" y="753225"/>
            <a:ext cx="67515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TASK: IF Statement</a:t>
            </a:r>
            <a:endParaRPr/>
          </a:p>
        </p:txBody>
      </p:sp>
      <p:sp>
        <p:nvSpPr>
          <p:cNvPr id="705" name="Google Shape;705;p86"/>
          <p:cNvSpPr txBox="1">
            <a:spLocks noGrp="1"/>
          </p:cNvSpPr>
          <p:nvPr>
            <p:ph type="body" idx="1"/>
          </p:nvPr>
        </p:nvSpPr>
        <p:spPr>
          <a:xfrm>
            <a:off x="164075" y="2097525"/>
            <a:ext cx="11493000" cy="4536600"/>
          </a:xfrm>
          <a:prstGeom prst="rect">
            <a:avLst/>
          </a:prstGeom>
          <a:noFill/>
          <a:ln>
            <a:noFill/>
          </a:ln>
        </p:spPr>
        <p:txBody>
          <a:bodyPr spcFirstLastPara="1" wrap="square" lIns="91425" tIns="45700" rIns="91425" bIns="45700" anchor="t" anchorCtr="0">
            <a:noAutofit/>
          </a:bodyPr>
          <a:lstStyle/>
          <a:p>
            <a:pPr marL="152400" lvl="0" indent="0" algn="l" rtl="0">
              <a:lnSpc>
                <a:spcPct val="90000"/>
              </a:lnSpc>
              <a:spcBef>
                <a:spcPts val="1000"/>
              </a:spcBef>
              <a:spcAft>
                <a:spcPts val="0"/>
              </a:spcAft>
              <a:buClr>
                <a:schemeClr val="lt1"/>
              </a:buClr>
              <a:buSzPts val="2400"/>
              <a:buNone/>
            </a:pPr>
            <a:r>
              <a:rPr lang="en-US" sz="3100"/>
              <a:t>Take three inputs from a user, separately. Print the largest of the numbers.</a:t>
            </a:r>
            <a:endParaRPr sz="3100"/>
          </a:p>
          <a:p>
            <a:pPr marL="152400" lvl="0" indent="0" algn="l" rtl="0">
              <a:lnSpc>
                <a:spcPct val="90000"/>
              </a:lnSpc>
              <a:spcBef>
                <a:spcPts val="1000"/>
              </a:spcBef>
              <a:spcAft>
                <a:spcPts val="0"/>
              </a:spcAft>
              <a:buClr>
                <a:schemeClr val="lt1"/>
              </a:buClr>
              <a:buSzPts val="2400"/>
              <a:buNone/>
            </a:pPr>
            <a:r>
              <a:rPr lang="en-US" sz="3100"/>
              <a:t>Hint: Determine what type of data is taken in as input</a:t>
            </a:r>
            <a:endParaRPr sz="31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7"/>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3000" b="1">
                <a:latin typeface="Comfortaa"/>
                <a:ea typeface="Comfortaa"/>
                <a:cs typeface="Comfortaa"/>
                <a:sym typeface="Comfortaa"/>
              </a:rPr>
              <a:t>CONCEPT 6: LOOPS</a:t>
            </a:r>
            <a:br>
              <a:rPr lang="en-US"/>
            </a:br>
            <a:endParaRPr/>
          </a:p>
        </p:txBody>
      </p:sp>
      <p:sp>
        <p:nvSpPr>
          <p:cNvPr id="711" name="Google Shape;711;p87"/>
          <p:cNvSpPr txBox="1"/>
          <p:nvPr/>
        </p:nvSpPr>
        <p:spPr>
          <a:xfrm>
            <a:off x="722125" y="2239450"/>
            <a:ext cx="9711600" cy="4386000"/>
          </a:xfrm>
          <a:prstGeom prst="rect">
            <a:avLst/>
          </a:prstGeom>
          <a:noFill/>
          <a:ln>
            <a:noFill/>
          </a:ln>
        </p:spPr>
        <p:txBody>
          <a:bodyPr spcFirstLastPara="1" wrap="square" lIns="91425" tIns="45700" rIns="91425" bIns="45700" anchor="t" anchorCtr="0">
            <a:noAutofit/>
          </a:bodyPr>
          <a:lstStyle/>
          <a:p>
            <a:pPr marL="45720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noaction"/>
              </a:rPr>
              <a:t>While Loop</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noaction"/>
              </a:rPr>
              <a:t>For Loop</a:t>
            </a: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8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For Loop...</a:t>
            </a:r>
            <a:endParaRPr/>
          </a:p>
        </p:txBody>
      </p:sp>
      <p:sp>
        <p:nvSpPr>
          <p:cNvPr id="717" name="Google Shape;717;p88"/>
          <p:cNvSpPr txBox="1">
            <a:spLocks noGrp="1"/>
          </p:cNvSpPr>
          <p:nvPr>
            <p:ph type="body" idx="1"/>
          </p:nvPr>
        </p:nvSpPr>
        <p:spPr>
          <a:xfrm>
            <a:off x="205000" y="2025950"/>
            <a:ext cx="11493000" cy="4635600"/>
          </a:xfrm>
          <a:prstGeom prst="rect">
            <a:avLst/>
          </a:prstGeom>
          <a:noFill/>
          <a:ln>
            <a:noFill/>
          </a:ln>
        </p:spPr>
        <p:txBody>
          <a:bodyPr spcFirstLastPara="1" wrap="square" lIns="91425" tIns="45700" rIns="91425" bIns="45700" anchor="t" anchorCtr="0">
            <a:noAutofit/>
          </a:bodyPr>
          <a:lstStyle/>
          <a:p>
            <a:pPr marL="457200" lvl="0" indent="-431800" algn="l" rtl="0">
              <a:spcBef>
                <a:spcPts val="1000"/>
              </a:spcBef>
              <a:spcAft>
                <a:spcPts val="0"/>
              </a:spcAft>
              <a:buSzPts val="3200"/>
              <a:buChar char="-"/>
            </a:pPr>
            <a:r>
              <a:rPr lang="en-US" sz="3200"/>
              <a:t>A for loop is used to perform a repetitive task over and over. You can also loop through a list and get individual values as below:</a:t>
            </a:r>
            <a:endParaRPr sz="3200"/>
          </a:p>
          <a:p>
            <a:pPr marL="457200" lvl="0" indent="0" algn="l" rtl="0">
              <a:spcBef>
                <a:spcPts val="1000"/>
              </a:spcBef>
              <a:spcAft>
                <a:spcPts val="0"/>
              </a:spcAft>
              <a:buNone/>
            </a:pPr>
            <a:r>
              <a:rPr lang="en-US" sz="3200"/>
              <a:t>1. An example of how you can loop through all numbers between a certain range is:</a:t>
            </a:r>
            <a:endParaRPr sz="3200"/>
          </a:p>
          <a:p>
            <a:pPr marL="457200" lvl="0" indent="0" algn="l" rtl="0">
              <a:spcBef>
                <a:spcPts val="1000"/>
              </a:spcBef>
              <a:spcAft>
                <a:spcPts val="0"/>
              </a:spcAft>
              <a:buNone/>
            </a:pPr>
            <a:r>
              <a:rPr lang="en-US" sz="3200"/>
              <a:t>for i in range(0,15):</a:t>
            </a:r>
            <a:endParaRPr sz="3200"/>
          </a:p>
          <a:p>
            <a:pPr marL="457200" lvl="0" indent="0" algn="l" rtl="0">
              <a:spcBef>
                <a:spcPts val="1000"/>
              </a:spcBef>
              <a:spcAft>
                <a:spcPts val="0"/>
              </a:spcAft>
              <a:buClr>
                <a:schemeClr val="dk1"/>
              </a:buClr>
              <a:buSzPts val="1100"/>
              <a:buFont typeface="Arial"/>
              <a:buNone/>
            </a:pPr>
            <a:r>
              <a:rPr lang="en-US" sz="3200"/>
              <a:t>  if i % 2 == 0:</a:t>
            </a:r>
            <a:endParaRPr sz="3200"/>
          </a:p>
          <a:p>
            <a:pPr marL="457200" lvl="0" indent="0" algn="l" rtl="0">
              <a:spcBef>
                <a:spcPts val="1000"/>
              </a:spcBef>
              <a:spcAft>
                <a:spcPts val="0"/>
              </a:spcAft>
              <a:buNone/>
            </a:pPr>
            <a:r>
              <a:rPr lang="en-US" sz="3200"/>
              <a:t>   print(i)</a:t>
            </a:r>
            <a:endParaRPr sz="3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8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While Loop...</a:t>
            </a:r>
            <a:endParaRPr/>
          </a:p>
        </p:txBody>
      </p:sp>
      <p:sp>
        <p:nvSpPr>
          <p:cNvPr id="723" name="Google Shape;723;p89"/>
          <p:cNvSpPr txBox="1">
            <a:spLocks noGrp="1"/>
          </p:cNvSpPr>
          <p:nvPr>
            <p:ph type="body" idx="1"/>
          </p:nvPr>
        </p:nvSpPr>
        <p:spPr>
          <a:xfrm>
            <a:off x="205000" y="2025950"/>
            <a:ext cx="11493000" cy="4635600"/>
          </a:xfrm>
          <a:prstGeom prst="rect">
            <a:avLst/>
          </a:prstGeom>
          <a:noFill/>
          <a:ln>
            <a:noFill/>
          </a:ln>
        </p:spPr>
        <p:txBody>
          <a:bodyPr spcFirstLastPara="1" wrap="square" lIns="91425" tIns="45700" rIns="91425" bIns="45700" anchor="t" anchorCtr="0">
            <a:noAutofit/>
          </a:bodyPr>
          <a:lstStyle/>
          <a:p>
            <a:pPr marL="457200" lvl="0" indent="-431800" algn="l" rtl="0">
              <a:spcBef>
                <a:spcPts val="1000"/>
              </a:spcBef>
              <a:spcAft>
                <a:spcPts val="0"/>
              </a:spcAft>
              <a:buSzPts val="3200"/>
              <a:buChar char="-"/>
            </a:pPr>
            <a:r>
              <a:rPr lang="en-US" sz="3200"/>
              <a:t>You can also  use a while loop to constantly loop until a condition is false. This means we should find a way to change the condition by either incrementing or decrementing a value to stop the loop.</a:t>
            </a:r>
            <a:endParaRPr sz="3200"/>
          </a:p>
          <a:p>
            <a:pPr marL="0" lvl="0" indent="457200" algn="l" rtl="0">
              <a:spcBef>
                <a:spcPts val="1000"/>
              </a:spcBef>
              <a:spcAft>
                <a:spcPts val="0"/>
              </a:spcAft>
              <a:buClr>
                <a:schemeClr val="dk1"/>
              </a:buClr>
              <a:buSzPts val="1100"/>
              <a:buFont typeface="Arial"/>
              <a:buNone/>
            </a:pPr>
            <a:r>
              <a:rPr lang="en-US" sz="3200"/>
              <a:t>i = 0</a:t>
            </a:r>
            <a:endParaRPr sz="3200"/>
          </a:p>
          <a:p>
            <a:pPr marL="0" lvl="0" indent="457200" algn="l" rtl="0">
              <a:spcBef>
                <a:spcPts val="1000"/>
              </a:spcBef>
              <a:spcAft>
                <a:spcPts val="0"/>
              </a:spcAft>
              <a:buClr>
                <a:schemeClr val="dk1"/>
              </a:buClr>
              <a:buSzPts val="1100"/>
              <a:buFont typeface="Arial"/>
              <a:buNone/>
            </a:pPr>
            <a:r>
              <a:rPr lang="en-US" sz="3200"/>
              <a:t>while i &lt; 20:</a:t>
            </a:r>
            <a:endParaRPr sz="3200"/>
          </a:p>
          <a:p>
            <a:pPr marL="0" lvl="0" indent="0" algn="l" rtl="0">
              <a:spcBef>
                <a:spcPts val="1000"/>
              </a:spcBef>
              <a:spcAft>
                <a:spcPts val="0"/>
              </a:spcAft>
              <a:buClr>
                <a:schemeClr val="dk1"/>
              </a:buClr>
              <a:buSzPts val="1100"/>
              <a:buFont typeface="Arial"/>
              <a:buNone/>
            </a:pPr>
            <a:r>
              <a:rPr lang="en-US" sz="3200"/>
              <a:t>    	print("Less " + str(i))</a:t>
            </a:r>
            <a:endParaRPr sz="3200"/>
          </a:p>
          <a:p>
            <a:pPr marL="0" lvl="0" indent="0" algn="l" rtl="0">
              <a:spcBef>
                <a:spcPts val="1000"/>
              </a:spcBef>
              <a:spcAft>
                <a:spcPts val="0"/>
              </a:spcAft>
              <a:buClr>
                <a:schemeClr val="dk1"/>
              </a:buClr>
              <a:buSzPts val="1100"/>
              <a:buFont typeface="Arial"/>
              <a:buNone/>
            </a:pPr>
            <a:r>
              <a:rPr lang="en-US" sz="3200"/>
              <a:t>    	i = i + 1</a:t>
            </a:r>
            <a:endParaRPr sz="3200"/>
          </a:p>
          <a:p>
            <a:pPr marL="0" lvl="0" indent="0" algn="l" rtl="0">
              <a:spcBef>
                <a:spcPts val="1000"/>
              </a:spcBef>
              <a:spcAft>
                <a:spcPts val="0"/>
              </a:spcAft>
              <a:buClr>
                <a:schemeClr val="dk1"/>
              </a:buClr>
              <a:buSzPts val="1100"/>
              <a:buFont typeface="Arial"/>
              <a:buNone/>
            </a:pPr>
            <a:endParaRPr sz="3200"/>
          </a:p>
          <a:p>
            <a:pPr marL="0" lvl="0" indent="0" algn="l" rtl="0">
              <a:lnSpc>
                <a:spcPct val="90000"/>
              </a:lnSpc>
              <a:spcBef>
                <a:spcPts val="1000"/>
              </a:spcBef>
              <a:spcAft>
                <a:spcPts val="0"/>
              </a:spcAft>
              <a:buNone/>
            </a:pPr>
            <a:endParaRPr sz="3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8AC0D2"/>
            </a:gs>
            <a:gs pos="100000">
              <a:srgbClr val="448196"/>
            </a:gs>
          </a:gsLst>
          <a:lin ang="5400012" scaled="0"/>
        </a:gradFill>
        <a:effectLst/>
      </p:bgPr>
    </p:bg>
    <p:spTree>
      <p:nvGrpSpPr>
        <p:cNvPr id="1" name="Shape 727"/>
        <p:cNvGrpSpPr/>
        <p:nvPr/>
      </p:nvGrpSpPr>
      <p:grpSpPr>
        <a:xfrm>
          <a:off x="0" y="0"/>
          <a:ext cx="0" cy="0"/>
          <a:chOff x="0" y="0"/>
          <a:chExt cx="0" cy="0"/>
        </a:xfrm>
      </p:grpSpPr>
      <p:sp>
        <p:nvSpPr>
          <p:cNvPr id="728" name="Google Shape;728;p90"/>
          <p:cNvSpPr txBox="1">
            <a:spLocks noGrp="1"/>
          </p:cNvSpPr>
          <p:nvPr>
            <p:ph type="title"/>
          </p:nvPr>
        </p:nvSpPr>
        <p:spPr>
          <a:xfrm>
            <a:off x="4110550" y="753225"/>
            <a:ext cx="61833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TASK: Loops</a:t>
            </a:r>
            <a:endParaRPr/>
          </a:p>
        </p:txBody>
      </p:sp>
      <p:sp>
        <p:nvSpPr>
          <p:cNvPr id="729" name="Google Shape;729;p90"/>
          <p:cNvSpPr txBox="1">
            <a:spLocks noGrp="1"/>
          </p:cNvSpPr>
          <p:nvPr>
            <p:ph type="body" idx="1"/>
          </p:nvPr>
        </p:nvSpPr>
        <p:spPr>
          <a:xfrm>
            <a:off x="205000" y="2025950"/>
            <a:ext cx="11493000" cy="46356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endParaRPr sz="3200"/>
          </a:p>
          <a:p>
            <a:pPr marL="0" lvl="0" indent="0" algn="l" rtl="0">
              <a:lnSpc>
                <a:spcPct val="90000"/>
              </a:lnSpc>
              <a:spcBef>
                <a:spcPts val="1000"/>
              </a:spcBef>
              <a:spcAft>
                <a:spcPts val="0"/>
              </a:spcAft>
              <a:buNone/>
            </a:pPr>
            <a:endParaRPr sz="3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91"/>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DAY 8</a:t>
            </a:r>
            <a:br>
              <a:rPr lang="en-US"/>
            </a:br>
            <a:endParaRPr/>
          </a:p>
        </p:txBody>
      </p:sp>
      <p:sp>
        <p:nvSpPr>
          <p:cNvPr id="735" name="Google Shape;735;p91"/>
          <p:cNvSpPr txBox="1"/>
          <p:nvPr/>
        </p:nvSpPr>
        <p:spPr>
          <a:xfrm>
            <a:off x="722125" y="2239450"/>
            <a:ext cx="9711600" cy="43860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Let's A moment to Understand functions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noaction"/>
              </a:rPr>
              <a:t>Functions</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ction="ppaction://hlinksldjump"/>
              </a:rPr>
              <a:t>Tasks</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2"/>
          <p:cNvSpPr txBox="1">
            <a:spLocks noGrp="1"/>
          </p:cNvSpPr>
          <p:nvPr>
            <p:ph type="title"/>
          </p:nvPr>
        </p:nvSpPr>
        <p:spPr>
          <a:xfrm>
            <a:off x="2523499" y="753225"/>
            <a:ext cx="77706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A little bit about functions</a:t>
            </a:r>
            <a:endParaRPr/>
          </a:p>
        </p:txBody>
      </p:sp>
      <p:sp>
        <p:nvSpPr>
          <p:cNvPr id="741" name="Google Shape;741;p92"/>
          <p:cNvSpPr txBox="1">
            <a:spLocks noGrp="1"/>
          </p:cNvSpPr>
          <p:nvPr>
            <p:ph type="body" idx="1"/>
          </p:nvPr>
        </p:nvSpPr>
        <p:spPr>
          <a:xfrm>
            <a:off x="72750" y="1985275"/>
            <a:ext cx="11882100" cy="4708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2800"/>
              <a:t>Functions are used only to organize your program. Functions are usually reusable and can be passed different values to give different outputs.</a:t>
            </a:r>
            <a:endParaRPr sz="2800"/>
          </a:p>
          <a:p>
            <a:pPr marL="0" lvl="0" indent="0" algn="l" rtl="0">
              <a:lnSpc>
                <a:spcPct val="90000"/>
              </a:lnSpc>
              <a:spcBef>
                <a:spcPts val="1000"/>
              </a:spcBef>
              <a:spcAft>
                <a:spcPts val="0"/>
              </a:spcAft>
              <a:buNone/>
            </a:pPr>
            <a:endParaRPr sz="2800"/>
          </a:p>
          <a:p>
            <a:pPr marL="457200" lvl="0" indent="-406400" algn="l" rtl="0">
              <a:lnSpc>
                <a:spcPct val="90000"/>
              </a:lnSpc>
              <a:spcBef>
                <a:spcPts val="1000"/>
              </a:spcBef>
              <a:spcAft>
                <a:spcPts val="0"/>
              </a:spcAft>
              <a:buSzPts val="2800"/>
              <a:buChar char="-"/>
            </a:pPr>
            <a:r>
              <a:rPr lang="en-US" sz="2800"/>
              <a:t>When you are building a program, you have to organize your code better, through putting each task/functionality in their own block of code called functions.</a:t>
            </a:r>
            <a:endParaRPr sz="2800"/>
          </a:p>
          <a:p>
            <a:pPr marL="457200" lvl="0" indent="-406400" algn="l" rtl="0">
              <a:lnSpc>
                <a:spcPct val="90000"/>
              </a:lnSpc>
              <a:spcBef>
                <a:spcPts val="0"/>
              </a:spcBef>
              <a:spcAft>
                <a:spcPts val="0"/>
              </a:spcAft>
              <a:buSzPts val="2800"/>
              <a:buChar char="-"/>
            </a:pPr>
            <a:r>
              <a:rPr lang="en-US" sz="2800"/>
              <a:t>These blocks are invoked when they need to be used.</a:t>
            </a:r>
            <a:endParaRPr sz="2800"/>
          </a:p>
          <a:p>
            <a:pPr marL="457200" lvl="0" indent="-406400" algn="l" rtl="0">
              <a:lnSpc>
                <a:spcPct val="90000"/>
              </a:lnSpc>
              <a:spcBef>
                <a:spcPts val="0"/>
              </a:spcBef>
              <a:spcAft>
                <a:spcPts val="0"/>
              </a:spcAft>
              <a:buSzPts val="2800"/>
              <a:buChar char="-"/>
            </a:pPr>
            <a:r>
              <a:rPr lang="en-US" sz="2800"/>
              <a:t>There are inbuilt functions and custom functions in programming.</a:t>
            </a:r>
            <a:endParaRPr sz="2800"/>
          </a:p>
        </p:txBody>
      </p:sp>
      <p:pic>
        <p:nvPicPr>
          <p:cNvPr id="742" name="Google Shape;742;p92"/>
          <p:cNvPicPr preferRelativeResize="0"/>
          <p:nvPr/>
        </p:nvPicPr>
        <p:blipFill>
          <a:blip r:embed="rId3">
            <a:alphaModFix/>
          </a:blip>
          <a:stretch>
            <a:fillRect/>
          </a:stretch>
        </p:blipFill>
        <p:spPr>
          <a:xfrm>
            <a:off x="10428775" y="397175"/>
            <a:ext cx="1905000" cy="1905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93"/>
          <p:cNvSpPr txBox="1">
            <a:spLocks noGrp="1"/>
          </p:cNvSpPr>
          <p:nvPr>
            <p:ph type="title"/>
          </p:nvPr>
        </p:nvSpPr>
        <p:spPr>
          <a:xfrm>
            <a:off x="2523499" y="753225"/>
            <a:ext cx="77706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Examples of functions</a:t>
            </a:r>
            <a:endParaRPr/>
          </a:p>
        </p:txBody>
      </p:sp>
      <p:sp>
        <p:nvSpPr>
          <p:cNvPr id="748" name="Google Shape;748;p93"/>
          <p:cNvSpPr txBox="1">
            <a:spLocks noGrp="1"/>
          </p:cNvSpPr>
          <p:nvPr>
            <p:ph type="body" idx="1"/>
          </p:nvPr>
        </p:nvSpPr>
        <p:spPr>
          <a:xfrm>
            <a:off x="80925" y="2058925"/>
            <a:ext cx="12071100" cy="4635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2100"/>
          </a:p>
          <a:p>
            <a:pPr marL="0" lvl="0" indent="0" algn="l" rtl="0">
              <a:lnSpc>
                <a:spcPct val="90000"/>
              </a:lnSpc>
              <a:spcBef>
                <a:spcPts val="1000"/>
              </a:spcBef>
              <a:spcAft>
                <a:spcPts val="0"/>
              </a:spcAft>
              <a:buNone/>
            </a:pPr>
            <a:r>
              <a:rPr lang="en-US" sz="2100"/>
              <a:t>Example of inbuilt functions are like: </a:t>
            </a:r>
            <a:endParaRPr sz="2100"/>
          </a:p>
          <a:p>
            <a:pPr marL="914400" lvl="0" indent="0" algn="l" rtl="0">
              <a:lnSpc>
                <a:spcPct val="90000"/>
              </a:lnSpc>
              <a:spcBef>
                <a:spcPts val="1000"/>
              </a:spcBef>
              <a:spcAft>
                <a:spcPts val="0"/>
              </a:spcAft>
              <a:buNone/>
            </a:pPr>
            <a:r>
              <a:rPr lang="en-US" sz="2100"/>
              <a:t>round(), range(), str(), type(), tuple(), print()</a:t>
            </a:r>
            <a:endParaRPr sz="2100"/>
          </a:p>
          <a:p>
            <a:pPr marL="0" lvl="0" indent="0" algn="l" rtl="0">
              <a:lnSpc>
                <a:spcPct val="90000"/>
              </a:lnSpc>
              <a:spcBef>
                <a:spcPts val="1000"/>
              </a:spcBef>
              <a:spcAft>
                <a:spcPts val="0"/>
              </a:spcAft>
              <a:buNone/>
            </a:pPr>
            <a:endParaRPr sz="2100"/>
          </a:p>
          <a:p>
            <a:pPr marL="0" lvl="0" indent="0" algn="l" rtl="0">
              <a:lnSpc>
                <a:spcPct val="90000"/>
              </a:lnSpc>
              <a:spcBef>
                <a:spcPts val="1000"/>
              </a:spcBef>
              <a:spcAft>
                <a:spcPts val="0"/>
              </a:spcAft>
              <a:buNone/>
            </a:pPr>
            <a:r>
              <a:rPr lang="en-US" sz="2100"/>
              <a:t>Examples of custom functions, lets say you are building the instagram app:</a:t>
            </a:r>
            <a:endParaRPr sz="2100"/>
          </a:p>
          <a:p>
            <a:pPr marL="914400" lvl="0" indent="0" algn="l" rtl="0">
              <a:lnSpc>
                <a:spcPct val="90000"/>
              </a:lnSpc>
              <a:spcBef>
                <a:spcPts val="1000"/>
              </a:spcBef>
              <a:spcAft>
                <a:spcPts val="0"/>
              </a:spcAft>
              <a:buNone/>
            </a:pPr>
            <a:r>
              <a:rPr lang="en-US" sz="2100"/>
              <a:t>login(), register(), forgot_password(), follow(), unfollow(), like(), unlike(), subscribe(), manage_products(), share(),add_photo(), logout()</a:t>
            </a:r>
            <a:endParaRPr sz="2100"/>
          </a:p>
        </p:txBody>
      </p:sp>
      <p:pic>
        <p:nvPicPr>
          <p:cNvPr id="749" name="Google Shape;749;p93"/>
          <p:cNvPicPr preferRelativeResize="0"/>
          <p:nvPr/>
        </p:nvPicPr>
        <p:blipFill>
          <a:blip r:embed="rId3">
            <a:alphaModFix/>
          </a:blip>
          <a:stretch>
            <a:fillRect/>
          </a:stretch>
        </p:blipFill>
        <p:spPr>
          <a:xfrm>
            <a:off x="10428775" y="397175"/>
            <a:ext cx="1905000" cy="1905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4"/>
          <p:cNvSpPr txBox="1">
            <a:spLocks noGrp="1"/>
          </p:cNvSpPr>
          <p:nvPr>
            <p:ph type="title"/>
          </p:nvPr>
        </p:nvSpPr>
        <p:spPr>
          <a:xfrm>
            <a:off x="2701624" y="753225"/>
            <a:ext cx="75924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More about Functions</a:t>
            </a:r>
            <a:endParaRPr/>
          </a:p>
        </p:txBody>
      </p:sp>
      <p:sp>
        <p:nvSpPr>
          <p:cNvPr id="755" name="Google Shape;755;p94"/>
          <p:cNvSpPr txBox="1">
            <a:spLocks noGrp="1"/>
          </p:cNvSpPr>
          <p:nvPr>
            <p:ph type="body" idx="1"/>
          </p:nvPr>
        </p:nvSpPr>
        <p:spPr>
          <a:xfrm>
            <a:off x="0" y="1834125"/>
            <a:ext cx="11914500" cy="5023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2500"/>
              <a:t>In functions variables are called parameters and are only visible inside a function.</a:t>
            </a:r>
            <a:endParaRPr sz="2500"/>
          </a:p>
          <a:p>
            <a:pPr marL="0" lvl="0" indent="0" algn="l" rtl="0">
              <a:lnSpc>
                <a:spcPct val="90000"/>
              </a:lnSpc>
              <a:spcBef>
                <a:spcPts val="1000"/>
              </a:spcBef>
              <a:spcAft>
                <a:spcPts val="0"/>
              </a:spcAft>
              <a:buNone/>
            </a:pPr>
            <a:r>
              <a:rPr lang="en-US" sz="2500"/>
              <a:t>Values passed to a function are called arguments.</a:t>
            </a:r>
            <a:endParaRPr sz="2500"/>
          </a:p>
          <a:p>
            <a:pPr marL="457200" lvl="0" indent="-387350" algn="l" rtl="0">
              <a:lnSpc>
                <a:spcPct val="90000"/>
              </a:lnSpc>
              <a:spcBef>
                <a:spcPts val="1000"/>
              </a:spcBef>
              <a:spcAft>
                <a:spcPts val="0"/>
              </a:spcAft>
              <a:buSzPts val="2500"/>
              <a:buChar char="-"/>
            </a:pPr>
            <a:r>
              <a:rPr lang="en-US" sz="2500"/>
              <a:t>1. A function takes in some data.</a:t>
            </a:r>
            <a:endParaRPr sz="2500"/>
          </a:p>
          <a:p>
            <a:pPr marL="457200" lvl="0" indent="-387350" algn="l" rtl="0">
              <a:lnSpc>
                <a:spcPct val="90000"/>
              </a:lnSpc>
              <a:spcBef>
                <a:spcPts val="0"/>
              </a:spcBef>
              <a:spcAft>
                <a:spcPts val="0"/>
              </a:spcAft>
              <a:buSzPts val="2500"/>
              <a:buChar char="-"/>
            </a:pPr>
            <a:r>
              <a:rPr lang="en-US" sz="2500"/>
              <a:t>2. A function does a certain task or functionality.</a:t>
            </a:r>
            <a:endParaRPr sz="2500"/>
          </a:p>
          <a:p>
            <a:pPr marL="457200" lvl="0" indent="-387350" algn="l" rtl="0">
              <a:lnSpc>
                <a:spcPct val="90000"/>
              </a:lnSpc>
              <a:spcBef>
                <a:spcPts val="0"/>
              </a:spcBef>
              <a:spcAft>
                <a:spcPts val="0"/>
              </a:spcAft>
              <a:buSzPts val="2500"/>
              <a:buChar char="-"/>
            </a:pPr>
            <a:r>
              <a:rPr lang="en-US" sz="2500"/>
              <a:t>3. A function give or returns some processed info.</a:t>
            </a:r>
            <a:endParaRPr sz="2500"/>
          </a:p>
          <a:p>
            <a:pPr marL="914400" lvl="0" indent="0" algn="l" rtl="0">
              <a:lnSpc>
                <a:spcPct val="90000"/>
              </a:lnSpc>
              <a:spcBef>
                <a:spcPts val="1000"/>
              </a:spcBef>
              <a:spcAft>
                <a:spcPts val="0"/>
              </a:spcAft>
              <a:buNone/>
            </a:pPr>
            <a:endParaRPr sz="2500"/>
          </a:p>
          <a:p>
            <a:pPr marL="0" lvl="0" indent="0" algn="l" rtl="0">
              <a:lnSpc>
                <a:spcPct val="90000"/>
              </a:lnSpc>
              <a:spcBef>
                <a:spcPts val="1000"/>
              </a:spcBef>
              <a:spcAft>
                <a:spcPts val="0"/>
              </a:spcAft>
              <a:buNone/>
            </a:pPr>
            <a:r>
              <a:rPr lang="en-US" sz="2500"/>
              <a:t>Example of this:</a:t>
            </a:r>
            <a:endParaRPr sz="2500"/>
          </a:p>
          <a:p>
            <a:pPr marL="0" lvl="0" indent="0" algn="l" rtl="0">
              <a:lnSpc>
                <a:spcPct val="90000"/>
              </a:lnSpc>
              <a:spcBef>
                <a:spcPts val="1000"/>
              </a:spcBef>
              <a:spcAft>
                <a:spcPts val="0"/>
              </a:spcAft>
              <a:buNone/>
            </a:pPr>
            <a:r>
              <a:rPr lang="en-US" sz="2500"/>
              <a:t>login() </a:t>
            </a:r>
            <a:endParaRPr sz="2500"/>
          </a:p>
          <a:p>
            <a:pPr marL="457200" lvl="0" indent="-387350" algn="l" rtl="0">
              <a:lnSpc>
                <a:spcPct val="90000"/>
              </a:lnSpc>
              <a:spcBef>
                <a:spcPts val="1000"/>
              </a:spcBef>
              <a:spcAft>
                <a:spcPts val="0"/>
              </a:spcAft>
              <a:buSzPts val="2500"/>
              <a:buChar char="-"/>
            </a:pPr>
            <a:r>
              <a:rPr lang="en-US" sz="2500"/>
              <a:t>data - username, password</a:t>
            </a:r>
            <a:endParaRPr sz="2500"/>
          </a:p>
          <a:p>
            <a:pPr marL="457200" lvl="0" indent="-387350" algn="l" rtl="0">
              <a:lnSpc>
                <a:spcPct val="90000"/>
              </a:lnSpc>
              <a:spcBef>
                <a:spcPts val="0"/>
              </a:spcBef>
              <a:spcAft>
                <a:spcPts val="0"/>
              </a:spcAft>
              <a:buSzPts val="2500"/>
              <a:buChar char="-"/>
            </a:pPr>
            <a:r>
              <a:rPr lang="en-US" sz="2500"/>
              <a:t>task - clean up the data then check if they match the ones in a database.  </a:t>
            </a:r>
            <a:endParaRPr sz="2500"/>
          </a:p>
          <a:p>
            <a:pPr marL="457200" lvl="0" indent="-387350" algn="l" rtl="0">
              <a:lnSpc>
                <a:spcPct val="90000"/>
              </a:lnSpc>
              <a:spcBef>
                <a:spcPts val="0"/>
              </a:spcBef>
              <a:spcAft>
                <a:spcPts val="0"/>
              </a:spcAft>
              <a:buSzPts val="2500"/>
              <a:buChar char="-"/>
            </a:pPr>
            <a:r>
              <a:rPr lang="en-US" sz="2500"/>
              <a:t>info - data type of output is: boolean(True or False)</a:t>
            </a:r>
            <a:endParaRPr sz="2500"/>
          </a:p>
        </p:txBody>
      </p:sp>
      <p:pic>
        <p:nvPicPr>
          <p:cNvPr id="756" name="Google Shape;756;p94"/>
          <p:cNvPicPr preferRelativeResize="0"/>
          <p:nvPr/>
        </p:nvPicPr>
        <p:blipFill>
          <a:blip r:embed="rId3">
            <a:alphaModFix/>
          </a:blip>
          <a:stretch>
            <a:fillRect/>
          </a:stretch>
        </p:blipFill>
        <p:spPr>
          <a:xfrm>
            <a:off x="10428775" y="397175"/>
            <a:ext cx="1905000" cy="1905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rgbClr val="8AC0D2"/>
            </a:gs>
            <a:gs pos="100000">
              <a:srgbClr val="448196"/>
            </a:gs>
          </a:gsLst>
          <a:lin ang="5400012" scaled="0"/>
        </a:gradFill>
        <a:effectLst/>
      </p:bgPr>
    </p:bg>
    <p:spTree>
      <p:nvGrpSpPr>
        <p:cNvPr id="1" name="Shape 760"/>
        <p:cNvGrpSpPr/>
        <p:nvPr/>
      </p:nvGrpSpPr>
      <p:grpSpPr>
        <a:xfrm>
          <a:off x="0" y="0"/>
          <a:ext cx="0" cy="0"/>
          <a:chOff x="0" y="0"/>
          <a:chExt cx="0" cy="0"/>
        </a:xfrm>
      </p:grpSpPr>
      <p:sp>
        <p:nvSpPr>
          <p:cNvPr id="761" name="Google Shape;761;p95"/>
          <p:cNvSpPr txBox="1">
            <a:spLocks noGrp="1"/>
          </p:cNvSpPr>
          <p:nvPr>
            <p:ph type="title"/>
          </p:nvPr>
        </p:nvSpPr>
        <p:spPr>
          <a:xfrm>
            <a:off x="3976400" y="753225"/>
            <a:ext cx="63177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Task: Functions</a:t>
            </a:r>
            <a:endParaRPr/>
          </a:p>
        </p:txBody>
      </p:sp>
      <p:sp>
        <p:nvSpPr>
          <p:cNvPr id="762" name="Google Shape;762;p95"/>
          <p:cNvSpPr txBox="1">
            <a:spLocks noGrp="1"/>
          </p:cNvSpPr>
          <p:nvPr>
            <p:ph type="body" idx="1"/>
          </p:nvPr>
        </p:nvSpPr>
        <p:spPr>
          <a:xfrm>
            <a:off x="162775" y="2042550"/>
            <a:ext cx="11809200" cy="4206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sz="2700"/>
              <a:t>Write a python program that takes from a user 5 inputs (maths, eng, swa, sci, sos). </a:t>
            </a:r>
            <a:endParaRPr sz="2700"/>
          </a:p>
          <a:p>
            <a:pPr marL="0" lvl="0" indent="0" algn="l" rtl="0">
              <a:lnSpc>
                <a:spcPct val="90000"/>
              </a:lnSpc>
              <a:spcBef>
                <a:spcPts val="1000"/>
              </a:spcBef>
              <a:spcAft>
                <a:spcPts val="0"/>
              </a:spcAft>
              <a:buNone/>
            </a:pPr>
            <a:r>
              <a:rPr lang="en-US" sz="2700"/>
              <a:t>Create a function that calculates the total marks another the average marks ,then a functions that finds the grade according to the table below. </a:t>
            </a:r>
            <a:endParaRPr sz="2700"/>
          </a:p>
          <a:p>
            <a:pPr marL="0" lvl="0" indent="0" algn="l" rtl="0">
              <a:lnSpc>
                <a:spcPct val="90000"/>
              </a:lnSpc>
              <a:spcBef>
                <a:spcPts val="1000"/>
              </a:spcBef>
              <a:spcAft>
                <a:spcPts val="0"/>
              </a:spcAft>
              <a:buNone/>
            </a:pPr>
            <a:endParaRPr sz="2700"/>
          </a:p>
          <a:p>
            <a:pPr marL="0" lvl="0" indent="0" algn="l" rtl="0">
              <a:lnSpc>
                <a:spcPct val="90000"/>
              </a:lnSpc>
              <a:spcBef>
                <a:spcPts val="1000"/>
              </a:spcBef>
              <a:spcAft>
                <a:spcPts val="0"/>
              </a:spcAft>
              <a:buNone/>
            </a:pPr>
            <a:r>
              <a:rPr lang="en-US" sz="2700"/>
              <a:t>Use the value from total to get the average and average to find the grade.</a:t>
            </a:r>
            <a:endParaRPr sz="2700"/>
          </a:p>
          <a:p>
            <a:pPr marL="0" lvl="0" indent="0" algn="l" rtl="0">
              <a:lnSpc>
                <a:spcPct val="90000"/>
              </a:lnSpc>
              <a:spcBef>
                <a:spcPts val="1000"/>
              </a:spcBef>
              <a:spcAft>
                <a:spcPts val="0"/>
              </a:spcAft>
              <a:buNone/>
            </a:pPr>
            <a:endParaRPr sz="2700"/>
          </a:p>
          <a:p>
            <a:pPr marL="0" lvl="0" indent="0" algn="l" rtl="0">
              <a:lnSpc>
                <a:spcPct val="90000"/>
              </a:lnSpc>
              <a:spcBef>
                <a:spcPts val="1000"/>
              </a:spcBef>
              <a:spcAft>
                <a:spcPts val="0"/>
              </a:spcAft>
              <a:buNone/>
            </a:pPr>
            <a:r>
              <a:rPr lang="en-US" sz="2700"/>
              <a:t>A &gt; 79 , B - 60 to 79, C -  59 to 49, D - 40 to 49, E - less 40</a:t>
            </a:r>
            <a:endParaRPr sz="2700"/>
          </a:p>
        </p:txBody>
      </p:sp>
      <p:pic>
        <p:nvPicPr>
          <p:cNvPr id="763" name="Google Shape;763;p95"/>
          <p:cNvPicPr preferRelativeResize="0"/>
          <p:nvPr/>
        </p:nvPicPr>
        <p:blipFill>
          <a:blip r:embed="rId3">
            <a:alphaModFix/>
          </a:blip>
          <a:stretch>
            <a:fillRect/>
          </a:stretch>
        </p:blipFill>
        <p:spPr>
          <a:xfrm>
            <a:off x="10428775" y="397175"/>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2"/>
          <p:cNvSpPr txBox="1">
            <a:spLocks noGrp="1"/>
          </p:cNvSpPr>
          <p:nvPr>
            <p:ph type="title"/>
          </p:nvPr>
        </p:nvSpPr>
        <p:spPr>
          <a:xfrm>
            <a:off x="260550" y="716500"/>
            <a:ext cx="10033500" cy="1117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2600"/>
              <a:t>Rules of Naming in Programming (Variables/Functions/Classes)</a:t>
            </a:r>
            <a:endParaRPr sz="2600"/>
          </a:p>
        </p:txBody>
      </p:sp>
      <p:sp>
        <p:nvSpPr>
          <p:cNvPr id="429" name="Google Shape;429;p42"/>
          <p:cNvSpPr txBox="1">
            <a:spLocks noGrp="1"/>
          </p:cNvSpPr>
          <p:nvPr>
            <p:ph type="body" idx="1"/>
          </p:nvPr>
        </p:nvSpPr>
        <p:spPr>
          <a:xfrm>
            <a:off x="-175" y="1999025"/>
            <a:ext cx="12132300" cy="4662600"/>
          </a:xfrm>
          <a:prstGeom prst="rect">
            <a:avLst/>
          </a:prstGeom>
          <a:noFill/>
          <a:ln>
            <a:noFill/>
          </a:ln>
        </p:spPr>
        <p:txBody>
          <a:bodyPr spcFirstLastPara="1" wrap="square" lIns="91425" tIns="45700" rIns="91425" bIns="45700" anchor="t" anchorCtr="0">
            <a:noAutofit/>
          </a:bodyPr>
          <a:lstStyle/>
          <a:p>
            <a:pPr marL="457200" lvl="0" indent="-317500" algn="l" rtl="0">
              <a:lnSpc>
                <a:spcPct val="90000"/>
              </a:lnSpc>
              <a:spcBef>
                <a:spcPts val="0"/>
              </a:spcBef>
              <a:spcAft>
                <a:spcPts val="0"/>
              </a:spcAft>
              <a:buSzPts val="1400"/>
              <a:buAutoNum type="arabicPeriod"/>
            </a:pPr>
            <a:r>
              <a:rPr lang="en-US" sz="2000"/>
              <a:t>They can not contain spaces e.g total marks. Should instead be total_mark (snake typing) or totalMarksScore (camel case).</a:t>
            </a:r>
            <a:endParaRPr sz="2000"/>
          </a:p>
          <a:p>
            <a:pPr marL="457200" lvl="0" indent="0" algn="l" rtl="0">
              <a:lnSpc>
                <a:spcPct val="90000"/>
              </a:lnSpc>
              <a:spcBef>
                <a:spcPts val="0"/>
              </a:spcBef>
              <a:spcAft>
                <a:spcPts val="0"/>
              </a:spcAft>
              <a:buNone/>
            </a:pPr>
            <a:endParaRPr sz="2000"/>
          </a:p>
          <a:p>
            <a:pPr marL="457200" lvl="0" indent="-317500" algn="l" rtl="0">
              <a:lnSpc>
                <a:spcPct val="90000"/>
              </a:lnSpc>
              <a:spcBef>
                <a:spcPts val="0"/>
              </a:spcBef>
              <a:spcAft>
                <a:spcPts val="0"/>
              </a:spcAft>
              <a:buSzPts val="1400"/>
              <a:buAutoNum type="arabicPeriod"/>
            </a:pPr>
            <a:r>
              <a:rPr lang="en-US" sz="2000"/>
              <a:t>They can not start with a number e.g “5totalMarks” but a number can follow in the name e.g it is allowed to have “total5”.</a:t>
            </a:r>
            <a:endParaRPr sz="2000"/>
          </a:p>
          <a:p>
            <a:pPr marL="457200" lvl="0" indent="0" algn="l" rtl="0">
              <a:lnSpc>
                <a:spcPct val="90000"/>
              </a:lnSpc>
              <a:spcBef>
                <a:spcPts val="0"/>
              </a:spcBef>
              <a:spcAft>
                <a:spcPts val="0"/>
              </a:spcAft>
              <a:buNone/>
            </a:pPr>
            <a:endParaRPr sz="2000"/>
          </a:p>
          <a:p>
            <a:pPr marL="457200" lvl="0" indent="-317500" algn="l" rtl="0">
              <a:lnSpc>
                <a:spcPct val="90000"/>
              </a:lnSpc>
              <a:spcBef>
                <a:spcPts val="0"/>
              </a:spcBef>
              <a:spcAft>
                <a:spcPts val="0"/>
              </a:spcAft>
              <a:buSzPts val="1400"/>
              <a:buAutoNum type="arabicPeriod"/>
            </a:pPr>
            <a:r>
              <a:rPr lang="en-US" sz="2000"/>
              <a:t>They can not contain special characters i.e “!@#$%^&amp;*()” e.g it is not allowed to use “num%five”.</a:t>
            </a:r>
            <a:endParaRPr sz="2000"/>
          </a:p>
          <a:p>
            <a:pPr marL="457200" lvl="0" indent="0" algn="l" rtl="0">
              <a:lnSpc>
                <a:spcPct val="90000"/>
              </a:lnSpc>
              <a:spcBef>
                <a:spcPts val="0"/>
              </a:spcBef>
              <a:spcAft>
                <a:spcPts val="0"/>
              </a:spcAft>
              <a:buNone/>
            </a:pPr>
            <a:endParaRPr sz="2000"/>
          </a:p>
          <a:p>
            <a:pPr marL="457200" lvl="0" indent="-317500" algn="l" rtl="0">
              <a:lnSpc>
                <a:spcPct val="90000"/>
              </a:lnSpc>
              <a:spcBef>
                <a:spcPts val="0"/>
              </a:spcBef>
              <a:spcAft>
                <a:spcPts val="0"/>
              </a:spcAft>
              <a:buSzPts val="1400"/>
              <a:buAutoNum type="arabicPeriod"/>
            </a:pPr>
            <a:r>
              <a:rPr lang="en-US" sz="2000"/>
              <a:t>They can not contain keywords e.g “sql, functions, class..”. Please note that keywords differ from language to language, i.e SELECT is a keyword in SQL but not in Python, Class is a keyword in Python but not SQL and IF is a keyword in both. Be keen in identifying this.</a:t>
            </a:r>
            <a:endParaRPr sz="2000"/>
          </a:p>
          <a:p>
            <a:pPr marL="45720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AutoNum type="arabicPeriod"/>
            </a:pPr>
            <a:r>
              <a:rPr lang="en-US" sz="2000"/>
              <a:t>Variable names are case sensitive. This means small x and capital X have different meanings.</a:t>
            </a:r>
            <a:endParaRPr sz="2000"/>
          </a:p>
          <a:p>
            <a:pPr marL="457200" lvl="0" indent="0" algn="l" rtl="0">
              <a:lnSpc>
                <a:spcPct val="90000"/>
              </a:lnSpc>
              <a:spcBef>
                <a:spcPts val="0"/>
              </a:spcBef>
              <a:spcAft>
                <a:spcPts val="0"/>
              </a:spcAft>
              <a:buNone/>
            </a:pPr>
            <a:r>
              <a:rPr lang="en-US" sz="2000"/>
              <a:t>You will get a, not defined error when you reference something that is not defined.</a:t>
            </a:r>
            <a:endParaRPr sz="2000"/>
          </a:p>
          <a:p>
            <a:pPr marL="457200" lvl="0" indent="0" algn="l" rtl="0">
              <a:lnSpc>
                <a:spcPct val="90000"/>
              </a:lnSpc>
              <a:spcBef>
                <a:spcPts val="0"/>
              </a:spcBef>
              <a:spcAft>
                <a:spcPts val="0"/>
              </a:spcAft>
              <a:buNone/>
            </a:pPr>
            <a:endParaRPr sz="2000"/>
          </a:p>
          <a:p>
            <a:pPr marL="457200" lvl="0" indent="0" algn="l" rtl="0">
              <a:lnSpc>
                <a:spcPct val="90000"/>
              </a:lnSpc>
              <a:spcBef>
                <a:spcPts val="0"/>
              </a:spcBef>
              <a:spcAft>
                <a:spcPts val="0"/>
              </a:spcAft>
              <a:buNone/>
            </a:pPr>
            <a:r>
              <a:rPr lang="en-US" sz="1500"/>
              <a:t>NB: Avoid using capital letters in your naming. Because the title case is used in defining Classes. And in PostgreSQL any capital letter in your naming would give you an error. KEEP EVERYTHING IN SMALL LETTERS BESIDES </a:t>
            </a:r>
            <a:r>
              <a:rPr lang="en-US" sz="1600"/>
              <a:t>CLASSES.</a:t>
            </a: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Function definition.</a:t>
            </a:r>
            <a:endParaRPr/>
          </a:p>
        </p:txBody>
      </p:sp>
      <p:sp>
        <p:nvSpPr>
          <p:cNvPr id="769" name="Google Shape;769;p96"/>
          <p:cNvSpPr txBox="1">
            <a:spLocks noGrp="1"/>
          </p:cNvSpPr>
          <p:nvPr>
            <p:ph type="body" idx="1"/>
          </p:nvPr>
        </p:nvSpPr>
        <p:spPr>
          <a:xfrm>
            <a:off x="0" y="1834125"/>
            <a:ext cx="11914500" cy="50238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SzPts val="3200"/>
              <a:buChar char="-"/>
            </a:pPr>
            <a:r>
              <a:rPr lang="en-US" sz="3200"/>
              <a:t>A function is a block of code that is used to perform a single task. The function could return a value, or not. Although, it is always best to return a value after the task is done.</a:t>
            </a:r>
            <a:endParaRPr sz="3200"/>
          </a:p>
          <a:p>
            <a:pPr marL="457200" lvl="0" indent="-431800" algn="l" rtl="0">
              <a:lnSpc>
                <a:spcPct val="90000"/>
              </a:lnSpc>
              <a:spcBef>
                <a:spcPts val="0"/>
              </a:spcBef>
              <a:spcAft>
                <a:spcPts val="0"/>
              </a:spcAft>
              <a:buSzPts val="3200"/>
              <a:buChar char="-"/>
            </a:pPr>
            <a:r>
              <a:rPr lang="en-US" sz="3200"/>
              <a:t>Python function syntax is as below: </a:t>
            </a:r>
            <a:endParaRPr sz="3200"/>
          </a:p>
          <a:p>
            <a:pPr marL="457200" lvl="0" indent="-431800" algn="l" rtl="0">
              <a:lnSpc>
                <a:spcPct val="90000"/>
              </a:lnSpc>
              <a:spcBef>
                <a:spcPts val="0"/>
              </a:spcBef>
              <a:spcAft>
                <a:spcPts val="0"/>
              </a:spcAft>
              <a:buSzPts val="3200"/>
              <a:buChar char="-"/>
            </a:pPr>
            <a:r>
              <a:rPr lang="en-US" sz="3200"/>
              <a:t>def function_name(parameter1, parameter2,..):</a:t>
            </a:r>
            <a:endParaRPr sz="3200"/>
          </a:p>
          <a:p>
            <a:pPr marL="457200" lvl="0" indent="0" algn="l" rtl="0">
              <a:lnSpc>
                <a:spcPct val="90000"/>
              </a:lnSpc>
              <a:spcBef>
                <a:spcPts val="1000"/>
              </a:spcBef>
              <a:spcAft>
                <a:spcPts val="0"/>
              </a:spcAft>
              <a:buNone/>
            </a:pPr>
            <a:r>
              <a:rPr lang="en-US" sz="3200"/>
              <a:t>    #perform task here</a:t>
            </a:r>
            <a:endParaRPr sz="3200"/>
          </a:p>
          <a:p>
            <a:pPr marL="457200" lvl="0" indent="0" algn="l" rtl="0">
              <a:lnSpc>
                <a:spcPct val="90000"/>
              </a:lnSpc>
              <a:spcBef>
                <a:spcPts val="1000"/>
              </a:spcBef>
              <a:spcAft>
                <a:spcPts val="0"/>
              </a:spcAft>
              <a:buNone/>
            </a:pPr>
            <a:r>
              <a:rPr lang="en-US" sz="3200"/>
              <a:t>    return result </a:t>
            </a:r>
            <a:endParaRPr sz="3200"/>
          </a:p>
          <a:p>
            <a:pPr marL="457200" lvl="0" indent="-431800" algn="l" rtl="0">
              <a:lnSpc>
                <a:spcPct val="90000"/>
              </a:lnSpc>
              <a:spcBef>
                <a:spcPts val="1000"/>
              </a:spcBef>
              <a:spcAft>
                <a:spcPts val="0"/>
              </a:spcAft>
              <a:buSzPts val="3200"/>
              <a:buChar char="-"/>
            </a:pPr>
            <a:r>
              <a:rPr lang="en-US" sz="3200"/>
              <a:t>Finally call function to start using it</a:t>
            </a:r>
            <a:endParaRPr sz="3200"/>
          </a:p>
          <a:p>
            <a:pPr marL="457200" lvl="0" indent="-431800" algn="l" rtl="0">
              <a:lnSpc>
                <a:spcPct val="90000"/>
              </a:lnSpc>
              <a:spcBef>
                <a:spcPts val="0"/>
              </a:spcBef>
              <a:spcAft>
                <a:spcPts val="0"/>
              </a:spcAft>
              <a:buSzPts val="3200"/>
              <a:buChar char="-"/>
            </a:pPr>
            <a:r>
              <a:rPr lang="en-US" sz="3200"/>
              <a:t>function_name(argument1, argument2,..)</a:t>
            </a:r>
            <a:endParaRPr sz="3200"/>
          </a:p>
        </p:txBody>
      </p:sp>
      <p:pic>
        <p:nvPicPr>
          <p:cNvPr id="770" name="Google Shape;770;p96"/>
          <p:cNvPicPr preferRelativeResize="0"/>
          <p:nvPr/>
        </p:nvPicPr>
        <p:blipFill>
          <a:blip r:embed="rId3">
            <a:alphaModFix/>
          </a:blip>
          <a:stretch>
            <a:fillRect/>
          </a:stretch>
        </p:blipFill>
        <p:spPr>
          <a:xfrm>
            <a:off x="10428775" y="397175"/>
            <a:ext cx="1905000" cy="1905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9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Let take a moment...</a:t>
            </a:r>
            <a:endParaRPr/>
          </a:p>
        </p:txBody>
      </p:sp>
      <p:sp>
        <p:nvSpPr>
          <p:cNvPr id="776" name="Google Shape;776;p97"/>
          <p:cNvSpPr txBox="1">
            <a:spLocks noGrp="1"/>
          </p:cNvSpPr>
          <p:nvPr>
            <p:ph type="body" idx="1"/>
          </p:nvPr>
        </p:nvSpPr>
        <p:spPr>
          <a:xfrm>
            <a:off x="281825" y="1922225"/>
            <a:ext cx="11574300" cy="4546800"/>
          </a:xfrm>
          <a:prstGeom prst="rect">
            <a:avLst/>
          </a:prstGeom>
          <a:noFill/>
          <a:ln>
            <a:noFill/>
          </a:ln>
        </p:spPr>
        <p:txBody>
          <a:bodyPr spcFirstLastPara="1" wrap="square" lIns="91425" tIns="45700" rIns="91425" bIns="45700" anchor="t" anchorCtr="0">
            <a:noAutofit/>
          </a:bodyPr>
          <a:lstStyle/>
          <a:p>
            <a:pPr marL="457200" lvl="0" indent="-450850" algn="l" rtl="0">
              <a:lnSpc>
                <a:spcPct val="90000"/>
              </a:lnSpc>
              <a:spcBef>
                <a:spcPts val="1000"/>
              </a:spcBef>
              <a:spcAft>
                <a:spcPts val="0"/>
              </a:spcAft>
              <a:buSzPts val="3500"/>
              <a:buChar char="-"/>
            </a:pPr>
            <a:r>
              <a:rPr lang="en-US" sz="3500"/>
              <a:t>For example you have input marks of 500 students and you want to generate and display grade for each student, which approach would you take? Let everyone try this ….</a:t>
            </a:r>
            <a:endParaRPr sz="3500"/>
          </a:p>
          <a:p>
            <a:pPr marL="0" lvl="0" indent="0" algn="l" rtl="0">
              <a:lnSpc>
                <a:spcPct val="90000"/>
              </a:lnSpc>
              <a:spcBef>
                <a:spcPts val="1000"/>
              </a:spcBef>
              <a:spcAft>
                <a:spcPts val="0"/>
              </a:spcAft>
              <a:buNone/>
            </a:pPr>
            <a:endParaRPr sz="3500"/>
          </a:p>
          <a:p>
            <a:pPr marL="457200" lvl="0" indent="-450850" algn="l" rtl="0">
              <a:spcBef>
                <a:spcPts val="1000"/>
              </a:spcBef>
              <a:spcAft>
                <a:spcPts val="0"/>
              </a:spcAft>
              <a:buSzPts val="3500"/>
              <a:buChar char="-"/>
            </a:pPr>
            <a:r>
              <a:rPr lang="en-US" sz="3200"/>
              <a:t>With the knowledge we have now, when you want to do a certain task multiple times, you will have to rewrite the statement as many times as you need to right?</a:t>
            </a:r>
            <a:endParaRPr sz="3500"/>
          </a:p>
        </p:txBody>
      </p:sp>
      <p:pic>
        <p:nvPicPr>
          <p:cNvPr id="777" name="Google Shape;777;p97"/>
          <p:cNvPicPr preferRelativeResize="0"/>
          <p:nvPr/>
        </p:nvPicPr>
        <p:blipFill>
          <a:blip r:embed="rId3">
            <a:alphaModFix/>
          </a:blip>
          <a:stretch>
            <a:fillRect/>
          </a:stretch>
        </p:blipFill>
        <p:spPr>
          <a:xfrm>
            <a:off x="10371200" y="341175"/>
            <a:ext cx="1905000" cy="1905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9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Understanding why to use functions.</a:t>
            </a:r>
            <a:endParaRPr/>
          </a:p>
        </p:txBody>
      </p:sp>
      <p:sp>
        <p:nvSpPr>
          <p:cNvPr id="783" name="Google Shape;783;p98"/>
          <p:cNvSpPr txBox="1">
            <a:spLocks noGrp="1"/>
          </p:cNvSpPr>
          <p:nvPr>
            <p:ph type="body" idx="1"/>
          </p:nvPr>
        </p:nvSpPr>
        <p:spPr>
          <a:xfrm>
            <a:off x="143300" y="1985750"/>
            <a:ext cx="11811600" cy="45036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SzPts val="3200"/>
              <a:buChar char="-"/>
            </a:pPr>
            <a:r>
              <a:rPr lang="en-US" sz="3200"/>
              <a:t>As your program in the previous slides starts to grow it gets hard to add new features, when using procedural programming. That is when a program runs sequentially following a linear approach.</a:t>
            </a:r>
            <a:endParaRPr sz="3200"/>
          </a:p>
          <a:p>
            <a:pPr marL="914400" lvl="0" indent="0" algn="l" rtl="0">
              <a:lnSpc>
                <a:spcPct val="90000"/>
              </a:lnSpc>
              <a:spcBef>
                <a:spcPts val="1000"/>
              </a:spcBef>
              <a:spcAft>
                <a:spcPts val="0"/>
              </a:spcAft>
              <a:buNone/>
            </a:pPr>
            <a:endParaRPr sz="3200"/>
          </a:p>
          <a:p>
            <a:pPr marL="457200" lvl="0" indent="-431800" algn="l" rtl="0">
              <a:lnSpc>
                <a:spcPct val="90000"/>
              </a:lnSpc>
              <a:spcBef>
                <a:spcPts val="1000"/>
              </a:spcBef>
              <a:spcAft>
                <a:spcPts val="0"/>
              </a:spcAft>
              <a:buSzPts val="3200"/>
              <a:buChar char="-"/>
            </a:pPr>
            <a:r>
              <a:rPr lang="en-US" sz="3200"/>
              <a:t>In the previous task, if we add a new feature e.g hostel, teachers, which class a student belongs to and so on.. It gets harder to add the features at the correct position in a procedural program.</a:t>
            </a:r>
            <a:endParaRPr sz="3200"/>
          </a:p>
        </p:txBody>
      </p:sp>
      <p:pic>
        <p:nvPicPr>
          <p:cNvPr id="784" name="Google Shape;784;p98"/>
          <p:cNvPicPr preferRelativeResize="0"/>
          <p:nvPr/>
        </p:nvPicPr>
        <p:blipFill>
          <a:blip r:embed="rId3">
            <a:alphaModFix/>
          </a:blip>
          <a:stretch>
            <a:fillRect/>
          </a:stretch>
        </p:blipFill>
        <p:spPr>
          <a:xfrm>
            <a:off x="10428775" y="397175"/>
            <a:ext cx="1905000" cy="1905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9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Functions..</a:t>
            </a:r>
            <a:endParaRPr/>
          </a:p>
        </p:txBody>
      </p:sp>
      <p:sp>
        <p:nvSpPr>
          <p:cNvPr id="790" name="Google Shape;790;p99"/>
          <p:cNvSpPr txBox="1">
            <a:spLocks noGrp="1"/>
          </p:cNvSpPr>
          <p:nvPr>
            <p:ph type="body" idx="1"/>
          </p:nvPr>
        </p:nvSpPr>
        <p:spPr>
          <a:xfrm>
            <a:off x="337275" y="2181375"/>
            <a:ext cx="6086400" cy="4589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a:t>def totalMarks(m,e,s,sci,sco):</a:t>
            </a:r>
            <a:endParaRPr/>
          </a:p>
          <a:p>
            <a:pPr marL="0" lvl="0" indent="0" algn="l" rtl="0">
              <a:lnSpc>
                <a:spcPct val="90000"/>
              </a:lnSpc>
              <a:spcBef>
                <a:spcPts val="1000"/>
              </a:spcBef>
              <a:spcAft>
                <a:spcPts val="0"/>
              </a:spcAft>
              <a:buNone/>
            </a:pPr>
            <a:r>
              <a:rPr lang="en-US"/>
              <a:t>	total = m +e +s+sci+sco</a:t>
            </a:r>
            <a:endParaRPr/>
          </a:p>
          <a:p>
            <a:pPr marL="0" lvl="0" indent="0" algn="l" rtl="0">
              <a:lnSpc>
                <a:spcPct val="90000"/>
              </a:lnSpc>
              <a:spcBef>
                <a:spcPts val="1000"/>
              </a:spcBef>
              <a:spcAft>
                <a:spcPts val="0"/>
              </a:spcAft>
              <a:buNone/>
            </a:pPr>
            <a:r>
              <a:rPr lang="en-US"/>
              <a:t>	return total </a:t>
            </a:r>
            <a:endParaRPr/>
          </a:p>
          <a:p>
            <a:pPr marL="0" lvl="0" indent="0" algn="l" rtl="0">
              <a:spcBef>
                <a:spcPts val="1000"/>
              </a:spcBef>
              <a:spcAft>
                <a:spcPts val="0"/>
              </a:spcAft>
              <a:buClr>
                <a:schemeClr val="dk1"/>
              </a:buClr>
              <a:buSzPts val="1100"/>
              <a:buFont typeface="Arial"/>
              <a:buNone/>
            </a:pPr>
            <a:r>
              <a:rPr lang="en-US"/>
              <a:t>def avgMarks(total):</a:t>
            </a:r>
            <a:endParaRPr/>
          </a:p>
          <a:p>
            <a:pPr marL="0" lvl="0" indent="0" algn="l" rtl="0">
              <a:spcBef>
                <a:spcPts val="1000"/>
              </a:spcBef>
              <a:spcAft>
                <a:spcPts val="0"/>
              </a:spcAft>
              <a:buClr>
                <a:schemeClr val="dk1"/>
              </a:buClr>
              <a:buSzPts val="1100"/>
              <a:buFont typeface="Arial"/>
              <a:buNone/>
            </a:pPr>
            <a:r>
              <a:rPr lang="en-US"/>
              <a:t>	avg = total / 5</a:t>
            </a:r>
            <a:endParaRPr/>
          </a:p>
          <a:p>
            <a:pPr marL="0" lvl="0" indent="0" algn="l" rtl="0">
              <a:spcBef>
                <a:spcPts val="1000"/>
              </a:spcBef>
              <a:spcAft>
                <a:spcPts val="0"/>
              </a:spcAft>
              <a:buNone/>
            </a:pPr>
            <a:r>
              <a:rPr lang="en-US"/>
              <a:t>	return avg</a:t>
            </a:r>
            <a:endParaRPr/>
          </a:p>
          <a:p>
            <a:pPr marL="0" lvl="0" indent="0" algn="l" rtl="0">
              <a:spcBef>
                <a:spcPts val="1000"/>
              </a:spcBef>
              <a:spcAft>
                <a:spcPts val="0"/>
              </a:spcAft>
              <a:buNone/>
            </a:pPr>
            <a:r>
              <a:rPr lang="en-US"/>
              <a:t>def findGrade(avg):</a:t>
            </a:r>
            <a:endParaRPr/>
          </a:p>
          <a:p>
            <a:pPr marL="0" lvl="0" indent="0" algn="l" rtl="0">
              <a:spcBef>
                <a:spcPts val="1000"/>
              </a:spcBef>
              <a:spcAft>
                <a:spcPts val="0"/>
              </a:spcAft>
              <a:buNone/>
            </a:pPr>
            <a:r>
              <a:rPr lang="en-US"/>
              <a:t>	if avg &gt; 80:</a:t>
            </a:r>
            <a:endParaRPr/>
          </a:p>
          <a:p>
            <a:pPr marL="0" lvl="0" indent="0" algn="l" rtl="0">
              <a:spcBef>
                <a:spcPts val="1000"/>
              </a:spcBef>
              <a:spcAft>
                <a:spcPts val="0"/>
              </a:spcAft>
              <a:buNone/>
            </a:pPr>
            <a:r>
              <a:rPr lang="en-US"/>
              <a:t>		return “A”</a:t>
            </a:r>
            <a:endParaRPr sz="1800"/>
          </a:p>
          <a:p>
            <a:pPr marL="0" lvl="0" indent="0" algn="l" rtl="0">
              <a:spcBef>
                <a:spcPts val="1000"/>
              </a:spcBef>
              <a:spcAft>
                <a:spcPts val="0"/>
              </a:spcAft>
              <a:buClr>
                <a:schemeClr val="dk1"/>
              </a:buClr>
              <a:buSzPts val="1100"/>
              <a:buFont typeface="Arial"/>
              <a:buNone/>
            </a:pPr>
            <a:endParaRPr/>
          </a:p>
          <a:p>
            <a:pPr marL="0" lvl="0" indent="0" algn="l" rtl="0">
              <a:lnSpc>
                <a:spcPct val="90000"/>
              </a:lnSpc>
              <a:spcBef>
                <a:spcPts val="1000"/>
              </a:spcBef>
              <a:spcAft>
                <a:spcPts val="0"/>
              </a:spcAft>
              <a:buNone/>
            </a:pPr>
            <a:endParaRPr sz="3200"/>
          </a:p>
        </p:txBody>
      </p:sp>
      <p:pic>
        <p:nvPicPr>
          <p:cNvPr id="791" name="Google Shape;791;p99"/>
          <p:cNvPicPr preferRelativeResize="0"/>
          <p:nvPr/>
        </p:nvPicPr>
        <p:blipFill>
          <a:blip r:embed="rId3">
            <a:alphaModFix/>
          </a:blip>
          <a:stretch>
            <a:fillRect/>
          </a:stretch>
        </p:blipFill>
        <p:spPr>
          <a:xfrm>
            <a:off x="10428775" y="397175"/>
            <a:ext cx="1905000" cy="1905000"/>
          </a:xfrm>
          <a:prstGeom prst="rect">
            <a:avLst/>
          </a:prstGeom>
          <a:noFill/>
          <a:ln>
            <a:noFill/>
          </a:ln>
        </p:spPr>
      </p:pic>
      <p:sp>
        <p:nvSpPr>
          <p:cNvPr id="792" name="Google Shape;792;p99"/>
          <p:cNvSpPr txBox="1">
            <a:spLocks noGrp="1"/>
          </p:cNvSpPr>
          <p:nvPr>
            <p:ph type="body" idx="1"/>
          </p:nvPr>
        </p:nvSpPr>
        <p:spPr>
          <a:xfrm>
            <a:off x="6724225" y="2302175"/>
            <a:ext cx="4235100" cy="4066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a:t>total =totalMarks(2,3,45,6,7)</a:t>
            </a:r>
            <a:endParaRPr/>
          </a:p>
          <a:p>
            <a:pPr marL="0" lvl="0" indent="0" algn="l" rtl="0">
              <a:lnSpc>
                <a:spcPct val="90000"/>
              </a:lnSpc>
              <a:spcBef>
                <a:spcPts val="1000"/>
              </a:spcBef>
              <a:spcAft>
                <a:spcPts val="0"/>
              </a:spcAft>
              <a:buNone/>
            </a:pPr>
            <a:endParaRPr/>
          </a:p>
          <a:p>
            <a:pPr marL="0" lvl="0" indent="0" algn="l" rtl="0">
              <a:lnSpc>
                <a:spcPct val="90000"/>
              </a:lnSpc>
              <a:spcBef>
                <a:spcPts val="1000"/>
              </a:spcBef>
              <a:spcAft>
                <a:spcPts val="0"/>
              </a:spcAft>
              <a:buNone/>
            </a:pPr>
            <a:r>
              <a:rPr lang="en-US"/>
              <a:t>average = avgMarks(total)</a:t>
            </a:r>
            <a:endParaRPr/>
          </a:p>
          <a:p>
            <a:pPr marL="0" lvl="0" indent="0" algn="l" rtl="0">
              <a:lnSpc>
                <a:spcPct val="90000"/>
              </a:lnSpc>
              <a:spcBef>
                <a:spcPts val="1000"/>
              </a:spcBef>
              <a:spcAft>
                <a:spcPts val="0"/>
              </a:spcAft>
              <a:buNone/>
            </a:pPr>
            <a:endParaRPr/>
          </a:p>
          <a:p>
            <a:pPr marL="0" lvl="0" indent="0" algn="l" rtl="0">
              <a:lnSpc>
                <a:spcPct val="90000"/>
              </a:lnSpc>
              <a:spcBef>
                <a:spcPts val="1000"/>
              </a:spcBef>
              <a:spcAft>
                <a:spcPts val="0"/>
              </a:spcAft>
              <a:buNone/>
            </a:pPr>
            <a:r>
              <a:rPr lang="en-US"/>
              <a:t>grade = findGrade(average)</a:t>
            </a:r>
            <a:endParaRPr/>
          </a:p>
          <a:p>
            <a:pPr marL="0" lvl="0" indent="0" algn="l" rtl="0">
              <a:lnSpc>
                <a:spcPct val="90000"/>
              </a:lnSpc>
              <a:spcBef>
                <a:spcPts val="1000"/>
              </a:spcBef>
              <a:spcAft>
                <a:spcPts val="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rgbClr val="8AC0D2"/>
            </a:gs>
            <a:gs pos="100000">
              <a:srgbClr val="448196"/>
            </a:gs>
          </a:gsLst>
          <a:lin ang="5400012" scaled="0"/>
        </a:gradFill>
        <a:effectLst/>
      </p:bgPr>
    </p:bg>
    <p:spTree>
      <p:nvGrpSpPr>
        <p:cNvPr id="1" name="Shape 796"/>
        <p:cNvGrpSpPr/>
        <p:nvPr/>
      </p:nvGrpSpPr>
      <p:grpSpPr>
        <a:xfrm>
          <a:off x="0" y="0"/>
          <a:ext cx="0" cy="0"/>
          <a:chOff x="0" y="0"/>
          <a:chExt cx="0" cy="0"/>
        </a:xfrm>
      </p:grpSpPr>
      <p:sp>
        <p:nvSpPr>
          <p:cNvPr id="797" name="Google Shape;797;p100"/>
          <p:cNvSpPr txBox="1">
            <a:spLocks noGrp="1"/>
          </p:cNvSpPr>
          <p:nvPr>
            <p:ph type="title"/>
          </p:nvPr>
        </p:nvSpPr>
        <p:spPr>
          <a:xfrm>
            <a:off x="3664500" y="753225"/>
            <a:ext cx="66294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PYTHON TASKS</a:t>
            </a:r>
            <a:endParaRPr/>
          </a:p>
        </p:txBody>
      </p:sp>
      <p:sp>
        <p:nvSpPr>
          <p:cNvPr id="798" name="Google Shape;798;p100"/>
          <p:cNvSpPr txBox="1">
            <a:spLocks noGrp="1"/>
          </p:cNvSpPr>
          <p:nvPr>
            <p:ph type="body" idx="1"/>
          </p:nvPr>
        </p:nvSpPr>
        <p:spPr>
          <a:xfrm>
            <a:off x="296875" y="2078175"/>
            <a:ext cx="11216700" cy="43680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SzPts val="3200"/>
              <a:buChar char="-"/>
            </a:pPr>
            <a:r>
              <a:rPr lang="en-US" sz="3200"/>
              <a:t>At this point in time you are now ready to handle the questions using functions.</a:t>
            </a:r>
            <a:endParaRPr sz="3200"/>
          </a:p>
          <a:p>
            <a:pPr marL="457200" lvl="0" indent="-431800" algn="l" rtl="0">
              <a:lnSpc>
                <a:spcPct val="90000"/>
              </a:lnSpc>
              <a:spcBef>
                <a:spcPts val="0"/>
              </a:spcBef>
              <a:spcAft>
                <a:spcPts val="0"/>
              </a:spcAft>
              <a:buSzPts val="3200"/>
              <a:buChar char="-"/>
            </a:pPr>
            <a:r>
              <a:rPr lang="en-US" sz="3200"/>
              <a:t>To better test your understanding, avoid google the questions directly. Refer to this documentation for syntax referencing.</a:t>
            </a:r>
            <a:endParaRPr sz="3200"/>
          </a:p>
          <a:p>
            <a:pPr marL="457200" lvl="0" indent="-431800" algn="l" rtl="0">
              <a:lnSpc>
                <a:spcPct val="90000"/>
              </a:lnSpc>
              <a:spcBef>
                <a:spcPts val="0"/>
              </a:spcBef>
              <a:spcAft>
                <a:spcPts val="0"/>
              </a:spcAft>
              <a:buSzPts val="3200"/>
              <a:buChar char="-"/>
            </a:pPr>
            <a:r>
              <a:rPr lang="en-US" sz="3200"/>
              <a:t>Access the tasks using link below:</a:t>
            </a:r>
            <a:endParaRPr sz="3200"/>
          </a:p>
          <a:p>
            <a:pPr marL="457200" lvl="0" indent="-431800" algn="l" rtl="0">
              <a:lnSpc>
                <a:spcPct val="90000"/>
              </a:lnSpc>
              <a:spcBef>
                <a:spcPts val="0"/>
              </a:spcBef>
              <a:spcAft>
                <a:spcPts val="0"/>
              </a:spcAft>
              <a:buSzPts val="3200"/>
              <a:buChar char="-"/>
            </a:pPr>
            <a:r>
              <a:rPr lang="en-US" sz="3200" u="sng">
                <a:solidFill>
                  <a:schemeClr val="hlink"/>
                </a:solidFill>
                <a:hlinkClick r:id="rId3"/>
              </a:rPr>
              <a:t>https://docs.google.com/document/d/1-Ab875zFetxly3m9670LGmySF7hnTtOMLZCp_qm9NQU/edit?usp=sharing</a:t>
            </a:r>
            <a:r>
              <a:rPr lang="en-US" sz="3200"/>
              <a:t> </a:t>
            </a:r>
            <a:endParaRPr sz="3200"/>
          </a:p>
        </p:txBody>
      </p:sp>
      <p:pic>
        <p:nvPicPr>
          <p:cNvPr id="799" name="Google Shape;799;p100"/>
          <p:cNvPicPr preferRelativeResize="0"/>
          <p:nvPr/>
        </p:nvPicPr>
        <p:blipFill>
          <a:blip r:embed="rId4">
            <a:alphaModFix/>
          </a:blip>
          <a:stretch>
            <a:fillRect/>
          </a:stretch>
        </p:blipFill>
        <p:spPr>
          <a:xfrm>
            <a:off x="10387650" y="341175"/>
            <a:ext cx="1905000" cy="1905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01"/>
          <p:cNvSpPr txBox="1">
            <a:spLocks noGrp="1"/>
          </p:cNvSpPr>
          <p:nvPr>
            <p:ph type="title"/>
          </p:nvPr>
        </p:nvSpPr>
        <p:spPr>
          <a:xfrm>
            <a:off x="386175" y="837125"/>
            <a:ext cx="9949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l"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CONCEPT 1  :RDBMS AND ERD</a:t>
            </a:r>
            <a:br>
              <a:rPr lang="en-US"/>
            </a:br>
            <a:endParaRPr/>
          </a:p>
        </p:txBody>
      </p:sp>
      <p:sp>
        <p:nvSpPr>
          <p:cNvPr id="805" name="Google Shape;805;p101"/>
          <p:cNvSpPr txBox="1"/>
          <p:nvPr/>
        </p:nvSpPr>
        <p:spPr>
          <a:xfrm>
            <a:off x="722125" y="2217075"/>
            <a:ext cx="9711600" cy="44082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Why we need to learn Databases</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ction="ppaction://hlinksldjump"/>
              </a:rPr>
              <a:t>Understanding RDBMS and SQL</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5" action="ppaction://hlinksldjump"/>
              </a:rPr>
              <a:t>Database Schema and How to come up with one</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6" action="ppaction://hlinksldjump"/>
              </a:rPr>
              <a:t>Why RDBMS</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7" action="ppaction://hlinksldjump"/>
              </a:rPr>
              <a:t>Primary keys and Foreign keys</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noaction"/>
              </a:rPr>
              <a:t>RDBMS Questions</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02"/>
          <p:cNvSpPr txBox="1">
            <a:spLocks noGrp="1"/>
          </p:cNvSpPr>
          <p:nvPr>
            <p:ph type="title"/>
          </p:nvPr>
        </p:nvSpPr>
        <p:spPr>
          <a:xfrm>
            <a:off x="680325" y="1147175"/>
            <a:ext cx="9613800" cy="686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3200"/>
              <a:t>Why should we learn databases?</a:t>
            </a:r>
            <a:br>
              <a:rPr lang="en-US"/>
            </a:br>
            <a:endParaRPr/>
          </a:p>
        </p:txBody>
      </p:sp>
      <p:sp>
        <p:nvSpPr>
          <p:cNvPr id="811" name="Google Shape;811;p102"/>
          <p:cNvSpPr txBox="1"/>
          <p:nvPr/>
        </p:nvSpPr>
        <p:spPr>
          <a:xfrm>
            <a:off x="0" y="1834175"/>
            <a:ext cx="12192000" cy="502380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Coming from using spreadsheet or text files as a data storage you will find that there are so many limitations in how many data records you can store, data types that you can store and many other challenges including security.</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As your data grows you need a better storage system that accurately records data, updates, tracks them on an efficient and regular basis.</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Companies can address their challenges on one hand and make use of the immense potential offered by databases.</a:t>
            </a:r>
            <a:endParaRPr sz="3000">
              <a:solidFill>
                <a:schemeClr val="lt1"/>
              </a:solidFill>
              <a:latin typeface="Trebuchet MS"/>
              <a:ea typeface="Trebuchet MS"/>
              <a:cs typeface="Trebuchet MS"/>
              <a:sym typeface="Trebuchet MS"/>
            </a:endParaRPr>
          </a:p>
          <a:p>
            <a:pPr marL="457200" marR="0" lvl="0" indent="0" algn="l" rtl="0">
              <a:lnSpc>
                <a:spcPct val="70000"/>
              </a:lnSpc>
              <a:spcBef>
                <a:spcPts val="0"/>
              </a:spcBef>
              <a:spcAft>
                <a:spcPts val="0"/>
              </a:spcAft>
              <a:buNone/>
            </a:pPr>
            <a:endParaRPr sz="1600" b="1">
              <a:solidFill>
                <a:schemeClr val="lt1"/>
              </a:solidFill>
              <a:latin typeface="Trebuchet MS"/>
              <a:ea typeface="Trebuchet MS"/>
              <a:cs typeface="Trebuchet MS"/>
              <a:sym typeface="Trebuchet MS"/>
            </a:endParaRPr>
          </a:p>
          <a:p>
            <a:pPr marL="457200" marR="0" lvl="0" indent="-342900" algn="l" rtl="0">
              <a:lnSpc>
                <a:spcPct val="70000"/>
              </a:lnSpc>
              <a:spcBef>
                <a:spcPts val="0"/>
              </a:spcBef>
              <a:spcAft>
                <a:spcPts val="0"/>
              </a:spcAft>
              <a:buClr>
                <a:schemeClr val="lt1"/>
              </a:buClr>
              <a:buSzPts val="1800"/>
              <a:buFont typeface="Trebuchet MS"/>
              <a:buChar char="-"/>
            </a:pPr>
            <a:r>
              <a:rPr lang="en-US" sz="1800" b="1" u="sng">
                <a:solidFill>
                  <a:schemeClr val="hlink"/>
                </a:solidFill>
                <a:latin typeface="Trebuchet MS"/>
                <a:ea typeface="Trebuchet MS"/>
                <a:cs typeface="Trebuchet MS"/>
                <a:sym typeface="Trebuchet MS"/>
                <a:hlinkClick r:id="rId3"/>
              </a:rPr>
              <a:t>READ MORE HERE</a:t>
            </a:r>
            <a:endParaRPr sz="1800" b="1">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endParaRPr/>
          </a:p>
          <a:p>
            <a:pPr marL="0" marR="0" lvl="0" indent="0" algn="l" rtl="0">
              <a:lnSpc>
                <a:spcPct val="70000"/>
              </a:lnSpc>
              <a:spcBef>
                <a:spcPts val="1000"/>
              </a:spcBef>
              <a:spcAft>
                <a:spcPts val="0"/>
              </a:spcAft>
              <a:buClr>
                <a:schemeClr val="lt1"/>
              </a:buClr>
              <a:buSzPts val="600"/>
              <a:buFont typeface="Arial"/>
              <a:buNone/>
            </a:pPr>
            <a:endParaRPr sz="600" b="0" i="0" u="none" strike="noStrike" cap="none">
              <a:solidFill>
                <a:schemeClr val="lt1"/>
              </a:solidFill>
              <a:latin typeface="Trebuchet MS"/>
              <a:ea typeface="Trebuchet MS"/>
              <a:cs typeface="Trebuchet MS"/>
              <a:sym typeface="Trebuchet MS"/>
            </a:endParaRPr>
          </a:p>
          <a:p>
            <a:pPr marL="457200" marR="0" lvl="0" indent="-419100" algn="l" rtl="0">
              <a:lnSpc>
                <a:spcPct val="70000"/>
              </a:lnSpc>
              <a:spcBef>
                <a:spcPts val="1000"/>
              </a:spcBef>
              <a:spcAft>
                <a:spcPts val="0"/>
              </a:spcAft>
              <a:buClr>
                <a:schemeClr val="lt1"/>
              </a:buClr>
              <a:buSzPts val="600"/>
              <a:buFont typeface="Trebuchet MS"/>
              <a:buNone/>
            </a:pPr>
            <a:endParaRPr sz="6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103"/>
          <p:cNvSpPr txBox="1">
            <a:spLocks noGrp="1"/>
          </p:cNvSpPr>
          <p:nvPr>
            <p:ph type="title"/>
          </p:nvPr>
        </p:nvSpPr>
        <p:spPr>
          <a:xfrm>
            <a:off x="2992900" y="1147175"/>
            <a:ext cx="7301100" cy="686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3200"/>
              <a:t>Intro to database?</a:t>
            </a:r>
            <a:br>
              <a:rPr lang="en-US"/>
            </a:br>
            <a:endParaRPr/>
          </a:p>
        </p:txBody>
      </p:sp>
      <p:sp>
        <p:nvSpPr>
          <p:cNvPr id="817" name="Google Shape;817;p103"/>
          <p:cNvSpPr txBox="1"/>
          <p:nvPr/>
        </p:nvSpPr>
        <p:spPr>
          <a:xfrm>
            <a:off x="0" y="2431150"/>
            <a:ext cx="12192000" cy="38211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1000"/>
              </a:spcBef>
              <a:spcAft>
                <a:spcPts val="0"/>
              </a:spcAft>
              <a:buNone/>
            </a:pPr>
            <a:r>
              <a:rPr lang="en-US" sz="3800">
                <a:solidFill>
                  <a:schemeClr val="lt1"/>
                </a:solidFill>
                <a:latin typeface="Trebuchet MS"/>
                <a:ea typeface="Trebuchet MS"/>
                <a:cs typeface="Trebuchet MS"/>
                <a:sym typeface="Trebuchet MS"/>
              </a:rPr>
              <a:t>When create a dynamic application, whether web or mobile you need a data source with well organized data. </a:t>
            </a:r>
            <a:endParaRPr sz="3800">
              <a:solidFill>
                <a:schemeClr val="lt1"/>
              </a:solidFill>
              <a:latin typeface="Trebuchet MS"/>
              <a:ea typeface="Trebuchet MS"/>
              <a:cs typeface="Trebuchet MS"/>
              <a:sym typeface="Trebuchet MS"/>
            </a:endParaRPr>
          </a:p>
          <a:p>
            <a:pPr marL="0" lvl="0" indent="0" algn="l" rtl="0">
              <a:lnSpc>
                <a:spcPct val="70000"/>
              </a:lnSpc>
              <a:spcBef>
                <a:spcPts val="1000"/>
              </a:spcBef>
              <a:spcAft>
                <a:spcPts val="0"/>
              </a:spcAft>
              <a:buNone/>
            </a:pPr>
            <a:endParaRPr sz="3800">
              <a:solidFill>
                <a:schemeClr val="lt1"/>
              </a:solidFill>
              <a:latin typeface="Trebuchet MS"/>
              <a:ea typeface="Trebuchet MS"/>
              <a:cs typeface="Trebuchet MS"/>
              <a:sym typeface="Trebuchet MS"/>
            </a:endParaRPr>
          </a:p>
          <a:p>
            <a:pPr marL="0" lvl="0" indent="0" algn="l" rtl="0">
              <a:lnSpc>
                <a:spcPct val="70000"/>
              </a:lnSpc>
              <a:spcBef>
                <a:spcPts val="1000"/>
              </a:spcBef>
              <a:spcAft>
                <a:spcPts val="0"/>
              </a:spcAft>
              <a:buClr>
                <a:schemeClr val="lt1"/>
              </a:buClr>
              <a:buSzPts val="600"/>
              <a:buFont typeface="Trebuchet MS"/>
              <a:buNone/>
            </a:pPr>
            <a:r>
              <a:rPr lang="en-US" sz="3800">
                <a:solidFill>
                  <a:schemeClr val="lt1"/>
                </a:solidFill>
                <a:latin typeface="Trebuchet MS"/>
                <a:ea typeface="Trebuchet MS"/>
                <a:cs typeface="Trebuchet MS"/>
                <a:sym typeface="Trebuchet MS"/>
              </a:rPr>
              <a:t>Your options are an SQL database or a NoSQL database.</a:t>
            </a:r>
            <a:endParaRPr sz="3800">
              <a:solidFill>
                <a:schemeClr val="lt1"/>
              </a:solidFill>
              <a:latin typeface="Trebuchet MS"/>
              <a:ea typeface="Trebuchet MS"/>
              <a:cs typeface="Trebuchet MS"/>
              <a:sym typeface="Trebuchet MS"/>
            </a:endParaRPr>
          </a:p>
          <a:p>
            <a:pPr marL="0" lvl="0" indent="0" algn="l" rtl="0">
              <a:lnSpc>
                <a:spcPct val="70000"/>
              </a:lnSpc>
              <a:spcBef>
                <a:spcPts val="1000"/>
              </a:spcBef>
              <a:spcAft>
                <a:spcPts val="0"/>
              </a:spcAft>
              <a:buClr>
                <a:schemeClr val="lt1"/>
              </a:buClr>
              <a:buSzPts val="600"/>
              <a:buFont typeface="Arial"/>
              <a:buNone/>
            </a:pPr>
            <a:r>
              <a:rPr lang="en-US" sz="3800">
                <a:solidFill>
                  <a:schemeClr val="lt1"/>
                </a:solidFill>
                <a:latin typeface="Trebuchet MS"/>
                <a:ea typeface="Trebuchet MS"/>
                <a:cs typeface="Trebuchet MS"/>
                <a:sym typeface="Trebuchet MS"/>
              </a:rPr>
              <a:t>       </a:t>
            </a:r>
            <a:endParaRPr sz="4600"/>
          </a:p>
          <a:p>
            <a:pPr marL="0" marR="0" lvl="0" indent="0" algn="l" rtl="0">
              <a:lnSpc>
                <a:spcPct val="70000"/>
              </a:lnSpc>
              <a:spcBef>
                <a:spcPts val="1000"/>
              </a:spcBef>
              <a:spcAft>
                <a:spcPts val="0"/>
              </a:spcAft>
              <a:buClr>
                <a:schemeClr val="lt1"/>
              </a:buClr>
              <a:buSzPts val="600"/>
              <a:buFont typeface="Arial"/>
              <a:buNone/>
            </a:pPr>
            <a:endParaRPr sz="4600"/>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04"/>
          <p:cNvSpPr txBox="1">
            <a:spLocks noGrp="1"/>
          </p:cNvSpPr>
          <p:nvPr>
            <p:ph type="title"/>
          </p:nvPr>
        </p:nvSpPr>
        <p:spPr>
          <a:xfrm>
            <a:off x="2602375" y="1147175"/>
            <a:ext cx="7691700" cy="686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3200"/>
              <a:t>SQL databases?</a:t>
            </a:r>
            <a:br>
              <a:rPr lang="en-US"/>
            </a:br>
            <a:endParaRPr/>
          </a:p>
        </p:txBody>
      </p:sp>
      <p:sp>
        <p:nvSpPr>
          <p:cNvPr id="823" name="Google Shape;823;p104"/>
          <p:cNvSpPr txBox="1"/>
          <p:nvPr/>
        </p:nvSpPr>
        <p:spPr>
          <a:xfrm>
            <a:off x="0" y="1834175"/>
            <a:ext cx="12192000" cy="50238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1000"/>
              </a:spcBef>
              <a:spcAft>
                <a:spcPts val="0"/>
              </a:spcAft>
              <a:buClr>
                <a:schemeClr val="lt1"/>
              </a:buClr>
              <a:buSzPts val="600"/>
              <a:buFont typeface="Arial"/>
              <a:buNone/>
            </a:pPr>
            <a:r>
              <a:rPr lang="en-US" sz="2800">
                <a:solidFill>
                  <a:schemeClr val="lt1"/>
                </a:solidFill>
                <a:latin typeface="Trebuchet MS"/>
                <a:ea typeface="Trebuchet MS"/>
                <a:cs typeface="Trebuchet MS"/>
                <a:sym typeface="Trebuchet MS"/>
              </a:rPr>
              <a:t>An SQL database is used 90% of the time and is a database where data is stored in tables rows, and columns.In SQL data stored is structured and observes strict data types and data completeness.</a:t>
            </a: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2800">
                <a:solidFill>
                  <a:schemeClr val="lt1"/>
                </a:solidFill>
                <a:latin typeface="Trebuchet MS"/>
                <a:ea typeface="Trebuchet MS"/>
                <a:cs typeface="Trebuchet MS"/>
                <a:sym typeface="Trebuchet MS"/>
              </a:rPr>
              <a:t>NB: Every table must be related to at least one other table. i.e a table can be either a parent a child or both. Example is like tables categories, products and sales. In this case, categories is the parent for products and products is the parent for sales.</a:t>
            </a: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2800">
                <a:solidFill>
                  <a:schemeClr val="lt1"/>
                </a:solidFill>
                <a:latin typeface="Trebuchet MS"/>
                <a:ea typeface="Trebuchet MS"/>
                <a:cs typeface="Trebuchet MS"/>
                <a:sym typeface="Trebuchet MS"/>
              </a:rPr>
              <a:t>categories(parent for-&gt;) - products(parent-&gt;) - sales </a:t>
            </a: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2800">
                <a:solidFill>
                  <a:schemeClr val="lt1"/>
                </a:solidFill>
                <a:latin typeface="Trebuchet MS"/>
                <a:ea typeface="Trebuchet MS"/>
                <a:cs typeface="Trebuchet MS"/>
                <a:sym typeface="Trebuchet MS"/>
              </a:rPr>
              <a:t>In short NO lone table exists and IF IT CANT BE DONE IN MS. EXCEL, IT CAN'T BE DONE IN SQL.</a:t>
            </a:r>
            <a:endParaRPr sz="28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105"/>
          <p:cNvSpPr txBox="1">
            <a:spLocks noGrp="1"/>
          </p:cNvSpPr>
          <p:nvPr>
            <p:ph type="title"/>
          </p:nvPr>
        </p:nvSpPr>
        <p:spPr>
          <a:xfrm>
            <a:off x="3118550" y="1147175"/>
            <a:ext cx="3822600" cy="686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3200"/>
              <a:t>NoSQL databases?</a:t>
            </a:r>
            <a:br>
              <a:rPr lang="en-US"/>
            </a:br>
            <a:endParaRPr/>
          </a:p>
        </p:txBody>
      </p:sp>
      <p:sp>
        <p:nvSpPr>
          <p:cNvPr id="829" name="Google Shape;829;p105"/>
          <p:cNvSpPr txBox="1"/>
          <p:nvPr/>
        </p:nvSpPr>
        <p:spPr>
          <a:xfrm>
            <a:off x="0" y="2087100"/>
            <a:ext cx="12192000" cy="47709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1000"/>
              </a:spcBef>
              <a:spcAft>
                <a:spcPts val="0"/>
              </a:spcAft>
              <a:buClr>
                <a:schemeClr val="lt1"/>
              </a:buClr>
              <a:buSzPts val="600"/>
              <a:buFont typeface="Arial"/>
              <a:buNone/>
            </a:pPr>
            <a:endParaRPr sz="3000">
              <a:solidFill>
                <a:schemeClr val="lt1"/>
              </a:solidFill>
              <a:latin typeface="Trebuchet MS"/>
              <a:ea typeface="Trebuchet MS"/>
              <a:cs typeface="Trebuchet MS"/>
              <a:sym typeface="Trebuchet MS"/>
            </a:endParaRPr>
          </a:p>
          <a:p>
            <a:pPr marL="0" lvl="0" indent="0" algn="l" rtl="0">
              <a:lnSpc>
                <a:spcPct val="70000"/>
              </a:lnSpc>
              <a:spcBef>
                <a:spcPts val="1000"/>
              </a:spcBef>
              <a:spcAft>
                <a:spcPts val="0"/>
              </a:spcAft>
              <a:buClr>
                <a:schemeClr val="lt1"/>
              </a:buClr>
              <a:buSzPts val="600"/>
              <a:buFont typeface="Arial"/>
              <a:buNone/>
            </a:pPr>
            <a:r>
              <a:rPr lang="en-US" sz="3500">
                <a:solidFill>
                  <a:schemeClr val="lt1"/>
                </a:solidFill>
                <a:latin typeface="Trebuchet MS"/>
                <a:ea typeface="Trebuchet MS"/>
                <a:cs typeface="Trebuchet MS"/>
                <a:sym typeface="Trebuchet MS"/>
              </a:rPr>
              <a:t>A NoSQL database is a more flexible database where data is stored in JSON Format and does not have any strict data types. </a:t>
            </a:r>
            <a:endParaRPr sz="3500">
              <a:solidFill>
                <a:schemeClr val="lt1"/>
              </a:solidFill>
              <a:latin typeface="Trebuchet MS"/>
              <a:ea typeface="Trebuchet MS"/>
              <a:cs typeface="Trebuchet MS"/>
              <a:sym typeface="Trebuchet MS"/>
            </a:endParaRPr>
          </a:p>
          <a:p>
            <a:pPr marL="0" lvl="0" indent="0" algn="l" rtl="0">
              <a:lnSpc>
                <a:spcPct val="70000"/>
              </a:lnSpc>
              <a:spcBef>
                <a:spcPts val="1000"/>
              </a:spcBef>
              <a:spcAft>
                <a:spcPts val="0"/>
              </a:spcAft>
              <a:buClr>
                <a:schemeClr val="lt1"/>
              </a:buClr>
              <a:buSzPts val="600"/>
              <a:buFont typeface="Arial"/>
              <a:buNone/>
            </a:pPr>
            <a:endParaRPr sz="3500">
              <a:solidFill>
                <a:schemeClr val="lt1"/>
              </a:solidFill>
              <a:latin typeface="Trebuchet MS"/>
              <a:ea typeface="Trebuchet MS"/>
              <a:cs typeface="Trebuchet MS"/>
              <a:sym typeface="Trebuchet MS"/>
            </a:endParaRPr>
          </a:p>
          <a:p>
            <a:pPr marL="0" lvl="0" indent="0" algn="l" rtl="0">
              <a:lnSpc>
                <a:spcPct val="70000"/>
              </a:lnSpc>
              <a:spcBef>
                <a:spcPts val="1000"/>
              </a:spcBef>
              <a:spcAft>
                <a:spcPts val="0"/>
              </a:spcAft>
              <a:buClr>
                <a:schemeClr val="lt1"/>
              </a:buClr>
              <a:buSzPts val="600"/>
              <a:buFont typeface="Arial"/>
              <a:buNone/>
            </a:pPr>
            <a:r>
              <a:rPr lang="en-US" sz="3500">
                <a:solidFill>
                  <a:schemeClr val="lt1"/>
                </a:solidFill>
                <a:latin typeface="Trebuchet MS"/>
                <a:ea typeface="Trebuchet MS"/>
                <a:cs typeface="Trebuchet MS"/>
                <a:sym typeface="Trebuchet MS"/>
              </a:rPr>
              <a:t>The records are stored in collections and documents.</a:t>
            </a:r>
            <a:endParaRPr sz="3500">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Trebuchet MS"/>
              <a:buNone/>
            </a:pPr>
            <a:r>
              <a:rPr lang="en-US"/>
              <a:t>Create new Python project</a:t>
            </a:r>
            <a:endParaRPr/>
          </a:p>
        </p:txBody>
      </p:sp>
      <p:sp>
        <p:nvSpPr>
          <p:cNvPr id="435" name="Google Shape;435;p43"/>
          <p:cNvSpPr txBox="1">
            <a:spLocks noGrp="1"/>
          </p:cNvSpPr>
          <p:nvPr>
            <p:ph type="body" idx="1"/>
          </p:nvPr>
        </p:nvSpPr>
        <p:spPr>
          <a:xfrm>
            <a:off x="266900" y="2290450"/>
            <a:ext cx="7252500" cy="4126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US"/>
              <a:t>All Python Files have the .py extensions and are interpreted by the python.exe that we have in our global variable. </a:t>
            </a:r>
            <a:endParaRPr/>
          </a:p>
          <a:p>
            <a:pPr marL="457200" lvl="0" indent="-342900" algn="l" rtl="0">
              <a:lnSpc>
                <a:spcPct val="90000"/>
              </a:lnSpc>
              <a:spcBef>
                <a:spcPts val="1000"/>
              </a:spcBef>
              <a:spcAft>
                <a:spcPts val="0"/>
              </a:spcAft>
              <a:buSzPts val="1800"/>
              <a:buChar char="-"/>
            </a:pPr>
            <a:r>
              <a:rPr lang="en-US"/>
              <a:t>Open VS Code and click on File-&gt;Open Folder. Change the new folder name created. And choose folder.</a:t>
            </a:r>
            <a:endParaRPr/>
          </a:p>
          <a:p>
            <a:pPr marL="457200" lvl="0" indent="-342900" algn="l" rtl="0">
              <a:lnSpc>
                <a:spcPct val="90000"/>
              </a:lnSpc>
              <a:spcBef>
                <a:spcPts val="0"/>
              </a:spcBef>
              <a:spcAft>
                <a:spcPts val="0"/>
              </a:spcAft>
              <a:buSzPts val="1800"/>
              <a:buChar char="-"/>
            </a:pPr>
            <a:r>
              <a:rPr lang="en-US"/>
              <a:t>We shall only do this once as folder refers to a project, therefore all the files we will create in the next coming sessions will be saved there.</a:t>
            </a:r>
            <a:endParaRPr/>
          </a:p>
        </p:txBody>
      </p:sp>
      <p:pic>
        <p:nvPicPr>
          <p:cNvPr id="436" name="Google Shape;436;p43"/>
          <p:cNvPicPr preferRelativeResize="0"/>
          <p:nvPr/>
        </p:nvPicPr>
        <p:blipFill>
          <a:blip r:embed="rId3">
            <a:alphaModFix/>
          </a:blip>
          <a:stretch>
            <a:fillRect/>
          </a:stretch>
        </p:blipFill>
        <p:spPr>
          <a:xfrm>
            <a:off x="7519400" y="2288578"/>
            <a:ext cx="4367799" cy="413024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06"/>
          <p:cNvSpPr txBox="1">
            <a:spLocks noGrp="1"/>
          </p:cNvSpPr>
          <p:nvPr>
            <p:ph type="title"/>
          </p:nvPr>
        </p:nvSpPr>
        <p:spPr>
          <a:xfrm>
            <a:off x="805696" y="838153"/>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ct val="112500"/>
              <a:buFont typeface="Trebuchet MS"/>
              <a:buNone/>
            </a:pPr>
            <a:r>
              <a:rPr lang="en-US" sz="3200"/>
              <a:t>What is RDBMS and SQL and how are they related</a:t>
            </a:r>
            <a:br>
              <a:rPr lang="en-US"/>
            </a:br>
            <a:endParaRPr/>
          </a:p>
        </p:txBody>
      </p:sp>
      <p:sp>
        <p:nvSpPr>
          <p:cNvPr id="835" name="Google Shape;835;p106"/>
          <p:cNvSpPr txBox="1"/>
          <p:nvPr/>
        </p:nvSpPr>
        <p:spPr>
          <a:xfrm>
            <a:off x="0" y="1919050"/>
            <a:ext cx="12192000" cy="44880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SQL (Structured Query Language) is the language used to manipulate a database.Create,  Select, Insert, Update and Delete data. </a:t>
            </a:r>
            <a:endParaRPr sz="2400">
              <a:solidFill>
                <a:schemeClr val="lt1"/>
              </a:solidFill>
              <a:latin typeface="Trebuchet MS"/>
              <a:ea typeface="Trebuchet MS"/>
              <a:cs typeface="Trebuchet MS"/>
              <a:sym typeface="Trebuchet MS"/>
            </a:endParaRPr>
          </a:p>
          <a:p>
            <a:pPr marL="457200" lvl="0" indent="-381000" algn="l" rtl="0">
              <a:lnSpc>
                <a:spcPct val="90000"/>
              </a:lnSpc>
              <a:spcBef>
                <a:spcPts val="100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Relational Database Management System (RDBMS) is the basis for all SQL Databases.Here every table must have a relationship with another. Data in databases is stored in structures called tables. Tables are divided in columns (Vertical Entity) called fields and records (Horizontal Entity) also called rows.</a:t>
            </a:r>
            <a:endParaRPr sz="2400">
              <a:solidFill>
                <a:schemeClr val="lt1"/>
              </a:solidFill>
              <a:latin typeface="Trebuchet MS"/>
              <a:ea typeface="Trebuchet MS"/>
              <a:cs typeface="Trebuchet MS"/>
              <a:sym typeface="Trebuchet MS"/>
            </a:endParaRPr>
          </a:p>
          <a:p>
            <a:pPr marL="457200" lvl="0" indent="-381000" algn="l" rtl="0">
              <a:lnSpc>
                <a:spcPct val="90000"/>
              </a:lnSpc>
              <a:spcBef>
                <a:spcPts val="100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Different types RDBMS/SQL Databases in the market right now are: MySQL, PostgreSQL, MSSQL, Oracle...etc</a:t>
            </a:r>
            <a:endParaRPr sz="2400">
              <a:solidFill>
                <a:schemeClr val="lt1"/>
              </a:solidFill>
              <a:latin typeface="Trebuchet MS"/>
              <a:ea typeface="Trebuchet MS"/>
              <a:cs typeface="Trebuchet MS"/>
              <a:sym typeface="Trebuchet MS"/>
            </a:endParaRPr>
          </a:p>
          <a:p>
            <a:pPr marL="457200" lvl="0" indent="-381000" algn="l" rtl="0">
              <a:lnSpc>
                <a:spcPct val="90000"/>
              </a:lnSpc>
              <a:spcBef>
                <a:spcPts val="100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If you are coming from a spreadsheet background like Ms Excel, think of an excel workbook as a database, an excel sheet as a table, excel columns as fields and records as rows.</a:t>
            </a:r>
            <a:endParaRPr sz="2400">
              <a:solidFill>
                <a:schemeClr val="lt1"/>
              </a:solidFill>
              <a:latin typeface="Trebuchet MS"/>
              <a:ea typeface="Trebuchet MS"/>
              <a:cs typeface="Trebuchet MS"/>
              <a:sym typeface="Trebuchet MS"/>
            </a:endParaRPr>
          </a:p>
          <a:p>
            <a:pPr marL="457200" marR="0" lvl="0" indent="0" algn="l" rtl="0">
              <a:lnSpc>
                <a:spcPct val="70000"/>
              </a:lnSpc>
              <a:spcBef>
                <a:spcPts val="0"/>
              </a:spcBef>
              <a:spcAft>
                <a:spcPts val="0"/>
              </a:spcAft>
              <a:buNone/>
            </a:pPr>
            <a:endParaRPr sz="1200" b="1">
              <a:solidFill>
                <a:schemeClr val="lt1"/>
              </a:solidFill>
              <a:latin typeface="Trebuchet MS"/>
              <a:ea typeface="Trebuchet MS"/>
              <a:cs typeface="Trebuchet MS"/>
              <a:sym typeface="Trebuchet MS"/>
            </a:endParaRPr>
          </a:p>
          <a:p>
            <a:pPr marL="457200" marR="0" lvl="0" indent="-317500" algn="l" rtl="0">
              <a:lnSpc>
                <a:spcPct val="70000"/>
              </a:lnSpc>
              <a:spcBef>
                <a:spcPts val="0"/>
              </a:spcBef>
              <a:spcAft>
                <a:spcPts val="0"/>
              </a:spcAft>
              <a:buClr>
                <a:schemeClr val="lt1"/>
              </a:buClr>
              <a:buSzPts val="1400"/>
              <a:buFont typeface="Trebuchet MS"/>
              <a:buChar char="-"/>
            </a:pPr>
            <a:r>
              <a:rPr lang="en-US" b="1" u="sng">
                <a:solidFill>
                  <a:schemeClr val="hlink"/>
                </a:solidFill>
                <a:latin typeface="Trebuchet MS"/>
                <a:ea typeface="Trebuchet MS"/>
                <a:cs typeface="Trebuchet MS"/>
                <a:sym typeface="Trebuchet MS"/>
                <a:hlinkClick r:id="rId3"/>
              </a:rPr>
              <a:t>READ MORE HERE</a:t>
            </a:r>
            <a:endParaRPr b="1">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endParaRPr/>
          </a:p>
          <a:p>
            <a:pPr marL="0" marR="0" lvl="0" indent="0" algn="l" rtl="0">
              <a:lnSpc>
                <a:spcPct val="70000"/>
              </a:lnSpc>
              <a:spcBef>
                <a:spcPts val="1000"/>
              </a:spcBef>
              <a:spcAft>
                <a:spcPts val="0"/>
              </a:spcAft>
              <a:buClr>
                <a:schemeClr val="lt1"/>
              </a:buClr>
              <a:buSzPts val="600"/>
              <a:buFont typeface="Arial"/>
              <a:buNone/>
            </a:pPr>
            <a:endParaRPr sz="600" b="0" i="0" u="none" strike="noStrike" cap="none">
              <a:solidFill>
                <a:schemeClr val="lt1"/>
              </a:solidFill>
              <a:latin typeface="Trebuchet MS"/>
              <a:ea typeface="Trebuchet MS"/>
              <a:cs typeface="Trebuchet MS"/>
              <a:sym typeface="Trebuchet MS"/>
            </a:endParaRPr>
          </a:p>
          <a:p>
            <a:pPr marL="457200" marR="0" lvl="0" indent="-419100" algn="l" rtl="0">
              <a:lnSpc>
                <a:spcPct val="70000"/>
              </a:lnSpc>
              <a:spcBef>
                <a:spcPts val="1000"/>
              </a:spcBef>
              <a:spcAft>
                <a:spcPts val="0"/>
              </a:spcAft>
              <a:buClr>
                <a:schemeClr val="lt1"/>
              </a:buClr>
              <a:buSzPts val="600"/>
              <a:buFont typeface="Trebuchet MS"/>
              <a:buNone/>
            </a:pPr>
            <a:endParaRPr sz="6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107"/>
          <p:cNvSpPr txBox="1">
            <a:spLocks noGrp="1"/>
          </p:cNvSpPr>
          <p:nvPr>
            <p:ph type="title"/>
          </p:nvPr>
        </p:nvSpPr>
        <p:spPr>
          <a:xfrm>
            <a:off x="501375" y="984825"/>
            <a:ext cx="9792900" cy="849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3200"/>
              <a:t>Database Schema/Entity Relationship Diagram and Example Test Case</a:t>
            </a:r>
            <a:br>
              <a:rPr lang="en-US"/>
            </a:br>
            <a:endParaRPr/>
          </a:p>
        </p:txBody>
      </p:sp>
      <p:sp>
        <p:nvSpPr>
          <p:cNvPr id="841" name="Google Shape;841;p107"/>
          <p:cNvSpPr txBox="1"/>
          <p:nvPr/>
        </p:nvSpPr>
        <p:spPr>
          <a:xfrm>
            <a:off x="0" y="1749100"/>
            <a:ext cx="12192000" cy="51090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Before creating any application that uses SQL database, you need to create a diagram that shows tables and their parent &lt;-&gt;child relationship. This diagram is called an Entity Relationship Diagram (ERD). This is the  structure representing the logical view of the entire database.</a:t>
            </a:r>
            <a:endParaRPr sz="24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2400">
                <a:solidFill>
                  <a:schemeClr val="lt1"/>
                </a:solidFill>
                <a:latin typeface="Trebuchet MS"/>
                <a:ea typeface="Trebuchet MS"/>
                <a:cs typeface="Trebuchet MS"/>
                <a:sym typeface="Trebuchet MS"/>
              </a:rPr>
              <a:t>Example</a:t>
            </a:r>
            <a:endParaRPr sz="2400">
              <a:solidFill>
                <a:schemeClr val="lt1"/>
              </a:solidFill>
              <a:latin typeface="Trebuchet MS"/>
              <a:ea typeface="Trebuchet MS"/>
              <a:cs typeface="Trebuchet MS"/>
              <a:sym typeface="Trebuchet MS"/>
            </a:endParaRPr>
          </a:p>
          <a:p>
            <a:pPr marL="457200" lvl="0" indent="-381000" algn="l" rtl="0">
              <a:lnSpc>
                <a:spcPct val="90000"/>
              </a:lnSpc>
              <a:spcBef>
                <a:spcPts val="100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We will use the test case a Bank e.g Equity Bank. Think of the banking business model. The start from the top of the bank’s highest hierarchy. This is where we get branches and departments, each branch also has multiple departments, each department has employees, each branch also has bank account types,and each customer can have multiple bank accounts in any branch.</a:t>
            </a:r>
            <a:endParaRPr sz="2400">
              <a:solidFill>
                <a:schemeClr val="lt1"/>
              </a:solidFill>
              <a:latin typeface="Trebuchet MS"/>
              <a:ea typeface="Trebuchet MS"/>
              <a:cs typeface="Trebuchet MS"/>
              <a:sym typeface="Trebuchet MS"/>
            </a:endParaRPr>
          </a:p>
          <a:p>
            <a:pPr marL="457200" lvl="0" indent="-381000" algn="l" rtl="0">
              <a:lnSpc>
                <a:spcPct val="90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If we are to create a database schema from the above scenario, the following tables: branches, departments, employees, customers and accounts.</a:t>
            </a:r>
            <a:endParaRPr sz="2400">
              <a:solidFill>
                <a:schemeClr val="lt1"/>
              </a:solidFill>
              <a:latin typeface="Trebuchet MS"/>
              <a:ea typeface="Trebuchet MS"/>
              <a:cs typeface="Trebuchet MS"/>
              <a:sym typeface="Trebuchet MS"/>
            </a:endParaRPr>
          </a:p>
          <a:p>
            <a:pPr marL="457200" lvl="0" indent="-381000" algn="l" rtl="0">
              <a:lnSpc>
                <a:spcPct val="90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The next  page shows a diagram of the schema </a:t>
            </a:r>
            <a:endParaRPr sz="2400">
              <a:solidFill>
                <a:schemeClr val="lt1"/>
              </a:solidFill>
              <a:latin typeface="Trebuchet MS"/>
              <a:ea typeface="Trebuchet MS"/>
              <a:cs typeface="Trebuchet MS"/>
              <a:sym typeface="Trebuchet M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08"/>
          <p:cNvSpPr txBox="1">
            <a:spLocks noGrp="1"/>
          </p:cNvSpPr>
          <p:nvPr>
            <p:ph type="body" idx="1"/>
          </p:nvPr>
        </p:nvSpPr>
        <p:spPr>
          <a:xfrm>
            <a:off x="139250" y="1907900"/>
            <a:ext cx="11940600" cy="46527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endParaRPr/>
          </a:p>
          <a:p>
            <a:pPr marL="457200" lvl="0" indent="-342900" algn="l" rtl="0">
              <a:lnSpc>
                <a:spcPct val="90000"/>
              </a:lnSpc>
              <a:spcBef>
                <a:spcPts val="0"/>
              </a:spcBef>
              <a:spcAft>
                <a:spcPts val="0"/>
              </a:spcAft>
              <a:buSzPts val="1800"/>
              <a:buChar char="-"/>
            </a:pPr>
            <a:endParaRPr/>
          </a:p>
        </p:txBody>
      </p:sp>
      <p:pic>
        <p:nvPicPr>
          <p:cNvPr id="847" name="Google Shape;847;p108"/>
          <p:cNvPicPr preferRelativeResize="0"/>
          <p:nvPr/>
        </p:nvPicPr>
        <p:blipFill>
          <a:blip r:embed="rId3">
            <a:alphaModFix/>
          </a:blip>
          <a:stretch>
            <a:fillRect/>
          </a:stretch>
        </p:blipFill>
        <p:spPr>
          <a:xfrm>
            <a:off x="152400" y="152400"/>
            <a:ext cx="11940599" cy="596174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109"/>
          <p:cNvSpPr txBox="1">
            <a:spLocks noGrp="1"/>
          </p:cNvSpPr>
          <p:nvPr>
            <p:ph type="title"/>
          </p:nvPr>
        </p:nvSpPr>
        <p:spPr>
          <a:xfrm>
            <a:off x="2653125" y="837125"/>
            <a:ext cx="6647100" cy="800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l" rtl="0">
              <a:lnSpc>
                <a:spcPct val="90000"/>
              </a:lnSpc>
              <a:spcBef>
                <a:spcPts val="0"/>
              </a:spcBef>
              <a:spcAft>
                <a:spcPts val="0"/>
              </a:spcAft>
              <a:buClr>
                <a:schemeClr val="lt1"/>
              </a:buClr>
              <a:buSzPts val="3600"/>
              <a:buFont typeface="Trebuchet MS"/>
              <a:buNone/>
            </a:pPr>
            <a:r>
              <a:rPr lang="en-US" sz="3700" b="1">
                <a:latin typeface="Comfortaa"/>
                <a:ea typeface="Comfortaa"/>
                <a:cs typeface="Comfortaa"/>
                <a:sym typeface="Comfortaa"/>
              </a:rPr>
              <a:t>QUESTIONS: RDBMS</a:t>
            </a:r>
            <a:br>
              <a:rPr lang="en-US"/>
            </a:br>
            <a:endParaRPr/>
          </a:p>
        </p:txBody>
      </p:sp>
      <p:sp>
        <p:nvSpPr>
          <p:cNvPr id="853" name="Google Shape;853;p109"/>
          <p:cNvSpPr txBox="1"/>
          <p:nvPr/>
        </p:nvSpPr>
        <p:spPr>
          <a:xfrm>
            <a:off x="152725" y="2114325"/>
            <a:ext cx="11882400" cy="4505400"/>
          </a:xfrm>
          <a:prstGeom prst="rect">
            <a:avLst/>
          </a:prstGeom>
          <a:noFill/>
          <a:ln>
            <a:noFill/>
          </a:ln>
        </p:spPr>
        <p:txBody>
          <a:bodyPr spcFirstLastPara="1" wrap="square" lIns="91425" tIns="45700" rIns="91425" bIns="45700" anchor="t" anchorCtr="0">
            <a:noAutofit/>
          </a:bodyPr>
          <a:lstStyle/>
          <a:p>
            <a:pPr marL="457200" marR="0" lvl="0" indent="-393700" algn="l" rtl="0">
              <a:lnSpc>
                <a:spcPct val="150000"/>
              </a:lnSpc>
              <a:spcBef>
                <a:spcPts val="1000"/>
              </a:spcBef>
              <a:spcAft>
                <a:spcPts val="0"/>
              </a:spcAft>
              <a:buClr>
                <a:schemeClr val="lt1"/>
              </a:buClr>
              <a:buSzPts val="2600"/>
              <a:buFont typeface="Trebuchet MS"/>
              <a:buAutoNum type="arabicPeriod"/>
            </a:pPr>
            <a:r>
              <a:rPr lang="en-US" sz="2600">
                <a:solidFill>
                  <a:schemeClr val="lt1"/>
                </a:solidFill>
                <a:latin typeface="Trebuchet MS"/>
                <a:ea typeface="Trebuchet MS"/>
                <a:cs typeface="Trebuchet MS"/>
                <a:sym typeface="Trebuchet MS"/>
              </a:rPr>
              <a:t>Do this in ms excel. Create data for Jumia by factoring in parent - child relationship. Start from the top of  the hierarchy naming the worksheets and any important columns:</a:t>
            </a:r>
            <a:endParaRPr sz="26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2600">
              <a:solidFill>
                <a:schemeClr val="lt1"/>
              </a:solidFill>
              <a:latin typeface="Trebuchet MS"/>
              <a:ea typeface="Trebuchet MS"/>
              <a:cs typeface="Trebuchet MS"/>
              <a:sym typeface="Trebuchet MS"/>
            </a:endParaRPr>
          </a:p>
          <a:p>
            <a:pPr marL="457200" lvl="0" indent="-393700" algn="l" rtl="0">
              <a:lnSpc>
                <a:spcPct val="150000"/>
              </a:lnSpc>
              <a:spcBef>
                <a:spcPts val="1000"/>
              </a:spcBef>
              <a:spcAft>
                <a:spcPts val="0"/>
              </a:spcAft>
              <a:buClr>
                <a:schemeClr val="lt1"/>
              </a:buClr>
              <a:buSzPts val="2600"/>
              <a:buFont typeface="Trebuchet MS"/>
              <a:buAutoNum type="arabicPeriod"/>
            </a:pPr>
            <a:r>
              <a:rPr lang="en-US" sz="2600">
                <a:solidFill>
                  <a:schemeClr val="lt1"/>
                </a:solidFill>
                <a:latin typeface="Trebuchet MS"/>
                <a:ea typeface="Trebuchet MS"/>
                <a:cs typeface="Trebuchet MS"/>
                <a:sym typeface="Trebuchet MS"/>
              </a:rPr>
              <a:t>Do this in excel. Create data for Sasini Tea and Coffee company in Kenya, by factoring in parent - child relationship. Start from the top of  the hierarchy naming the worksheets and any important fields:</a:t>
            </a:r>
            <a:endParaRPr sz="2600">
              <a:solidFill>
                <a:schemeClr val="lt1"/>
              </a:solidFill>
              <a:latin typeface="Trebuchet MS"/>
              <a:ea typeface="Trebuchet MS"/>
              <a:cs typeface="Trebuchet MS"/>
              <a:sym typeface="Trebuchet MS"/>
            </a:endParaRPr>
          </a:p>
          <a:p>
            <a:pPr marL="457200" marR="0" lvl="0" indent="0" algn="l" rtl="0">
              <a:lnSpc>
                <a:spcPct val="100000"/>
              </a:lnSpc>
              <a:spcBef>
                <a:spcPts val="1000"/>
              </a:spcBef>
              <a:spcAft>
                <a:spcPts val="0"/>
              </a:spcAft>
              <a:buNone/>
            </a:pPr>
            <a:endParaRPr sz="2600">
              <a:solidFill>
                <a:schemeClr val="lt1"/>
              </a:solidFill>
              <a:latin typeface="Trebuchet MS"/>
              <a:ea typeface="Trebuchet MS"/>
              <a:cs typeface="Trebuchet MS"/>
              <a:sym typeface="Trebuchet M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10"/>
          <p:cNvSpPr txBox="1">
            <a:spLocks noGrp="1"/>
          </p:cNvSpPr>
          <p:nvPr>
            <p:ph type="title"/>
          </p:nvPr>
        </p:nvSpPr>
        <p:spPr>
          <a:xfrm>
            <a:off x="2425899" y="753225"/>
            <a:ext cx="78681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Primary key and Foreign Key?</a:t>
            </a:r>
            <a:br>
              <a:rPr lang="en-US"/>
            </a:br>
            <a:endParaRPr/>
          </a:p>
        </p:txBody>
      </p:sp>
      <p:sp>
        <p:nvSpPr>
          <p:cNvPr id="859" name="Google Shape;859;p110"/>
          <p:cNvSpPr txBox="1"/>
          <p:nvPr/>
        </p:nvSpPr>
        <p:spPr>
          <a:xfrm>
            <a:off x="0" y="1834125"/>
            <a:ext cx="12192000" cy="502380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1000"/>
              </a:spcBef>
              <a:spcAft>
                <a:spcPts val="0"/>
              </a:spcAft>
              <a:buClr>
                <a:schemeClr val="lt1"/>
              </a:buClr>
              <a:buSzPts val="3000"/>
              <a:buChar char="-"/>
            </a:pPr>
            <a:r>
              <a:rPr lang="en-US" sz="3000">
                <a:solidFill>
                  <a:schemeClr val="lt1"/>
                </a:solidFill>
                <a:latin typeface="Trebuchet MS"/>
                <a:ea typeface="Trebuchet MS"/>
                <a:cs typeface="Trebuchet MS"/>
                <a:sym typeface="Trebuchet MS"/>
              </a:rPr>
              <a:t>A Primary Key - is a special column in a table to uniquely identify records in a table. A primary key's main features are: It must contain a unique value for each row of data. It cannot contain null values. E.g Your National ID number is unique being that it identifies you uniquely.</a:t>
            </a:r>
            <a:endParaRPr sz="30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a:p>
            <a:pPr marL="457200" lvl="0" indent="-419100" algn="l" rtl="0">
              <a:lnSpc>
                <a:spcPct val="9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A Foreign Key - a foreign key is a column in the child table that identifies a row from the parent table. Note that a foreign key in a child table is usually associated with a primary key in the parent. E.g  An orders table contains a product_id column to identify the product associated with the order.</a:t>
            </a:r>
            <a:endParaRPr sz="30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11"/>
          <p:cNvSpPr txBox="1">
            <a:spLocks noGrp="1"/>
          </p:cNvSpPr>
          <p:nvPr>
            <p:ph type="title"/>
          </p:nvPr>
        </p:nvSpPr>
        <p:spPr>
          <a:xfrm>
            <a:off x="2011975" y="1034900"/>
            <a:ext cx="6695700" cy="656100"/>
          </a:xfrm>
          <a:prstGeom prst="rect">
            <a:avLst/>
          </a:prstGeom>
          <a:noFill/>
          <a:ln>
            <a:noFill/>
          </a:ln>
        </p:spPr>
        <p:txBody>
          <a:bodyPr spcFirstLastPara="1" wrap="square" lIns="91425" tIns="45700" rIns="91425" bIns="45700" anchor="ctr" anchorCtr="0">
            <a:noAutofit/>
          </a:bodyPr>
          <a:lstStyle/>
          <a:p>
            <a:pPr marL="914400" lvl="0" indent="457200" algn="l" rtl="0">
              <a:lnSpc>
                <a:spcPct val="90000"/>
              </a:lnSpc>
              <a:spcBef>
                <a:spcPts val="0"/>
              </a:spcBef>
              <a:spcAft>
                <a:spcPts val="0"/>
              </a:spcAft>
              <a:buClr>
                <a:schemeClr val="lt1"/>
              </a:buClr>
              <a:buSzPts val="3600"/>
              <a:buFont typeface="Trebuchet MS"/>
              <a:buNone/>
            </a:pPr>
            <a:r>
              <a:rPr lang="en-US"/>
              <a:t>   Types of Relationships?</a:t>
            </a:r>
            <a:br>
              <a:rPr lang="en-US"/>
            </a:br>
            <a:endParaRPr/>
          </a:p>
        </p:txBody>
      </p:sp>
      <p:sp>
        <p:nvSpPr>
          <p:cNvPr id="865" name="Google Shape;865;p111"/>
          <p:cNvSpPr txBox="1"/>
          <p:nvPr/>
        </p:nvSpPr>
        <p:spPr>
          <a:xfrm>
            <a:off x="0" y="2008825"/>
            <a:ext cx="12192000" cy="4849200"/>
          </a:xfrm>
          <a:prstGeom prst="rect">
            <a:avLst/>
          </a:prstGeom>
          <a:noFill/>
          <a:ln>
            <a:noFill/>
          </a:ln>
        </p:spPr>
        <p:txBody>
          <a:bodyPr spcFirstLastPara="1" wrap="square" lIns="91425" tIns="45700" rIns="91425" bIns="45700" anchor="t" anchorCtr="0">
            <a:noAutofit/>
          </a:bodyPr>
          <a:lstStyle/>
          <a:p>
            <a:pPr marL="457200" lvl="0" indent="-400050" algn="l" rtl="0">
              <a:lnSpc>
                <a:spcPct val="90000"/>
              </a:lnSpc>
              <a:spcBef>
                <a:spcPts val="1000"/>
              </a:spcBef>
              <a:spcAft>
                <a:spcPts val="0"/>
              </a:spcAft>
              <a:buClr>
                <a:schemeClr val="lt1"/>
              </a:buClr>
              <a:buSzPts val="2700"/>
              <a:buChar char="-"/>
            </a:pPr>
            <a:r>
              <a:rPr lang="en-US" sz="2700">
                <a:solidFill>
                  <a:schemeClr val="lt1"/>
                </a:solidFill>
                <a:latin typeface="Trebuchet MS"/>
                <a:ea typeface="Trebuchet MS"/>
                <a:cs typeface="Trebuchet MS"/>
                <a:sym typeface="Trebuchet MS"/>
              </a:rPr>
              <a:t>As you can see in the previous diagram, each of the entities are connected and therefore a relationship exist within them.There are 3 types of relationships which exists within tables.</a:t>
            </a:r>
            <a:endParaRPr sz="2700">
              <a:solidFill>
                <a:schemeClr val="lt1"/>
              </a:solidFill>
              <a:latin typeface="Trebuchet MS"/>
              <a:ea typeface="Trebuchet MS"/>
              <a:cs typeface="Trebuchet MS"/>
              <a:sym typeface="Trebuchet MS"/>
            </a:endParaRPr>
          </a:p>
          <a:p>
            <a:pPr marL="457200" lvl="0" indent="-400050" algn="l" rtl="0">
              <a:lnSpc>
                <a:spcPct val="90000"/>
              </a:lnSpc>
              <a:spcBef>
                <a:spcPts val="0"/>
              </a:spcBef>
              <a:spcAft>
                <a:spcPts val="0"/>
              </a:spcAft>
              <a:buClr>
                <a:schemeClr val="lt1"/>
              </a:buClr>
              <a:buSzPts val="2700"/>
              <a:buFont typeface="Trebuchet MS"/>
              <a:buChar char="-"/>
            </a:pPr>
            <a:r>
              <a:rPr lang="en-US" sz="2700">
                <a:solidFill>
                  <a:srgbClr val="CC0000"/>
                </a:solidFill>
                <a:latin typeface="Trebuchet MS"/>
                <a:ea typeface="Trebuchet MS"/>
                <a:cs typeface="Trebuchet MS"/>
                <a:sym typeface="Trebuchet MS"/>
              </a:rPr>
              <a:t>One  to One</a:t>
            </a:r>
            <a:r>
              <a:rPr lang="en-US" sz="2700">
                <a:solidFill>
                  <a:schemeClr val="lt1"/>
                </a:solidFill>
                <a:latin typeface="Trebuchet MS"/>
                <a:ea typeface="Trebuchet MS"/>
                <a:cs typeface="Trebuchet MS"/>
                <a:sym typeface="Trebuchet MS"/>
              </a:rPr>
              <a:t> - Means one record in the parent table is associated with one and only one record in the child table. For example, each customer_id has one and only one contact_id.</a:t>
            </a:r>
            <a:endParaRPr sz="2700">
              <a:solidFill>
                <a:schemeClr val="lt1"/>
              </a:solidFill>
              <a:latin typeface="Trebuchet MS"/>
              <a:ea typeface="Trebuchet MS"/>
              <a:cs typeface="Trebuchet MS"/>
              <a:sym typeface="Trebuchet MS"/>
            </a:endParaRPr>
          </a:p>
          <a:p>
            <a:pPr marL="457200" lvl="0" indent="-400050" algn="l" rtl="0">
              <a:lnSpc>
                <a:spcPct val="90000"/>
              </a:lnSpc>
              <a:spcBef>
                <a:spcPts val="0"/>
              </a:spcBef>
              <a:spcAft>
                <a:spcPts val="0"/>
              </a:spcAft>
              <a:buClr>
                <a:schemeClr val="lt1"/>
              </a:buClr>
              <a:buSzPts val="2700"/>
              <a:buFont typeface="Trebuchet MS"/>
              <a:buChar char="-"/>
            </a:pPr>
            <a:r>
              <a:rPr lang="en-US" sz="2700">
                <a:solidFill>
                  <a:srgbClr val="CC0000"/>
                </a:solidFill>
                <a:latin typeface="Trebuchet MS"/>
                <a:ea typeface="Trebuchet MS"/>
                <a:cs typeface="Trebuchet MS"/>
                <a:sym typeface="Trebuchet MS"/>
              </a:rPr>
              <a:t>One to Many</a:t>
            </a:r>
            <a:r>
              <a:rPr lang="en-US" sz="2700">
                <a:solidFill>
                  <a:schemeClr val="lt1"/>
                </a:solidFill>
                <a:latin typeface="Trebuchet MS"/>
                <a:ea typeface="Trebuchet MS"/>
                <a:cs typeface="Trebuchet MS"/>
                <a:sym typeface="Trebuchet MS"/>
              </a:rPr>
              <a:t> - One record in a parent table is associated with one or more records in the child table. Each customer can have many accounts. </a:t>
            </a:r>
            <a:endParaRPr sz="2700">
              <a:solidFill>
                <a:schemeClr val="lt1"/>
              </a:solidFill>
              <a:latin typeface="Trebuchet MS"/>
              <a:ea typeface="Trebuchet MS"/>
              <a:cs typeface="Trebuchet MS"/>
              <a:sym typeface="Trebuchet MS"/>
            </a:endParaRPr>
          </a:p>
          <a:p>
            <a:pPr marL="457200" lvl="0" indent="-400050" algn="l" rtl="0">
              <a:lnSpc>
                <a:spcPct val="90000"/>
              </a:lnSpc>
              <a:spcBef>
                <a:spcPts val="0"/>
              </a:spcBef>
              <a:spcAft>
                <a:spcPts val="0"/>
              </a:spcAft>
              <a:buClr>
                <a:schemeClr val="lt1"/>
              </a:buClr>
              <a:buSzPts val="2700"/>
              <a:buFont typeface="Trebuchet MS"/>
              <a:buChar char="-"/>
            </a:pPr>
            <a:r>
              <a:rPr lang="en-US" sz="2700">
                <a:solidFill>
                  <a:srgbClr val="CC0000"/>
                </a:solidFill>
                <a:latin typeface="Trebuchet MS"/>
                <a:ea typeface="Trebuchet MS"/>
                <a:cs typeface="Trebuchet MS"/>
                <a:sym typeface="Trebuchet MS"/>
              </a:rPr>
              <a:t>Many to Many</a:t>
            </a:r>
            <a:r>
              <a:rPr lang="en-US" sz="2700">
                <a:solidFill>
                  <a:schemeClr val="lt1"/>
                </a:solidFill>
                <a:latin typeface="Trebuchet MS"/>
                <a:ea typeface="Trebuchet MS"/>
                <a:cs typeface="Trebuchet MS"/>
                <a:sym typeface="Trebuchet MS"/>
              </a:rPr>
              <a:t> -   occurs when multiple records in a parent table are associated with multiple records in another parent table. E.g Customers can purchase various products, and products can be purchased by many customers</a:t>
            </a:r>
            <a:endParaRPr sz="2700">
              <a:solidFill>
                <a:schemeClr val="lt1"/>
              </a:solidFill>
              <a:latin typeface="Trebuchet MS"/>
              <a:ea typeface="Trebuchet MS"/>
              <a:cs typeface="Trebuchet MS"/>
              <a:sym typeface="Trebuchet M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112"/>
          <p:cNvSpPr txBox="1">
            <a:spLocks noGrp="1"/>
          </p:cNvSpPr>
          <p:nvPr>
            <p:ph type="body" idx="1"/>
          </p:nvPr>
        </p:nvSpPr>
        <p:spPr>
          <a:xfrm>
            <a:off x="139250" y="1907900"/>
            <a:ext cx="11940600" cy="46527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endParaRPr/>
          </a:p>
          <a:p>
            <a:pPr marL="457200" lvl="0" indent="-342900" algn="l" rtl="0">
              <a:lnSpc>
                <a:spcPct val="90000"/>
              </a:lnSpc>
              <a:spcBef>
                <a:spcPts val="0"/>
              </a:spcBef>
              <a:spcAft>
                <a:spcPts val="0"/>
              </a:spcAft>
              <a:buSzPts val="1800"/>
              <a:buChar char="-"/>
            </a:pPr>
            <a:endParaRPr/>
          </a:p>
        </p:txBody>
      </p:sp>
      <p:pic>
        <p:nvPicPr>
          <p:cNvPr id="871" name="Google Shape;871;p112"/>
          <p:cNvPicPr preferRelativeResize="0"/>
          <p:nvPr/>
        </p:nvPicPr>
        <p:blipFill>
          <a:blip r:embed="rId3">
            <a:alphaModFix/>
          </a:blip>
          <a:stretch>
            <a:fillRect/>
          </a:stretch>
        </p:blipFill>
        <p:spPr>
          <a:xfrm>
            <a:off x="381000" y="76200"/>
            <a:ext cx="11417632" cy="670560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13"/>
          <p:cNvSpPr txBox="1">
            <a:spLocks noGrp="1"/>
          </p:cNvSpPr>
          <p:nvPr>
            <p:ph type="title"/>
          </p:nvPr>
        </p:nvSpPr>
        <p:spPr>
          <a:xfrm>
            <a:off x="0" y="837125"/>
            <a:ext cx="11601900" cy="800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l"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CONCEPT 1 QUESTIONS: RDBMS</a:t>
            </a:r>
            <a:br>
              <a:rPr lang="en-US"/>
            </a:br>
            <a:endParaRPr/>
          </a:p>
        </p:txBody>
      </p:sp>
      <p:sp>
        <p:nvSpPr>
          <p:cNvPr id="877" name="Google Shape;877;p113"/>
          <p:cNvSpPr txBox="1"/>
          <p:nvPr/>
        </p:nvSpPr>
        <p:spPr>
          <a:xfrm>
            <a:off x="152725" y="1919550"/>
            <a:ext cx="11882400" cy="4700100"/>
          </a:xfrm>
          <a:prstGeom prst="rect">
            <a:avLst/>
          </a:prstGeom>
          <a:noFill/>
          <a:ln>
            <a:noFill/>
          </a:ln>
        </p:spPr>
        <p:txBody>
          <a:bodyPr spcFirstLastPara="1" wrap="square" lIns="91425" tIns="45700" rIns="91425" bIns="45700" anchor="t" anchorCtr="0">
            <a:noAutofit/>
          </a:bodyPr>
          <a:lstStyle/>
          <a:p>
            <a:pPr marL="457200" marR="0" lvl="0" indent="-393700" algn="l" rtl="0">
              <a:lnSpc>
                <a:spcPct val="150000"/>
              </a:lnSpc>
              <a:spcBef>
                <a:spcPts val="1000"/>
              </a:spcBef>
              <a:spcAft>
                <a:spcPts val="0"/>
              </a:spcAft>
              <a:buClr>
                <a:schemeClr val="lt1"/>
              </a:buClr>
              <a:buSzPts val="2600"/>
              <a:buFont typeface="Trebuchet MS"/>
              <a:buAutoNum type="arabicPeriod"/>
            </a:pPr>
            <a:r>
              <a:rPr lang="en-US" sz="2600">
                <a:solidFill>
                  <a:schemeClr val="lt1"/>
                </a:solidFill>
                <a:latin typeface="Trebuchet MS"/>
                <a:ea typeface="Trebuchet MS"/>
                <a:cs typeface="Trebuchet MS"/>
                <a:sym typeface="Trebuchet MS"/>
              </a:rPr>
              <a:t>Create full ERD for Jumia by factoring in parent - child relationship. Start from the top of  the hierarchy naming the worksheets and any important columns:</a:t>
            </a:r>
            <a:endParaRPr sz="2600">
              <a:solidFill>
                <a:schemeClr val="lt1"/>
              </a:solidFill>
              <a:latin typeface="Trebuchet MS"/>
              <a:ea typeface="Trebuchet MS"/>
              <a:cs typeface="Trebuchet MS"/>
              <a:sym typeface="Trebuchet MS"/>
            </a:endParaRPr>
          </a:p>
          <a:p>
            <a:pPr marL="457200" lvl="0" indent="-393700" algn="l" rtl="0">
              <a:lnSpc>
                <a:spcPct val="150000"/>
              </a:lnSpc>
              <a:spcBef>
                <a:spcPts val="0"/>
              </a:spcBef>
              <a:spcAft>
                <a:spcPts val="0"/>
              </a:spcAft>
              <a:buClr>
                <a:schemeClr val="lt1"/>
              </a:buClr>
              <a:buSzPts val="2600"/>
              <a:buFont typeface="Trebuchet MS"/>
              <a:buAutoNum type="arabicPeriod"/>
            </a:pPr>
            <a:r>
              <a:rPr lang="en-US" sz="2600">
                <a:solidFill>
                  <a:schemeClr val="lt1"/>
                </a:solidFill>
                <a:latin typeface="Trebuchet MS"/>
                <a:ea typeface="Trebuchet MS"/>
                <a:cs typeface="Trebuchet MS"/>
                <a:sym typeface="Trebuchet MS"/>
              </a:rPr>
              <a:t>Create full ERD of Sasini Tea and Coffee company in Kenya, by factoring in parent - child relationship. Start from the top of  the hierarchy naming the entities and the any important fields:</a:t>
            </a:r>
            <a:endParaRPr sz="2600">
              <a:solidFill>
                <a:schemeClr val="lt1"/>
              </a:solidFill>
              <a:latin typeface="Trebuchet MS"/>
              <a:ea typeface="Trebuchet MS"/>
              <a:cs typeface="Trebuchet MS"/>
              <a:sym typeface="Trebuchet MS"/>
            </a:endParaRPr>
          </a:p>
          <a:p>
            <a:pPr marL="457200" marR="0" lvl="0" indent="-393700" algn="l" rtl="0">
              <a:lnSpc>
                <a:spcPct val="100000"/>
              </a:lnSpc>
              <a:spcBef>
                <a:spcPts val="0"/>
              </a:spcBef>
              <a:spcAft>
                <a:spcPts val="0"/>
              </a:spcAft>
              <a:buClr>
                <a:schemeClr val="lt1"/>
              </a:buClr>
              <a:buSzPts val="2600"/>
              <a:buFont typeface="Trebuchet MS"/>
              <a:buAutoNum type="arabicPeriod"/>
            </a:pPr>
            <a:r>
              <a:rPr lang="en-US" sz="2600">
                <a:solidFill>
                  <a:schemeClr val="lt1"/>
                </a:solidFill>
                <a:latin typeface="Trebuchet MS"/>
                <a:ea typeface="Trebuchet MS"/>
                <a:cs typeface="Trebuchet MS"/>
                <a:sym typeface="Trebuchet MS"/>
              </a:rPr>
              <a:t>Research on the concept called Database Normalization.</a:t>
            </a:r>
            <a:endParaRPr sz="2600">
              <a:solidFill>
                <a:schemeClr val="lt1"/>
              </a:solidFill>
              <a:latin typeface="Trebuchet MS"/>
              <a:ea typeface="Trebuchet MS"/>
              <a:cs typeface="Trebuchet MS"/>
              <a:sym typeface="Trebuchet M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14"/>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CONCEPT 2: SQL QUERIES</a:t>
            </a:r>
            <a:br>
              <a:rPr lang="en-US"/>
            </a:br>
            <a:endParaRPr/>
          </a:p>
        </p:txBody>
      </p:sp>
      <p:sp>
        <p:nvSpPr>
          <p:cNvPr id="883" name="Google Shape;883;p114"/>
          <p:cNvSpPr txBox="1"/>
          <p:nvPr/>
        </p:nvSpPr>
        <p:spPr>
          <a:xfrm>
            <a:off x="722125" y="2217075"/>
            <a:ext cx="9711600" cy="44082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hlinkshowjump?jump=nextslide"/>
              </a:rPr>
              <a:t>SQL Queries</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Basic SQL Questions</a:t>
            </a:r>
            <a:endParaRPr sz="3000">
              <a:solidFill>
                <a:schemeClr val="lt1"/>
              </a:solidFill>
              <a:latin typeface="Trebuchet MS"/>
              <a:ea typeface="Trebuchet MS"/>
              <a:cs typeface="Trebuchet MS"/>
              <a:sym typeface="Trebuchet M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11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SQL QUERIES?</a:t>
            </a:r>
            <a:br>
              <a:rPr lang="en-US"/>
            </a:br>
            <a:endParaRPr/>
          </a:p>
        </p:txBody>
      </p:sp>
      <p:sp>
        <p:nvSpPr>
          <p:cNvPr id="889" name="Google Shape;889;p115"/>
          <p:cNvSpPr txBox="1"/>
          <p:nvPr/>
        </p:nvSpPr>
        <p:spPr>
          <a:xfrm>
            <a:off x="0" y="1222875"/>
            <a:ext cx="12192000" cy="56349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r>
              <a:rPr lang="en-US" sz="3000" u="sng">
                <a:solidFill>
                  <a:schemeClr val="hlink"/>
                </a:solidFill>
                <a:latin typeface="Trebuchet MS"/>
                <a:ea typeface="Trebuchet MS"/>
                <a:cs typeface="Trebuchet MS"/>
                <a:sym typeface="Trebuchet MS"/>
                <a:hlinkClick r:id="rId3"/>
              </a:rPr>
              <a:t>Click here to open SAMPLE DATABASE</a:t>
            </a:r>
            <a:endParaRPr sz="3000">
              <a:solidFill>
                <a:schemeClr val="lt1"/>
              </a:solidFill>
              <a:highlight>
                <a:srgbClr val="CC0000"/>
              </a:highlight>
              <a:latin typeface="Trebuchet MS"/>
              <a:ea typeface="Trebuchet MS"/>
              <a:cs typeface="Trebuchet MS"/>
              <a:sym typeface="Trebuchet MS"/>
            </a:endParaRPr>
          </a:p>
          <a:p>
            <a:pPr marL="45720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457200" lvl="0" indent="-419100" algn="l" rtl="0">
              <a:lnSpc>
                <a:spcPct val="90000"/>
              </a:lnSpc>
              <a:spcBef>
                <a:spcPts val="1000"/>
              </a:spcBef>
              <a:spcAft>
                <a:spcPts val="0"/>
              </a:spcAft>
              <a:buClr>
                <a:schemeClr val="lt1"/>
              </a:buClr>
              <a:buSzPts val="3000"/>
              <a:buChar char="-"/>
            </a:pPr>
            <a:r>
              <a:rPr lang="en-US" sz="3000">
                <a:solidFill>
                  <a:schemeClr val="lt1"/>
                </a:solidFill>
                <a:highlight>
                  <a:srgbClr val="CC0000"/>
                </a:highlight>
                <a:latin typeface="Trebuchet MS"/>
                <a:ea typeface="Trebuchet MS"/>
                <a:cs typeface="Trebuchet MS"/>
                <a:sym typeface="Trebuchet MS"/>
              </a:rPr>
              <a:t>SELECT(Fetch data from table/s)</a:t>
            </a:r>
            <a:r>
              <a:rPr lang="en-US" sz="3000">
                <a:solidFill>
                  <a:schemeClr val="lt1"/>
                </a:solidFill>
                <a:latin typeface="Trebuchet MS"/>
                <a:ea typeface="Trebuchet MS"/>
                <a:cs typeface="Trebuchet MS"/>
                <a:sym typeface="Trebuchet MS"/>
              </a:rPr>
              <a:t>- SELECT field1,field2,... or * FROM table_name</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Font typeface="Trebuchet MS"/>
              <a:buChar char="-"/>
            </a:pPr>
            <a:r>
              <a:rPr lang="en-US" sz="3000">
                <a:solidFill>
                  <a:schemeClr val="lt1"/>
                </a:solidFill>
                <a:highlight>
                  <a:srgbClr val="FF0000"/>
                </a:highlight>
                <a:latin typeface="Trebuchet MS"/>
                <a:ea typeface="Trebuchet MS"/>
                <a:cs typeface="Trebuchet MS"/>
                <a:sym typeface="Trebuchet MS"/>
              </a:rPr>
              <a:t>INSERT(Insert a new record into table) </a:t>
            </a:r>
            <a:r>
              <a:rPr lang="en-US" sz="3000">
                <a:solidFill>
                  <a:schemeClr val="lt1"/>
                </a:solidFill>
                <a:latin typeface="Trebuchet MS"/>
                <a:ea typeface="Trebuchet MS"/>
                <a:cs typeface="Trebuchet MS"/>
                <a:sym typeface="Trebuchet MS"/>
              </a:rPr>
              <a:t>- INSERT INTO table_name (column1, column2, column3..)</a:t>
            </a:r>
            <a:endParaRPr sz="30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3000">
                <a:solidFill>
                  <a:schemeClr val="lt1"/>
                </a:solidFill>
                <a:latin typeface="Trebuchet MS"/>
                <a:ea typeface="Trebuchet MS"/>
                <a:cs typeface="Trebuchet MS"/>
                <a:sym typeface="Trebuchet MS"/>
              </a:rPr>
              <a:t>VALUES (value1, value2, value3 ...);</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1000"/>
              </a:spcBef>
              <a:spcAft>
                <a:spcPts val="0"/>
              </a:spcAft>
              <a:buClr>
                <a:schemeClr val="lt1"/>
              </a:buClr>
              <a:buSzPts val="3000"/>
              <a:buFont typeface="Trebuchet MS"/>
              <a:buChar char="-"/>
            </a:pPr>
            <a:r>
              <a:rPr lang="en-US" sz="3000">
                <a:solidFill>
                  <a:schemeClr val="lt1"/>
                </a:solidFill>
                <a:highlight>
                  <a:srgbClr val="FF0000"/>
                </a:highlight>
                <a:latin typeface="Trebuchet MS"/>
                <a:ea typeface="Trebuchet MS"/>
                <a:cs typeface="Trebuchet MS"/>
                <a:sym typeface="Trebuchet MS"/>
              </a:rPr>
              <a:t>UPDATE (Update existing record in a table)</a:t>
            </a:r>
            <a:r>
              <a:rPr lang="en-US" sz="3000">
                <a:solidFill>
                  <a:schemeClr val="lt1"/>
                </a:solidFill>
                <a:latin typeface="Trebuchet MS"/>
                <a:ea typeface="Trebuchet MS"/>
                <a:cs typeface="Trebuchet MS"/>
                <a:sym typeface="Trebuchet MS"/>
              </a:rPr>
              <a:t>- UPDATE table_name</a:t>
            </a:r>
            <a:endParaRPr sz="3000">
              <a:solidFill>
                <a:schemeClr val="lt1"/>
              </a:solidFill>
              <a:latin typeface="Trebuchet MS"/>
              <a:ea typeface="Trebuchet MS"/>
              <a:cs typeface="Trebuchet MS"/>
              <a:sym typeface="Trebuchet MS"/>
            </a:endParaRPr>
          </a:p>
          <a:p>
            <a:pPr marL="457200" lvl="0" indent="0" algn="l" rtl="0">
              <a:lnSpc>
                <a:spcPct val="90000"/>
              </a:lnSpc>
              <a:spcBef>
                <a:spcPts val="1000"/>
              </a:spcBef>
              <a:spcAft>
                <a:spcPts val="0"/>
              </a:spcAft>
              <a:buNone/>
            </a:pPr>
            <a:r>
              <a:rPr lang="en-US" sz="3000">
                <a:solidFill>
                  <a:schemeClr val="lt1"/>
                </a:solidFill>
                <a:latin typeface="Trebuchet MS"/>
                <a:ea typeface="Trebuchet MS"/>
                <a:cs typeface="Trebuchet MS"/>
                <a:sym typeface="Trebuchet MS"/>
              </a:rPr>
              <a:t>SET column1 = value1, column2 = value2, … WHERE condition;</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1000"/>
              </a:spcBef>
              <a:spcAft>
                <a:spcPts val="0"/>
              </a:spcAft>
              <a:buClr>
                <a:schemeClr val="lt1"/>
              </a:buClr>
              <a:buSzPts val="3000"/>
              <a:buFont typeface="Trebuchet MS"/>
              <a:buChar char="-"/>
            </a:pPr>
            <a:r>
              <a:rPr lang="en-US" sz="3000">
                <a:solidFill>
                  <a:schemeClr val="lt1"/>
                </a:solidFill>
                <a:highlight>
                  <a:srgbClr val="FF0000"/>
                </a:highlight>
                <a:latin typeface="Trebuchet MS"/>
                <a:ea typeface="Trebuchet MS"/>
                <a:cs typeface="Trebuchet MS"/>
                <a:sym typeface="Trebuchet MS"/>
              </a:rPr>
              <a:t>DELETE(Delete record in a table) </a:t>
            </a:r>
            <a:r>
              <a:rPr lang="en-US" sz="3000">
                <a:solidFill>
                  <a:schemeClr val="lt1"/>
                </a:solidFill>
                <a:latin typeface="Trebuchet MS"/>
                <a:ea typeface="Trebuchet MS"/>
                <a:cs typeface="Trebuchet MS"/>
                <a:sym typeface="Trebuchet MS"/>
              </a:rPr>
              <a:t>- DELETE FROM table_name WHERE condition;</a:t>
            </a:r>
            <a:endParaRPr sz="30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ct val="100000"/>
              <a:buFont typeface="Trebuchet MS"/>
              <a:buNone/>
            </a:pPr>
            <a:r>
              <a:rPr lang="en-US"/>
              <a:t>Allow VS Code to make changes to folder</a:t>
            </a:r>
            <a:endParaRPr/>
          </a:p>
        </p:txBody>
      </p:sp>
      <p:sp>
        <p:nvSpPr>
          <p:cNvPr id="442" name="Google Shape;442;p44"/>
          <p:cNvSpPr txBox="1">
            <a:spLocks noGrp="1"/>
          </p:cNvSpPr>
          <p:nvPr>
            <p:ph type="body" idx="1"/>
          </p:nvPr>
        </p:nvSpPr>
        <p:spPr>
          <a:xfrm>
            <a:off x="680326" y="2336875"/>
            <a:ext cx="5888700" cy="35994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chemeClr val="lt1"/>
              </a:buClr>
              <a:buSzPts val="2400"/>
              <a:buChar char="•"/>
            </a:pPr>
            <a:r>
              <a:rPr lang="en-US"/>
              <a:t>Check the box “Trust the Authors”.</a:t>
            </a:r>
            <a:endParaRPr/>
          </a:p>
          <a:p>
            <a:pPr marL="228600" lvl="0" indent="-228600" algn="l" rtl="0">
              <a:lnSpc>
                <a:spcPct val="90000"/>
              </a:lnSpc>
              <a:spcBef>
                <a:spcPts val="1000"/>
              </a:spcBef>
              <a:spcAft>
                <a:spcPts val="0"/>
              </a:spcAft>
              <a:buClr>
                <a:schemeClr val="lt1"/>
              </a:buClr>
              <a:buSzPts val="2400"/>
              <a:buChar char="•"/>
            </a:pPr>
            <a:r>
              <a:rPr lang="en-US"/>
              <a:t>Click “Yes ,I trust”.</a:t>
            </a:r>
            <a:endParaRPr/>
          </a:p>
          <a:p>
            <a:pPr marL="228600" lvl="0" indent="-190500" algn="l" rtl="0">
              <a:lnSpc>
                <a:spcPct val="90000"/>
              </a:lnSpc>
              <a:spcBef>
                <a:spcPts val="1000"/>
              </a:spcBef>
              <a:spcAft>
                <a:spcPts val="0"/>
              </a:spcAft>
              <a:buSzPts val="1800"/>
              <a:buChar char="•"/>
            </a:pPr>
            <a:r>
              <a:rPr lang="en-US"/>
              <a:t>This gives VS Code permission to make changes to that folder.</a:t>
            </a:r>
            <a:endParaRPr/>
          </a:p>
        </p:txBody>
      </p:sp>
      <p:pic>
        <p:nvPicPr>
          <p:cNvPr id="443" name="Google Shape;443;p44"/>
          <p:cNvPicPr preferRelativeResize="0"/>
          <p:nvPr/>
        </p:nvPicPr>
        <p:blipFill>
          <a:blip r:embed="rId3">
            <a:alphaModFix/>
          </a:blip>
          <a:stretch>
            <a:fillRect/>
          </a:stretch>
        </p:blipFill>
        <p:spPr>
          <a:xfrm>
            <a:off x="7003151" y="2073378"/>
            <a:ext cx="4904620" cy="4719073"/>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11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SQL QUERIES?</a:t>
            </a:r>
            <a:br>
              <a:rPr lang="en-US"/>
            </a:br>
            <a:endParaRPr/>
          </a:p>
        </p:txBody>
      </p:sp>
      <p:sp>
        <p:nvSpPr>
          <p:cNvPr id="895" name="Google Shape;895;p116"/>
          <p:cNvSpPr txBox="1"/>
          <p:nvPr/>
        </p:nvSpPr>
        <p:spPr>
          <a:xfrm>
            <a:off x="0" y="1222875"/>
            <a:ext cx="12192000" cy="56349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r>
              <a:rPr lang="en-US" sz="3000" u="sng">
                <a:solidFill>
                  <a:schemeClr val="hlink"/>
                </a:solidFill>
                <a:latin typeface="Trebuchet MS"/>
                <a:ea typeface="Trebuchet MS"/>
                <a:cs typeface="Trebuchet MS"/>
                <a:sym typeface="Trebuchet MS"/>
                <a:hlinkClick r:id="rId3"/>
              </a:rPr>
              <a:t>Click here to open SAMPLE DATABASE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Clr>
                <a:schemeClr val="dk1"/>
              </a:buClr>
              <a:buSzPts val="1100"/>
              <a:buFont typeface="Arial"/>
              <a:buNone/>
            </a:pPr>
            <a:r>
              <a:rPr lang="en-US" sz="3000">
                <a:solidFill>
                  <a:schemeClr val="lt1"/>
                </a:solidFill>
                <a:highlight>
                  <a:srgbClr val="CC0000"/>
                </a:highlight>
                <a:latin typeface="Trebuchet MS"/>
                <a:ea typeface="Trebuchet MS"/>
                <a:cs typeface="Trebuchet MS"/>
                <a:sym typeface="Trebuchet MS"/>
              </a:rPr>
              <a:t>Querying data</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Clr>
                <a:schemeClr val="dk1"/>
              </a:buClr>
              <a:buSzPts val="1100"/>
              <a:buFont typeface="Arial"/>
              <a:buNone/>
            </a:pPr>
            <a:r>
              <a:rPr lang="en-US" sz="3000">
                <a:solidFill>
                  <a:schemeClr val="lt1"/>
                </a:solidFill>
                <a:highlight>
                  <a:srgbClr val="CC0000"/>
                </a:highlight>
                <a:latin typeface="Trebuchet MS"/>
                <a:ea typeface="Trebuchet MS"/>
                <a:cs typeface="Trebuchet MS"/>
                <a:sym typeface="Trebuchet MS"/>
              </a:rPr>
              <a:t>SELECT column1, column2, column3, ...</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Clr>
                <a:schemeClr val="dk1"/>
              </a:buClr>
              <a:buSzPts val="1100"/>
              <a:buFont typeface="Arial"/>
              <a:buNone/>
            </a:pPr>
            <a:r>
              <a:rPr lang="en-US" sz="3000">
                <a:solidFill>
                  <a:schemeClr val="lt1"/>
                </a:solidFill>
                <a:highlight>
                  <a:srgbClr val="CC0000"/>
                </a:highlight>
                <a:latin typeface="Trebuchet MS"/>
                <a:ea typeface="Trebuchet MS"/>
                <a:cs typeface="Trebuchet MS"/>
                <a:sym typeface="Trebuchet MS"/>
              </a:rPr>
              <a:t>FROM table_name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Clr>
                <a:schemeClr val="dk1"/>
              </a:buClr>
              <a:buSzPts val="1100"/>
              <a:buFont typeface="Arial"/>
              <a:buNone/>
            </a:pPr>
            <a:r>
              <a:rPr lang="en-US" sz="3000">
                <a:solidFill>
                  <a:schemeClr val="lt1"/>
                </a:solidFill>
                <a:highlight>
                  <a:srgbClr val="CC0000"/>
                </a:highlight>
                <a:latin typeface="Trebuchet MS"/>
                <a:ea typeface="Trebuchet MS"/>
                <a:cs typeface="Trebuchet MS"/>
                <a:sym typeface="Trebuchet MS"/>
              </a:rPr>
              <a:t>WHERE condition</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Clr>
                <a:schemeClr val="dk1"/>
              </a:buClr>
              <a:buSzPts val="1100"/>
              <a:buFont typeface="Arial"/>
              <a:buNone/>
            </a:pPr>
            <a:r>
              <a:rPr lang="en-US" sz="3000">
                <a:solidFill>
                  <a:schemeClr val="lt1"/>
                </a:solidFill>
                <a:highlight>
                  <a:srgbClr val="CC0000"/>
                </a:highlight>
                <a:latin typeface="Trebuchet MS"/>
                <a:ea typeface="Trebuchet MS"/>
                <a:cs typeface="Trebuchet MS"/>
                <a:sym typeface="Trebuchet MS"/>
              </a:rPr>
              <a:t>GROUP BY column1, column2, ...</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Clr>
                <a:schemeClr val="dk1"/>
              </a:buClr>
              <a:buSzPts val="1100"/>
              <a:buFont typeface="Arial"/>
              <a:buNone/>
            </a:pPr>
            <a:r>
              <a:rPr lang="en-US" sz="3000">
                <a:solidFill>
                  <a:schemeClr val="lt1"/>
                </a:solidFill>
                <a:highlight>
                  <a:srgbClr val="CC0000"/>
                </a:highlight>
                <a:latin typeface="Trebuchet MS"/>
                <a:ea typeface="Trebuchet MS"/>
                <a:cs typeface="Trebuchet MS"/>
                <a:sym typeface="Trebuchet MS"/>
              </a:rPr>
              <a:t>HAVING condition</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Clr>
                <a:schemeClr val="dk1"/>
              </a:buClr>
              <a:buSzPts val="1100"/>
              <a:buFont typeface="Arial"/>
              <a:buNone/>
            </a:pPr>
            <a:r>
              <a:rPr lang="en-US" sz="3000">
                <a:solidFill>
                  <a:schemeClr val="lt1"/>
                </a:solidFill>
                <a:highlight>
                  <a:srgbClr val="CC0000"/>
                </a:highlight>
                <a:latin typeface="Trebuchet MS"/>
                <a:ea typeface="Trebuchet MS"/>
                <a:cs typeface="Trebuchet MS"/>
                <a:sym typeface="Trebuchet MS"/>
              </a:rPr>
              <a:t>ORDER BY column1, column2, ... ASC|DESC</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Clr>
                <a:schemeClr val="dk1"/>
              </a:buClr>
              <a:buSzPts val="1100"/>
              <a:buFont typeface="Arial"/>
              <a:buNone/>
            </a:pPr>
            <a:r>
              <a:rPr lang="en-US" sz="3000">
                <a:solidFill>
                  <a:schemeClr val="lt1"/>
                </a:solidFill>
                <a:highlight>
                  <a:srgbClr val="CC0000"/>
                </a:highlight>
                <a:latin typeface="Trebuchet MS"/>
                <a:ea typeface="Trebuchet MS"/>
                <a:cs typeface="Trebuchet MS"/>
                <a:sym typeface="Trebuchet MS"/>
              </a:rPr>
              <a:t>LIMIT number;</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1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SQL QUERIES?</a:t>
            </a:r>
            <a:br>
              <a:rPr lang="en-US"/>
            </a:br>
            <a:endParaRPr/>
          </a:p>
        </p:txBody>
      </p:sp>
      <p:sp>
        <p:nvSpPr>
          <p:cNvPr id="901" name="Google Shape;901;p117"/>
          <p:cNvSpPr txBox="1"/>
          <p:nvPr/>
        </p:nvSpPr>
        <p:spPr>
          <a:xfrm>
            <a:off x="0" y="1222875"/>
            <a:ext cx="12192000" cy="56349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r>
              <a:rPr lang="en-US" sz="3000" u="sng">
                <a:solidFill>
                  <a:schemeClr val="hlink"/>
                </a:solidFill>
                <a:latin typeface="Trebuchet MS"/>
                <a:ea typeface="Trebuchet MS"/>
                <a:cs typeface="Trebuchet MS"/>
                <a:sym typeface="Trebuchet MS"/>
                <a:hlinkClick r:id="rId3"/>
              </a:rPr>
              <a:t>Click here to open SAMPLE DATABASE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INSERTING DATA INTO A DATABASE TABLE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INSERT INTO table_name (column1, column2, column3, ...)</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VALUES (value1, value2, value3, ...);</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11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SQL QUERIES?</a:t>
            </a:r>
            <a:br>
              <a:rPr lang="en-US"/>
            </a:br>
            <a:endParaRPr/>
          </a:p>
        </p:txBody>
      </p:sp>
      <p:sp>
        <p:nvSpPr>
          <p:cNvPr id="907" name="Google Shape;907;p118"/>
          <p:cNvSpPr txBox="1"/>
          <p:nvPr/>
        </p:nvSpPr>
        <p:spPr>
          <a:xfrm>
            <a:off x="0" y="1222875"/>
            <a:ext cx="12192000" cy="56349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r>
              <a:rPr lang="en-US" sz="3000" u="sng">
                <a:solidFill>
                  <a:schemeClr val="hlink"/>
                </a:solidFill>
                <a:latin typeface="Trebuchet MS"/>
                <a:ea typeface="Trebuchet MS"/>
                <a:cs typeface="Trebuchet MS"/>
                <a:sym typeface="Trebuchet MS"/>
                <a:hlinkClick r:id="rId3"/>
              </a:rPr>
              <a:t>Click here to open SAMPLE DATABASE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UPDATING DATA IN A DATABASE TABLE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UPDATE table_name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SET column1 = value1, column2 = value2, ...</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WHERE condition;</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1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SQL QUERIES?</a:t>
            </a:r>
            <a:br>
              <a:rPr lang="en-US"/>
            </a:br>
            <a:endParaRPr/>
          </a:p>
        </p:txBody>
      </p:sp>
      <p:sp>
        <p:nvSpPr>
          <p:cNvPr id="913" name="Google Shape;913;p119"/>
          <p:cNvSpPr txBox="1"/>
          <p:nvPr/>
        </p:nvSpPr>
        <p:spPr>
          <a:xfrm>
            <a:off x="0" y="1222875"/>
            <a:ext cx="12192000" cy="56349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r>
              <a:rPr lang="en-US" sz="3000" u="sng">
                <a:solidFill>
                  <a:schemeClr val="hlink"/>
                </a:solidFill>
                <a:latin typeface="Trebuchet MS"/>
                <a:ea typeface="Trebuchet MS"/>
                <a:cs typeface="Trebuchet MS"/>
                <a:sym typeface="Trebuchet MS"/>
                <a:hlinkClick r:id="rId3"/>
              </a:rPr>
              <a:t>Click here to open SAMPLE DATABASE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DELETING DATA FROM A DATABASE TABLE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DELETE FROM table_name</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3000">
                <a:solidFill>
                  <a:schemeClr val="lt1"/>
                </a:solidFill>
                <a:highlight>
                  <a:srgbClr val="CC0000"/>
                </a:highlight>
                <a:latin typeface="Trebuchet MS"/>
                <a:ea typeface="Trebuchet MS"/>
                <a:cs typeface="Trebuchet MS"/>
                <a:sym typeface="Trebuchet MS"/>
              </a:rPr>
              <a:t>WHERE condition;</a:t>
            </a: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highlight>
                <a:srgbClr val="CC0000"/>
              </a:highlight>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CONCEPT 2 QUESTIONS: SQL QUERIES</a:t>
            </a:r>
            <a:endParaRPr/>
          </a:p>
        </p:txBody>
      </p:sp>
      <p:sp>
        <p:nvSpPr>
          <p:cNvPr id="919" name="Google Shape;919;p120"/>
          <p:cNvSpPr txBox="1"/>
          <p:nvPr/>
        </p:nvSpPr>
        <p:spPr>
          <a:xfrm>
            <a:off x="228300" y="1964175"/>
            <a:ext cx="12192000" cy="48939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r>
              <a:rPr lang="en-US" sz="2300">
                <a:solidFill>
                  <a:schemeClr val="lt1"/>
                </a:solidFill>
                <a:latin typeface="Trebuchet MS"/>
                <a:ea typeface="Trebuchet MS"/>
                <a:cs typeface="Trebuchet MS"/>
                <a:sym typeface="Trebuchet MS"/>
              </a:rPr>
              <a:t>READ MORE ON SQL </a:t>
            </a:r>
            <a:r>
              <a:rPr lang="en-US" sz="2300" u="sng">
                <a:solidFill>
                  <a:schemeClr val="hlink"/>
                </a:solidFill>
                <a:latin typeface="Trebuchet MS"/>
                <a:ea typeface="Trebuchet MS"/>
                <a:cs typeface="Trebuchet MS"/>
                <a:sym typeface="Trebuchet MS"/>
                <a:hlinkClick r:id="rId3"/>
              </a:rPr>
              <a:t>HERE </a:t>
            </a:r>
            <a:r>
              <a:rPr lang="en-US" sz="2300">
                <a:solidFill>
                  <a:schemeClr val="lt1"/>
                </a:solidFill>
                <a:latin typeface="Trebuchet MS"/>
                <a:ea typeface="Trebuchet MS"/>
                <a:cs typeface="Trebuchet MS"/>
                <a:sym typeface="Trebuchet MS"/>
              </a:rPr>
              <a:t>AND ANSWER THE BELOW QUESTIONS USING </a:t>
            </a:r>
            <a:r>
              <a:rPr lang="en-US" sz="2300" u="sng">
                <a:solidFill>
                  <a:schemeClr val="hlink"/>
                </a:solidFill>
                <a:latin typeface="Trebuchet MS"/>
                <a:ea typeface="Trebuchet MS"/>
                <a:cs typeface="Trebuchet MS"/>
                <a:sym typeface="Trebuchet MS"/>
                <a:hlinkClick r:id="rId4"/>
              </a:rPr>
              <a:t>THIS DATABASE</a:t>
            </a:r>
            <a:endParaRPr sz="2300">
              <a:solidFill>
                <a:schemeClr val="lt1"/>
              </a:solidFill>
              <a:latin typeface="Trebuchet MS"/>
              <a:ea typeface="Trebuchet MS"/>
              <a:cs typeface="Trebuchet MS"/>
              <a:sym typeface="Trebuchet MS"/>
            </a:endParaRPr>
          </a:p>
          <a:p>
            <a:pPr marL="457200" lvl="0" indent="-374650" algn="l" rtl="0">
              <a:lnSpc>
                <a:spcPct val="90000"/>
              </a:lnSpc>
              <a:spcBef>
                <a:spcPts val="100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Insert a customer in the customers table,view the record and update the record</a:t>
            </a:r>
            <a:endParaRPr sz="2300">
              <a:solidFill>
                <a:schemeClr val="lt1"/>
              </a:solidFill>
              <a:highlight>
                <a:srgbClr val="CC0000"/>
              </a:highlight>
              <a:latin typeface="Trebuchet MS"/>
              <a:ea typeface="Trebuchet MS"/>
              <a:cs typeface="Trebuchet MS"/>
              <a:sym typeface="Trebuchet MS"/>
            </a:endParaRPr>
          </a:p>
          <a:p>
            <a:pPr marL="457200" lvl="0" indent="-374650" algn="l" rtl="0">
              <a:lnSpc>
                <a:spcPct val="90000"/>
              </a:lnSpc>
              <a:spcBef>
                <a:spcPts val="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Insert an order for the Customer inserted in number 1 above,choose employee and shipper.</a:t>
            </a:r>
            <a:endParaRPr sz="2300">
              <a:solidFill>
                <a:schemeClr val="lt1"/>
              </a:solidFill>
              <a:highlight>
                <a:srgbClr val="CC0000"/>
              </a:highlight>
              <a:latin typeface="Trebuchet MS"/>
              <a:ea typeface="Trebuchet MS"/>
              <a:cs typeface="Trebuchet MS"/>
              <a:sym typeface="Trebuchet MS"/>
            </a:endParaRPr>
          </a:p>
          <a:p>
            <a:pPr marL="457200" lvl="0" indent="-374650" algn="l" rtl="0">
              <a:lnSpc>
                <a:spcPct val="90000"/>
              </a:lnSpc>
              <a:spcBef>
                <a:spcPts val="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Insert a new record in the Products table attach them to an existing supplier and category.</a:t>
            </a:r>
            <a:endParaRPr sz="2300">
              <a:solidFill>
                <a:schemeClr val="lt1"/>
              </a:solidFill>
              <a:highlight>
                <a:srgbClr val="CC0000"/>
              </a:highlight>
              <a:latin typeface="Trebuchet MS"/>
              <a:ea typeface="Trebuchet MS"/>
              <a:cs typeface="Trebuchet MS"/>
              <a:sym typeface="Trebuchet MS"/>
            </a:endParaRPr>
          </a:p>
          <a:p>
            <a:pPr marL="457200" lvl="0" indent="-374650" algn="l" rtl="0">
              <a:lnSpc>
                <a:spcPct val="90000"/>
              </a:lnSpc>
              <a:spcBef>
                <a:spcPts val="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Insert an orderdetail using the order in 2 above and product in 3.</a:t>
            </a:r>
            <a:endParaRPr sz="2300">
              <a:solidFill>
                <a:schemeClr val="lt1"/>
              </a:solidFill>
              <a:highlight>
                <a:srgbClr val="CC0000"/>
              </a:highlight>
              <a:latin typeface="Trebuchet MS"/>
              <a:ea typeface="Trebuchet MS"/>
              <a:cs typeface="Trebuchet MS"/>
              <a:sym typeface="Trebuchet MS"/>
            </a:endParaRPr>
          </a:p>
          <a:p>
            <a:pPr marL="457200" lvl="0" indent="-374650" algn="l" rtl="0">
              <a:lnSpc>
                <a:spcPct val="90000"/>
              </a:lnSpc>
              <a:spcBef>
                <a:spcPts val="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Delete Customer whose CustomerID is 56.</a:t>
            </a:r>
            <a:endParaRPr sz="2300">
              <a:solidFill>
                <a:schemeClr val="lt1"/>
              </a:solidFill>
              <a:highlight>
                <a:srgbClr val="CC0000"/>
              </a:highlight>
              <a:latin typeface="Trebuchet MS"/>
              <a:ea typeface="Trebuchet MS"/>
              <a:cs typeface="Trebuchet MS"/>
              <a:sym typeface="Trebuchet MS"/>
            </a:endParaRPr>
          </a:p>
          <a:p>
            <a:pPr marL="457200" lvl="0" indent="-374650" algn="l" rtl="0">
              <a:lnSpc>
                <a:spcPct val="90000"/>
              </a:lnSpc>
              <a:spcBef>
                <a:spcPts val="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Show customers who come from brazil or italy.</a:t>
            </a:r>
            <a:endParaRPr sz="2300">
              <a:solidFill>
                <a:schemeClr val="lt1"/>
              </a:solidFill>
              <a:highlight>
                <a:srgbClr val="CC0000"/>
              </a:highlight>
              <a:latin typeface="Trebuchet MS"/>
              <a:ea typeface="Trebuchet MS"/>
              <a:cs typeface="Trebuchet MS"/>
              <a:sym typeface="Trebuchet MS"/>
            </a:endParaRPr>
          </a:p>
          <a:p>
            <a:pPr marL="457200" lvl="0" indent="-374650" algn="l" rtl="0">
              <a:lnSpc>
                <a:spcPct val="90000"/>
              </a:lnSpc>
              <a:spcBef>
                <a:spcPts val="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Display Customers who have the word ‘son’ in their CustomerName. </a:t>
            </a:r>
            <a:endParaRPr sz="2300">
              <a:solidFill>
                <a:schemeClr val="lt1"/>
              </a:solidFill>
              <a:highlight>
                <a:srgbClr val="CC0000"/>
              </a:highlight>
              <a:latin typeface="Trebuchet MS"/>
              <a:ea typeface="Trebuchet MS"/>
              <a:cs typeface="Trebuchet MS"/>
              <a:sym typeface="Trebuchet MS"/>
            </a:endParaRPr>
          </a:p>
          <a:p>
            <a:pPr marL="457200" lvl="0" indent="-374650" algn="l" rtl="0">
              <a:lnSpc>
                <a:spcPct val="90000"/>
              </a:lnSpc>
              <a:spcBef>
                <a:spcPts val="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Display orders made in the month of October 1996, display in asc order.</a:t>
            </a:r>
            <a:endParaRPr sz="2300">
              <a:solidFill>
                <a:schemeClr val="lt1"/>
              </a:solidFill>
              <a:highlight>
                <a:srgbClr val="CC0000"/>
              </a:highlight>
              <a:latin typeface="Trebuchet MS"/>
              <a:ea typeface="Trebuchet MS"/>
              <a:cs typeface="Trebuchet MS"/>
              <a:sym typeface="Trebuchet MS"/>
            </a:endParaRPr>
          </a:p>
          <a:p>
            <a:pPr marL="457200" lvl="0" indent="-374650" algn="l" rtl="0">
              <a:lnSpc>
                <a:spcPct val="90000"/>
              </a:lnSpc>
              <a:spcBef>
                <a:spcPts val="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Find the total orders shipped by each of the 3 shippers.</a:t>
            </a:r>
            <a:endParaRPr sz="2300">
              <a:solidFill>
                <a:schemeClr val="lt1"/>
              </a:solidFill>
              <a:highlight>
                <a:srgbClr val="CC0000"/>
              </a:highlight>
              <a:latin typeface="Trebuchet MS"/>
              <a:ea typeface="Trebuchet MS"/>
              <a:cs typeface="Trebuchet MS"/>
              <a:sym typeface="Trebuchet MS"/>
            </a:endParaRPr>
          </a:p>
          <a:p>
            <a:pPr marL="457200" lvl="0" indent="-374650" algn="l" rtl="0">
              <a:lnSpc>
                <a:spcPct val="90000"/>
              </a:lnSpc>
              <a:spcBef>
                <a:spcPts val="0"/>
              </a:spcBef>
              <a:spcAft>
                <a:spcPts val="0"/>
              </a:spcAft>
              <a:buClr>
                <a:schemeClr val="lt1"/>
              </a:buClr>
              <a:buSzPts val="2300"/>
              <a:buFont typeface="Trebuchet MS"/>
              <a:buAutoNum type="arabicPeriod"/>
            </a:pPr>
            <a:r>
              <a:rPr lang="en-US" sz="2300">
                <a:solidFill>
                  <a:schemeClr val="lt1"/>
                </a:solidFill>
                <a:highlight>
                  <a:srgbClr val="CC0000"/>
                </a:highlight>
                <a:latin typeface="Trebuchet MS"/>
                <a:ea typeface="Trebuchet MS"/>
                <a:cs typeface="Trebuchet MS"/>
                <a:sym typeface="Trebuchet MS"/>
              </a:rPr>
              <a:t>Display products whose price is above 25.</a:t>
            </a:r>
            <a:endParaRPr sz="2300">
              <a:solidFill>
                <a:schemeClr val="lt1"/>
              </a:solidFill>
              <a:highlight>
                <a:srgbClr val="CC0000"/>
              </a:highlight>
              <a:latin typeface="Trebuchet MS"/>
              <a:ea typeface="Trebuchet MS"/>
              <a:cs typeface="Trebuchet MS"/>
              <a:sym typeface="Trebuchet M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121"/>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CONCEPT 3 : TABLE JOINS</a:t>
            </a:r>
            <a:br>
              <a:rPr lang="en-US"/>
            </a:br>
            <a:endParaRPr/>
          </a:p>
        </p:txBody>
      </p:sp>
      <p:sp>
        <p:nvSpPr>
          <p:cNvPr id="925" name="Google Shape;925;p121"/>
          <p:cNvSpPr txBox="1"/>
          <p:nvPr/>
        </p:nvSpPr>
        <p:spPr>
          <a:xfrm>
            <a:off x="722125" y="2217075"/>
            <a:ext cx="9711600" cy="44082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How to get records in related tables</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ction="ppaction://hlinksldjump"/>
              </a:rPr>
              <a:t>Different Types of Joins</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5" action="ppaction://hlinksldjump"/>
              </a:rPr>
              <a:t>Sketch of W3Schools Database</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6" action="ppaction://hlinksldjump"/>
              </a:rPr>
              <a:t>SQL Data Mining Questions</a:t>
            </a: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22"/>
          <p:cNvSpPr txBox="1">
            <a:spLocks noGrp="1"/>
          </p:cNvSpPr>
          <p:nvPr>
            <p:ph type="title"/>
          </p:nvPr>
        </p:nvSpPr>
        <p:spPr>
          <a:xfrm>
            <a:off x="680325" y="753225"/>
            <a:ext cx="9613800" cy="1395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3200"/>
              <a:t>How to get records in related tables</a:t>
            </a:r>
            <a:br>
              <a:rPr lang="en-US"/>
            </a:br>
            <a:endParaRPr/>
          </a:p>
        </p:txBody>
      </p:sp>
      <p:sp>
        <p:nvSpPr>
          <p:cNvPr id="931" name="Google Shape;931;p122"/>
          <p:cNvSpPr txBox="1"/>
          <p:nvPr/>
        </p:nvSpPr>
        <p:spPr>
          <a:xfrm>
            <a:off x="0" y="1834175"/>
            <a:ext cx="12192000" cy="5023800"/>
          </a:xfrm>
          <a:prstGeom prst="rect">
            <a:avLst/>
          </a:prstGeom>
          <a:noFill/>
          <a:ln>
            <a:noFill/>
          </a:ln>
        </p:spPr>
        <p:txBody>
          <a:bodyPr spcFirstLastPara="1" wrap="square" lIns="91425" tIns="45700" rIns="91425" bIns="45700" anchor="t" anchorCtr="0">
            <a:noAutofit/>
          </a:bodyPr>
          <a:lstStyle/>
          <a:p>
            <a:pPr marL="457200" lvl="0" indent="-431800" algn="l" rtl="0">
              <a:lnSpc>
                <a:spcPct val="90000"/>
              </a:lnSpc>
              <a:spcBef>
                <a:spcPts val="1000"/>
              </a:spcBef>
              <a:spcAft>
                <a:spcPts val="0"/>
              </a:spcAft>
              <a:buClr>
                <a:schemeClr val="lt1"/>
              </a:buClr>
              <a:buSzPts val="3200"/>
              <a:buFont typeface="Trebuchet MS"/>
              <a:buChar char="-"/>
            </a:pPr>
            <a:r>
              <a:rPr lang="en-US" sz="3200">
                <a:solidFill>
                  <a:schemeClr val="lt1"/>
                </a:solidFill>
                <a:latin typeface="Trebuchet MS"/>
                <a:ea typeface="Trebuchet MS"/>
                <a:cs typeface="Trebuchet MS"/>
                <a:sym typeface="Trebuchet MS"/>
              </a:rPr>
              <a:t>A well normalized database will contain many foreign keys in related tables therefore when fetching data (i.e SELECT) there will be digits representing the record in the related table. </a:t>
            </a:r>
            <a:endParaRPr sz="3200">
              <a:solidFill>
                <a:schemeClr val="lt1"/>
              </a:solidFill>
              <a:latin typeface="Trebuchet MS"/>
              <a:ea typeface="Trebuchet MS"/>
              <a:cs typeface="Trebuchet MS"/>
              <a:sym typeface="Trebuchet MS"/>
            </a:endParaRPr>
          </a:p>
          <a:p>
            <a:pPr marL="457200" lvl="0" indent="-431800" algn="l" rtl="0">
              <a:lnSpc>
                <a:spcPct val="90000"/>
              </a:lnSpc>
              <a:spcBef>
                <a:spcPts val="1000"/>
              </a:spcBef>
              <a:spcAft>
                <a:spcPts val="0"/>
              </a:spcAft>
              <a:buClr>
                <a:schemeClr val="lt1"/>
              </a:buClr>
              <a:buSzPts val="3200"/>
              <a:buFont typeface="Trebuchet MS"/>
              <a:buChar char="-"/>
            </a:pPr>
            <a:r>
              <a:rPr lang="en-US" sz="3200">
                <a:solidFill>
                  <a:schemeClr val="lt1"/>
                </a:solidFill>
                <a:latin typeface="Trebuchet MS"/>
                <a:ea typeface="Trebuchet MS"/>
                <a:cs typeface="Trebuchet MS"/>
                <a:sym typeface="Trebuchet MS"/>
              </a:rPr>
              <a:t>The best way to display the values is if we perform a join which is used to combine rows from two or more tables, based on a related column between them. This will now give you access to the other records in the related table as opposed to displaying a foreign key digit.</a:t>
            </a:r>
            <a:endParaRPr sz="3200">
              <a:solidFill>
                <a:schemeClr val="lt1"/>
              </a:solidFill>
              <a:latin typeface="Trebuchet MS"/>
              <a:ea typeface="Trebuchet MS"/>
              <a:cs typeface="Trebuchet MS"/>
              <a:sym typeface="Trebuchet MS"/>
            </a:endParaRPr>
          </a:p>
          <a:p>
            <a:pPr marL="457200" lvl="0" indent="-431800" algn="l" rtl="0">
              <a:lnSpc>
                <a:spcPct val="90000"/>
              </a:lnSpc>
              <a:spcBef>
                <a:spcPts val="1000"/>
              </a:spcBef>
              <a:spcAft>
                <a:spcPts val="0"/>
              </a:spcAft>
              <a:buClr>
                <a:schemeClr val="lt1"/>
              </a:buClr>
              <a:buSzPts val="3200"/>
              <a:buFont typeface="Trebuchet MS"/>
              <a:buChar char="-"/>
            </a:pPr>
            <a:r>
              <a:rPr lang="en-US" sz="3200">
                <a:solidFill>
                  <a:schemeClr val="lt1"/>
                </a:solidFill>
                <a:latin typeface="Trebuchet MS"/>
                <a:ea typeface="Trebuchet MS"/>
                <a:cs typeface="Trebuchet MS"/>
                <a:sym typeface="Trebuchet MS"/>
              </a:rPr>
              <a:t>There is INNER JOIN, LEFT JOIN, RIGHT JOIN,FULL OUTER JOIN </a:t>
            </a:r>
            <a:endParaRPr sz="3200">
              <a:solidFill>
                <a:schemeClr val="lt1"/>
              </a:solidFill>
              <a:latin typeface="Trebuchet MS"/>
              <a:ea typeface="Trebuchet MS"/>
              <a:cs typeface="Trebuchet MS"/>
              <a:sym typeface="Trebuchet MS"/>
            </a:endParaRPr>
          </a:p>
          <a:p>
            <a:pPr marL="457200" marR="0" lvl="0" indent="0" algn="l" rtl="0">
              <a:lnSpc>
                <a:spcPct val="70000"/>
              </a:lnSpc>
              <a:spcBef>
                <a:spcPts val="0"/>
              </a:spcBef>
              <a:spcAft>
                <a:spcPts val="0"/>
              </a:spcAft>
              <a:buNone/>
            </a:pPr>
            <a:endParaRPr sz="1600" b="1">
              <a:solidFill>
                <a:schemeClr val="lt1"/>
              </a:solidFill>
              <a:latin typeface="Trebuchet MS"/>
              <a:ea typeface="Trebuchet MS"/>
              <a:cs typeface="Trebuchet MS"/>
              <a:sym typeface="Trebuchet MS"/>
            </a:endParaRPr>
          </a:p>
          <a:p>
            <a:pPr marL="457200" marR="0" lvl="0" indent="-342900" algn="l" rtl="0">
              <a:lnSpc>
                <a:spcPct val="70000"/>
              </a:lnSpc>
              <a:spcBef>
                <a:spcPts val="0"/>
              </a:spcBef>
              <a:spcAft>
                <a:spcPts val="0"/>
              </a:spcAft>
              <a:buClr>
                <a:schemeClr val="lt1"/>
              </a:buClr>
              <a:buSzPts val="1800"/>
              <a:buFont typeface="Trebuchet MS"/>
              <a:buChar char="-"/>
            </a:pPr>
            <a:r>
              <a:rPr lang="en-US" sz="1800" b="1" u="sng">
                <a:solidFill>
                  <a:schemeClr val="hlink"/>
                </a:solidFill>
                <a:latin typeface="Trebuchet MS"/>
                <a:ea typeface="Trebuchet MS"/>
                <a:cs typeface="Trebuchet MS"/>
                <a:sym typeface="Trebuchet MS"/>
                <a:hlinkClick r:id="rId3"/>
              </a:rPr>
              <a:t>READ MORE HERE</a:t>
            </a:r>
            <a:endParaRPr sz="1800" b="1">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1600"/>
              <a:buFont typeface="Arial"/>
              <a:buNone/>
            </a:pPr>
            <a:endParaRPr/>
          </a:p>
          <a:p>
            <a:pPr marL="0" marR="0" lvl="0" indent="0" algn="l" rtl="0">
              <a:lnSpc>
                <a:spcPct val="70000"/>
              </a:lnSpc>
              <a:spcBef>
                <a:spcPts val="1000"/>
              </a:spcBef>
              <a:spcAft>
                <a:spcPts val="0"/>
              </a:spcAft>
              <a:buClr>
                <a:schemeClr val="lt1"/>
              </a:buClr>
              <a:buSzPts val="600"/>
              <a:buFont typeface="Arial"/>
              <a:buNone/>
            </a:pPr>
            <a:endParaRPr sz="600" b="0" i="0" u="none" strike="noStrike" cap="none">
              <a:solidFill>
                <a:schemeClr val="lt1"/>
              </a:solidFill>
              <a:latin typeface="Trebuchet MS"/>
              <a:ea typeface="Trebuchet MS"/>
              <a:cs typeface="Trebuchet MS"/>
              <a:sym typeface="Trebuchet MS"/>
            </a:endParaRPr>
          </a:p>
          <a:p>
            <a:pPr marL="457200" marR="0" lvl="0" indent="-419100" algn="l" rtl="0">
              <a:lnSpc>
                <a:spcPct val="70000"/>
              </a:lnSpc>
              <a:spcBef>
                <a:spcPts val="1000"/>
              </a:spcBef>
              <a:spcAft>
                <a:spcPts val="0"/>
              </a:spcAft>
              <a:buClr>
                <a:schemeClr val="lt1"/>
              </a:buClr>
              <a:buSzPts val="600"/>
              <a:buFont typeface="Trebuchet MS"/>
              <a:buNone/>
            </a:pPr>
            <a:endParaRPr sz="600" b="0" i="0" u="none" strike="noStrike" cap="none">
              <a:solidFill>
                <a:schemeClr val="lt1"/>
              </a:solidFill>
              <a:latin typeface="Trebuchet MS"/>
              <a:ea typeface="Trebuchet MS"/>
              <a:cs typeface="Trebuchet MS"/>
              <a:sym typeface="Trebuchet MS"/>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a:p>
          <a:p>
            <a:pPr marL="0" marR="0" lvl="0" indent="0" algn="l" rtl="0">
              <a:lnSpc>
                <a:spcPct val="70000"/>
              </a:lnSpc>
              <a:spcBef>
                <a:spcPts val="1000"/>
              </a:spcBef>
              <a:spcAft>
                <a:spcPts val="0"/>
              </a:spcAft>
              <a:buClr>
                <a:schemeClr val="lt1"/>
              </a:buClr>
              <a:buSzPts val="600"/>
              <a:buFont typeface="Arial"/>
              <a:buNone/>
            </a:pPr>
            <a:r>
              <a:rPr lang="en-US" sz="600" b="0" i="0" u="none" strike="noStrike" cap="none">
                <a:solidFill>
                  <a:schemeClr val="lt1"/>
                </a:solidFill>
                <a:latin typeface="Trebuchet MS"/>
                <a:ea typeface="Trebuchet MS"/>
                <a:cs typeface="Trebuchet MS"/>
                <a:sym typeface="Trebuchet MS"/>
              </a:rPr>
              <a:t>       </a:t>
            </a:r>
            <a:endParaRPr sz="6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23"/>
          <p:cNvSpPr txBox="1">
            <a:spLocks noGrp="1"/>
          </p:cNvSpPr>
          <p:nvPr>
            <p:ph type="title"/>
          </p:nvPr>
        </p:nvSpPr>
        <p:spPr>
          <a:xfrm>
            <a:off x="501375" y="984825"/>
            <a:ext cx="9792900" cy="698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JOINING RELATED TABLES</a:t>
            </a:r>
            <a:br>
              <a:rPr lang="en-US"/>
            </a:br>
            <a:endParaRPr/>
          </a:p>
        </p:txBody>
      </p:sp>
      <p:sp>
        <p:nvSpPr>
          <p:cNvPr id="937" name="Google Shape;937;p123"/>
          <p:cNvSpPr txBox="1"/>
          <p:nvPr/>
        </p:nvSpPr>
        <p:spPr>
          <a:xfrm>
            <a:off x="0" y="2051625"/>
            <a:ext cx="12192000" cy="402900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(INNER) JOIN: Returns records that have matching values in both tables. View example </a:t>
            </a:r>
            <a:r>
              <a:rPr lang="en-US" sz="3000" u="sng">
                <a:solidFill>
                  <a:schemeClr val="hlink"/>
                </a:solidFill>
                <a:latin typeface="Trebuchet MS"/>
                <a:ea typeface="Trebuchet MS"/>
                <a:cs typeface="Trebuchet MS"/>
                <a:sym typeface="Trebuchet MS"/>
                <a:hlinkClick r:id="rId3"/>
              </a:rPr>
              <a:t>here</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LEFT (OUTER) JOIN: Returns all records from the left table, and the matched records from the right table. View example </a:t>
            </a:r>
            <a:r>
              <a:rPr lang="en-US" sz="3000" u="sng">
                <a:solidFill>
                  <a:schemeClr val="hlink"/>
                </a:solidFill>
                <a:latin typeface="Trebuchet MS"/>
                <a:ea typeface="Trebuchet MS"/>
                <a:cs typeface="Trebuchet MS"/>
                <a:sym typeface="Trebuchet MS"/>
                <a:hlinkClick r:id="rId4"/>
              </a:rPr>
              <a:t>here</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RIGHT (OUTER) JOIN: Returns all records from the right table, and the matched records from the left table. View example </a:t>
            </a:r>
            <a:r>
              <a:rPr lang="en-US" sz="3000" u="sng">
                <a:solidFill>
                  <a:schemeClr val="hlink"/>
                </a:solidFill>
                <a:latin typeface="Trebuchet MS"/>
                <a:ea typeface="Trebuchet MS"/>
                <a:cs typeface="Trebuchet MS"/>
                <a:sym typeface="Trebuchet MS"/>
                <a:hlinkClick r:id="rId5"/>
              </a:rPr>
              <a:t>here</a:t>
            </a:r>
            <a:endParaRPr sz="3000">
              <a:solidFill>
                <a:schemeClr val="lt1"/>
              </a:solidFill>
              <a:latin typeface="Trebuchet MS"/>
              <a:ea typeface="Trebuchet MS"/>
              <a:cs typeface="Trebuchet MS"/>
              <a:sym typeface="Trebuchet MS"/>
            </a:endParaRPr>
          </a:p>
          <a:p>
            <a:pPr marL="457200" lvl="0" indent="-419100" algn="l" rtl="0">
              <a:lnSpc>
                <a:spcPct val="90000"/>
              </a:lnSpc>
              <a:spcBef>
                <a:spcPts val="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FULL (OUTER) JOIN: Returns all records when there is a match in either left or right table. View example </a:t>
            </a:r>
            <a:r>
              <a:rPr lang="en-US" sz="3000" u="sng">
                <a:solidFill>
                  <a:schemeClr val="hlink"/>
                </a:solidFill>
                <a:latin typeface="Trebuchet MS"/>
                <a:ea typeface="Trebuchet MS"/>
                <a:cs typeface="Trebuchet MS"/>
                <a:sym typeface="Trebuchet MS"/>
                <a:hlinkClick r:id="rId5"/>
              </a:rPr>
              <a:t>here</a:t>
            </a:r>
            <a:endParaRPr sz="3000">
              <a:solidFill>
                <a:schemeClr val="lt1"/>
              </a:solidFill>
              <a:latin typeface="Trebuchet MS"/>
              <a:ea typeface="Trebuchet MS"/>
              <a:cs typeface="Trebuchet MS"/>
              <a:sym typeface="Trebuchet MS"/>
            </a:endParaRPr>
          </a:p>
          <a:p>
            <a:pPr marL="137160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24"/>
          <p:cNvSpPr txBox="1">
            <a:spLocks noGrp="1"/>
          </p:cNvSpPr>
          <p:nvPr>
            <p:ph type="title"/>
          </p:nvPr>
        </p:nvSpPr>
        <p:spPr>
          <a:xfrm>
            <a:off x="193075" y="837125"/>
            <a:ext cx="107853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CONCEPT 3 QUESTIONS :SQL  DATA MINING </a:t>
            </a:r>
            <a:br>
              <a:rPr lang="en-US"/>
            </a:br>
            <a:endParaRPr/>
          </a:p>
        </p:txBody>
      </p:sp>
      <p:sp>
        <p:nvSpPr>
          <p:cNvPr id="943" name="Google Shape;943;p124"/>
          <p:cNvSpPr txBox="1"/>
          <p:nvPr/>
        </p:nvSpPr>
        <p:spPr>
          <a:xfrm>
            <a:off x="722125" y="2217075"/>
            <a:ext cx="9711600" cy="44082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How to get records in related tables</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ction="ppaction://hlinksldjump"/>
              </a:rPr>
              <a:t>Different Types of Joins</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5" action="ppaction://hlinksldjump"/>
              </a:rPr>
              <a:t>Sketch of W3Schools Database</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6" action="ppaction://hlinksldjump"/>
              </a:rPr>
              <a:t>SQL Data Mining Questions</a:t>
            </a: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2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Below is a sketch of the </a:t>
            </a:r>
            <a:r>
              <a:rPr lang="en-US" u="sng">
                <a:solidFill>
                  <a:schemeClr val="hlink"/>
                </a:solidFill>
                <a:hlinkClick r:id="rId3"/>
              </a:rPr>
              <a:t>w3schools database</a:t>
            </a:r>
            <a:br>
              <a:rPr lang="en-US"/>
            </a:br>
            <a:endParaRPr/>
          </a:p>
        </p:txBody>
      </p:sp>
      <p:sp>
        <p:nvSpPr>
          <p:cNvPr id="949" name="Google Shape;949;p125"/>
          <p:cNvSpPr txBox="1"/>
          <p:nvPr/>
        </p:nvSpPr>
        <p:spPr>
          <a:xfrm>
            <a:off x="76200" y="1969650"/>
            <a:ext cx="12192000" cy="4888200"/>
          </a:xfrm>
          <a:prstGeom prst="rect">
            <a:avLst/>
          </a:prstGeom>
          <a:noFill/>
          <a:ln>
            <a:noFill/>
          </a:ln>
        </p:spPr>
        <p:txBody>
          <a:bodyPr spcFirstLastPara="1" wrap="square" lIns="91425" tIns="45700" rIns="91425" bIns="45700" anchor="t" anchorCtr="0">
            <a:noAutofit/>
          </a:bodyPr>
          <a:lstStyle/>
          <a:p>
            <a:pPr marL="137160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pic>
        <p:nvPicPr>
          <p:cNvPr id="950" name="Google Shape;950;p125"/>
          <p:cNvPicPr preferRelativeResize="0"/>
          <p:nvPr/>
        </p:nvPicPr>
        <p:blipFill>
          <a:blip r:embed="rId4">
            <a:alphaModFix/>
          </a:blip>
          <a:stretch>
            <a:fillRect/>
          </a:stretch>
        </p:blipFill>
        <p:spPr>
          <a:xfrm>
            <a:off x="1918913" y="1969650"/>
            <a:ext cx="8354175" cy="464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Create your first python file (hello.py)</a:t>
            </a:r>
            <a:endParaRPr/>
          </a:p>
        </p:txBody>
      </p:sp>
      <p:sp>
        <p:nvSpPr>
          <p:cNvPr id="449" name="Google Shape;449;p45"/>
          <p:cNvSpPr txBox="1">
            <a:spLocks noGrp="1"/>
          </p:cNvSpPr>
          <p:nvPr>
            <p:ph type="body" idx="1"/>
          </p:nvPr>
        </p:nvSpPr>
        <p:spPr>
          <a:xfrm>
            <a:off x="680326" y="2336875"/>
            <a:ext cx="5888700" cy="35994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1000"/>
              </a:spcBef>
              <a:spcAft>
                <a:spcPts val="0"/>
              </a:spcAft>
              <a:buSzPts val="1800"/>
              <a:buChar char="•"/>
            </a:pPr>
            <a:r>
              <a:rPr lang="en-US"/>
              <a:t>In VS Code, hover on the folder name and you will see a prompt to create a new file.</a:t>
            </a:r>
            <a:endParaRPr/>
          </a:p>
          <a:p>
            <a:pPr marL="228600" lvl="0" indent="-190500" algn="l" rtl="0">
              <a:lnSpc>
                <a:spcPct val="90000"/>
              </a:lnSpc>
              <a:spcBef>
                <a:spcPts val="1000"/>
              </a:spcBef>
              <a:spcAft>
                <a:spcPts val="0"/>
              </a:spcAft>
              <a:buSzPts val="1800"/>
              <a:buChar char="•"/>
            </a:pPr>
            <a:r>
              <a:rPr lang="en-US"/>
              <a:t>Then give an appropriate name like hello.py</a:t>
            </a:r>
            <a:endParaRPr/>
          </a:p>
          <a:p>
            <a:pPr marL="228600" lvl="0" indent="-190500" algn="l" rtl="0">
              <a:lnSpc>
                <a:spcPct val="90000"/>
              </a:lnSpc>
              <a:spcBef>
                <a:spcPts val="1000"/>
              </a:spcBef>
              <a:spcAft>
                <a:spcPts val="0"/>
              </a:spcAft>
              <a:buSzPts val="1800"/>
              <a:buChar char="•"/>
            </a:pPr>
            <a:r>
              <a:rPr lang="en-US"/>
              <a:t>The file will open in the editor part and you will now be ready to start coding.</a:t>
            </a:r>
            <a:endParaRPr/>
          </a:p>
        </p:txBody>
      </p:sp>
      <p:pic>
        <p:nvPicPr>
          <p:cNvPr id="450" name="Google Shape;450;p45"/>
          <p:cNvPicPr preferRelativeResize="0"/>
          <p:nvPr/>
        </p:nvPicPr>
        <p:blipFill>
          <a:blip r:embed="rId3">
            <a:alphaModFix/>
          </a:blip>
          <a:stretch>
            <a:fillRect/>
          </a:stretch>
        </p:blipFill>
        <p:spPr>
          <a:xfrm>
            <a:off x="6745826" y="2038853"/>
            <a:ext cx="4659510" cy="471907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126"/>
          <p:cNvSpPr txBox="1">
            <a:spLocks noGrp="1"/>
          </p:cNvSpPr>
          <p:nvPr>
            <p:ph type="title"/>
          </p:nvPr>
        </p:nvSpPr>
        <p:spPr>
          <a:xfrm>
            <a:off x="950775" y="182100"/>
            <a:ext cx="9839100" cy="792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3000" b="1">
                <a:latin typeface="Comfortaa"/>
                <a:ea typeface="Comfortaa"/>
                <a:cs typeface="Comfortaa"/>
                <a:sym typeface="Comfortaa"/>
              </a:rPr>
              <a:t>CONCEPT 3 QUESTIONS :SQL  DATA MINING </a:t>
            </a:r>
            <a:br>
              <a:rPr lang="en-US"/>
            </a:br>
            <a:endParaRPr/>
          </a:p>
        </p:txBody>
      </p:sp>
      <p:sp>
        <p:nvSpPr>
          <p:cNvPr id="956" name="Google Shape;956;p126"/>
          <p:cNvSpPr txBox="1"/>
          <p:nvPr/>
        </p:nvSpPr>
        <p:spPr>
          <a:xfrm>
            <a:off x="-255000" y="639600"/>
            <a:ext cx="12300900" cy="621870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1000"/>
              </a:spcBef>
              <a:spcAft>
                <a:spcPts val="0"/>
              </a:spcAft>
              <a:buClr>
                <a:schemeClr val="lt1"/>
              </a:buClr>
              <a:buSzPts val="3000"/>
              <a:buFont typeface="Trebuchet MS"/>
              <a:buChar char="-"/>
            </a:pPr>
            <a:r>
              <a:rPr lang="en-US" sz="3000">
                <a:solidFill>
                  <a:schemeClr val="lt1"/>
                </a:solidFill>
                <a:latin typeface="Trebuchet MS"/>
                <a:ea typeface="Trebuchet MS"/>
                <a:cs typeface="Trebuchet MS"/>
                <a:sym typeface="Trebuchet MS"/>
              </a:rPr>
              <a:t>Data mining Using SQL: Use the ERD on the </a:t>
            </a:r>
            <a:r>
              <a:rPr lang="en-US" sz="3000" u="sng">
                <a:solidFill>
                  <a:schemeClr val="hlink"/>
                </a:solidFill>
                <a:latin typeface="Trebuchet MS"/>
                <a:ea typeface="Trebuchet MS"/>
                <a:cs typeface="Trebuchet MS"/>
                <a:sym typeface="Trebuchet MS"/>
                <a:hlinkClick r:id="" action="ppaction://hlinkshowjump?jump=previousslide"/>
              </a:rPr>
              <a:t>Previous Slide</a:t>
            </a:r>
            <a:endParaRPr sz="30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r>
              <a:rPr lang="en-US" sz="2200">
                <a:solidFill>
                  <a:schemeClr val="lt1"/>
                </a:solidFill>
                <a:latin typeface="Trebuchet MS"/>
                <a:ea typeface="Trebuchet MS"/>
                <a:cs typeface="Trebuchet MS"/>
                <a:sym typeface="Trebuchet MS"/>
              </a:rPr>
              <a:t>    </a:t>
            </a:r>
            <a:r>
              <a:rPr lang="en-US" sz="2100">
                <a:solidFill>
                  <a:schemeClr val="lt1"/>
                </a:solidFill>
                <a:latin typeface="Trebuchet MS"/>
                <a:ea typeface="Trebuchet MS"/>
                <a:cs typeface="Trebuchet MS"/>
                <a:sym typeface="Trebuchet MS"/>
              </a:rPr>
              <a:t>READ MORE ON SQL </a:t>
            </a:r>
            <a:r>
              <a:rPr lang="en-US" sz="2100" u="sng">
                <a:solidFill>
                  <a:schemeClr val="hlink"/>
                </a:solidFill>
                <a:latin typeface="Trebuchet MS"/>
                <a:ea typeface="Trebuchet MS"/>
                <a:cs typeface="Trebuchet MS"/>
                <a:sym typeface="Trebuchet MS"/>
                <a:hlinkClick r:id="rId3"/>
              </a:rPr>
              <a:t>HERE </a:t>
            </a:r>
            <a:r>
              <a:rPr lang="en-US" sz="2100">
                <a:solidFill>
                  <a:schemeClr val="lt1"/>
                </a:solidFill>
                <a:latin typeface="Trebuchet MS"/>
                <a:ea typeface="Trebuchet MS"/>
                <a:cs typeface="Trebuchet MS"/>
                <a:sym typeface="Trebuchet MS"/>
              </a:rPr>
              <a:t>AND ANSWER THE BELOW QUESTIONS USING </a:t>
            </a:r>
            <a:r>
              <a:rPr lang="en-US" sz="2100" u="sng">
                <a:solidFill>
                  <a:schemeClr val="hlink"/>
                </a:solidFill>
                <a:latin typeface="Trebuchet MS"/>
                <a:ea typeface="Trebuchet MS"/>
                <a:cs typeface="Trebuchet MS"/>
                <a:sym typeface="Trebuchet MS"/>
                <a:hlinkClick r:id="rId4"/>
              </a:rPr>
              <a:t>THIS DATABASE</a:t>
            </a:r>
            <a:endParaRPr sz="20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2000">
              <a:solidFill>
                <a:schemeClr val="lt1"/>
              </a:solidFill>
              <a:latin typeface="Trebuchet MS"/>
              <a:ea typeface="Trebuchet MS"/>
              <a:cs typeface="Trebuchet MS"/>
              <a:sym typeface="Trebuchet MS"/>
            </a:endParaRPr>
          </a:p>
          <a:p>
            <a:pPr marL="1371600" lvl="0" indent="-330200" algn="l" rtl="0">
              <a:lnSpc>
                <a:spcPct val="115000"/>
              </a:lnSpc>
              <a:spcBef>
                <a:spcPts val="100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Display a single relation with: OrderId, OrderDate, CustomerName, City, Address, PostalCode, ShipperName, ProductName, Quantity.</a:t>
            </a:r>
            <a:endParaRPr sz="2000">
              <a:solidFill>
                <a:schemeClr val="lt1"/>
              </a:solidFill>
              <a:latin typeface="Trebuchet MS"/>
              <a:ea typeface="Trebuchet MS"/>
              <a:cs typeface="Trebuchet MS"/>
              <a:sym typeface="Trebuchet MS"/>
            </a:endParaRPr>
          </a:p>
          <a:p>
            <a:pPr marL="1371600" lvl="0" indent="-330200" algn="l" rtl="0">
              <a:lnSpc>
                <a:spcPct val="115000"/>
              </a:lnSpc>
              <a:spcBef>
                <a:spcPts val="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Display all products ever been ordered and display the shipper name.</a:t>
            </a:r>
            <a:endParaRPr sz="2000">
              <a:solidFill>
                <a:schemeClr val="lt1"/>
              </a:solidFill>
              <a:latin typeface="Trebuchet MS"/>
              <a:ea typeface="Trebuchet MS"/>
              <a:cs typeface="Trebuchet MS"/>
              <a:sym typeface="Trebuchet MS"/>
            </a:endParaRPr>
          </a:p>
          <a:p>
            <a:pPr marL="1371600" lvl="0" indent="-330200" algn="l" rtl="0">
              <a:lnSpc>
                <a:spcPct val="115000"/>
              </a:lnSpc>
              <a:spcBef>
                <a:spcPts val="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Display the count of all products shipped by each of the 3 shippers.</a:t>
            </a:r>
            <a:endParaRPr sz="2000">
              <a:solidFill>
                <a:schemeClr val="lt1"/>
              </a:solidFill>
              <a:latin typeface="Trebuchet MS"/>
              <a:ea typeface="Trebuchet MS"/>
              <a:cs typeface="Trebuchet MS"/>
              <a:sym typeface="Trebuchet MS"/>
            </a:endParaRPr>
          </a:p>
          <a:p>
            <a:pPr marL="1371600" lvl="0" indent="-330200" algn="l" rtl="0">
              <a:lnSpc>
                <a:spcPct val="115000"/>
              </a:lnSpc>
              <a:spcBef>
                <a:spcPts val="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How many customers DO NOT have the words ‘son’ in their CustomerName.</a:t>
            </a:r>
            <a:endParaRPr sz="2000">
              <a:solidFill>
                <a:schemeClr val="lt1"/>
              </a:solidFill>
              <a:latin typeface="Trebuchet MS"/>
              <a:ea typeface="Trebuchet MS"/>
              <a:cs typeface="Trebuchet MS"/>
              <a:sym typeface="Trebuchet MS"/>
            </a:endParaRPr>
          </a:p>
          <a:p>
            <a:pPr marL="1371600" lvl="0" indent="-330200" algn="l" rtl="0">
              <a:lnSpc>
                <a:spcPct val="115000"/>
              </a:lnSpc>
              <a:spcBef>
                <a:spcPts val="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Find the total sales made in the year 1997.</a:t>
            </a:r>
            <a:endParaRPr sz="2000">
              <a:solidFill>
                <a:schemeClr val="lt1"/>
              </a:solidFill>
              <a:latin typeface="Trebuchet MS"/>
              <a:ea typeface="Trebuchet MS"/>
              <a:cs typeface="Trebuchet MS"/>
              <a:sym typeface="Trebuchet MS"/>
            </a:endParaRPr>
          </a:p>
          <a:p>
            <a:pPr marL="1371600" lvl="0" indent="-330200" algn="l" rtl="0">
              <a:lnSpc>
                <a:spcPct val="115000"/>
              </a:lnSpc>
              <a:spcBef>
                <a:spcPts val="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Find the top supplier of the business (in terms of products ordered).</a:t>
            </a:r>
            <a:endParaRPr sz="2000">
              <a:solidFill>
                <a:schemeClr val="lt1"/>
              </a:solidFill>
              <a:latin typeface="Trebuchet MS"/>
              <a:ea typeface="Trebuchet MS"/>
              <a:cs typeface="Trebuchet MS"/>
              <a:sym typeface="Trebuchet MS"/>
            </a:endParaRPr>
          </a:p>
          <a:p>
            <a:pPr marL="1371600" lvl="0" indent="-330200" algn="l" rtl="0">
              <a:lnSpc>
                <a:spcPct val="115000"/>
              </a:lnSpc>
              <a:spcBef>
                <a:spcPts val="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Find the total sales of each product.</a:t>
            </a:r>
            <a:endParaRPr sz="2000">
              <a:solidFill>
                <a:schemeClr val="lt1"/>
              </a:solidFill>
              <a:latin typeface="Trebuchet MS"/>
              <a:ea typeface="Trebuchet MS"/>
              <a:cs typeface="Trebuchet MS"/>
              <a:sym typeface="Trebuchet MS"/>
            </a:endParaRPr>
          </a:p>
          <a:p>
            <a:pPr marL="1371600" lvl="0" indent="-330200" algn="l" rtl="0">
              <a:lnSpc>
                <a:spcPct val="115000"/>
              </a:lnSpc>
              <a:spcBef>
                <a:spcPts val="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Find the best performing month in the business in terms of sales. </a:t>
            </a:r>
            <a:r>
              <a:rPr lang="en-US" i="1">
                <a:solidFill>
                  <a:schemeClr val="lt1"/>
                </a:solidFill>
                <a:latin typeface="Trebuchet MS"/>
                <a:ea typeface="Trebuchet MS"/>
                <a:cs typeface="Trebuchet MS"/>
                <a:sym typeface="Trebuchet MS"/>
              </a:rPr>
              <a:t>Hint: Use substr() on the date to slice</a:t>
            </a:r>
            <a:endParaRPr i="1">
              <a:solidFill>
                <a:schemeClr val="lt1"/>
              </a:solidFill>
              <a:latin typeface="Trebuchet MS"/>
              <a:ea typeface="Trebuchet MS"/>
              <a:cs typeface="Trebuchet MS"/>
              <a:sym typeface="Trebuchet MS"/>
            </a:endParaRPr>
          </a:p>
          <a:p>
            <a:pPr marL="1371600" lvl="0" indent="-330200" algn="l" rtl="0">
              <a:lnSpc>
                <a:spcPct val="115000"/>
              </a:lnSpc>
              <a:spcBef>
                <a:spcPts val="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Find the total sales per day.</a:t>
            </a:r>
            <a:endParaRPr sz="2000">
              <a:solidFill>
                <a:schemeClr val="lt1"/>
              </a:solidFill>
              <a:latin typeface="Trebuchet MS"/>
              <a:ea typeface="Trebuchet MS"/>
              <a:cs typeface="Trebuchet MS"/>
              <a:sym typeface="Trebuchet MS"/>
            </a:endParaRPr>
          </a:p>
          <a:p>
            <a:pPr marL="1371600" lvl="0" indent="-355600" algn="l" rtl="0">
              <a:lnSpc>
                <a:spcPct val="115000"/>
              </a:lnSpc>
              <a:spcBef>
                <a:spcPts val="0"/>
              </a:spcBef>
              <a:spcAft>
                <a:spcPts val="0"/>
              </a:spcAft>
              <a:buClr>
                <a:schemeClr val="lt1"/>
              </a:buClr>
              <a:buSzPts val="2000"/>
              <a:buFont typeface="Trebuchet MS"/>
              <a:buAutoNum type="arabicPeriod"/>
            </a:pPr>
            <a:r>
              <a:rPr lang="en-US" sz="2000">
                <a:solidFill>
                  <a:schemeClr val="lt1"/>
                </a:solidFill>
                <a:latin typeface="Trebuchet MS"/>
                <a:ea typeface="Trebuchet MS"/>
                <a:cs typeface="Trebuchet MS"/>
                <a:sym typeface="Trebuchet MS"/>
              </a:rPr>
              <a:t>Find the total Sales for each Customer, the ones who have never ordered leave as 0</a:t>
            </a:r>
            <a:r>
              <a:rPr lang="en-US" sz="2200">
                <a:solidFill>
                  <a:schemeClr val="lt1"/>
                </a:solidFill>
                <a:latin typeface="Trebuchet MS"/>
                <a:ea typeface="Trebuchet MS"/>
                <a:cs typeface="Trebuchet MS"/>
                <a:sym typeface="Trebuchet MS"/>
              </a:rPr>
              <a:t>.</a:t>
            </a:r>
            <a:endParaRPr sz="2200">
              <a:solidFill>
                <a:schemeClr val="lt1"/>
              </a:solidFill>
              <a:latin typeface="Trebuchet MS"/>
              <a:ea typeface="Trebuchet MS"/>
              <a:cs typeface="Trebuchet MS"/>
              <a:sym typeface="Trebuchet MS"/>
            </a:endParaRPr>
          </a:p>
          <a:p>
            <a:pPr marL="1371600" lvl="0" indent="-330200" algn="l" rtl="0">
              <a:lnSpc>
                <a:spcPct val="115000"/>
              </a:lnSpc>
              <a:spcBef>
                <a:spcPts val="0"/>
              </a:spcBef>
              <a:spcAft>
                <a:spcPts val="0"/>
              </a:spcAft>
              <a:buClr>
                <a:schemeClr val="lt1"/>
              </a:buClr>
              <a:buSzPts val="1600"/>
              <a:buFont typeface="Trebuchet MS"/>
              <a:buAutoNum type="arabicPeriod"/>
            </a:pPr>
            <a:r>
              <a:rPr lang="en-US" sz="2000">
                <a:solidFill>
                  <a:schemeClr val="lt1"/>
                </a:solidFill>
                <a:latin typeface="Trebuchet MS"/>
                <a:ea typeface="Trebuchet MS"/>
                <a:cs typeface="Trebuchet MS"/>
                <a:sym typeface="Trebuchet MS"/>
              </a:rPr>
              <a:t>In the same database, create the table payments and determine the foreign key, any relevant columns and their respective data types. Insert at least 5 records.</a:t>
            </a:r>
            <a:endParaRPr sz="20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27"/>
          <p:cNvSpPr txBox="1">
            <a:spLocks noGrp="1"/>
          </p:cNvSpPr>
          <p:nvPr>
            <p:ph type="title"/>
          </p:nvPr>
        </p:nvSpPr>
        <p:spPr>
          <a:xfrm>
            <a:off x="722125" y="837125"/>
            <a:ext cx="9613800" cy="1104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rebuchet MS"/>
              <a:buNone/>
            </a:pPr>
            <a:endParaRPr sz="4800" b="1">
              <a:latin typeface="Comfortaa"/>
              <a:ea typeface="Comfortaa"/>
              <a:cs typeface="Comfortaa"/>
              <a:sym typeface="Comfortaa"/>
            </a:endParaRPr>
          </a:p>
          <a:p>
            <a:pPr marL="0" lvl="0" indent="0" algn="ctr" rtl="0">
              <a:lnSpc>
                <a:spcPct val="90000"/>
              </a:lnSpc>
              <a:spcBef>
                <a:spcPts val="0"/>
              </a:spcBef>
              <a:spcAft>
                <a:spcPts val="0"/>
              </a:spcAft>
              <a:buClr>
                <a:schemeClr val="lt1"/>
              </a:buClr>
              <a:buSzPts val="3600"/>
              <a:buFont typeface="Trebuchet MS"/>
              <a:buNone/>
            </a:pPr>
            <a:r>
              <a:rPr lang="en-US" sz="4800" b="1">
                <a:latin typeface="Comfortaa"/>
                <a:ea typeface="Comfortaa"/>
                <a:cs typeface="Comfortaa"/>
                <a:sym typeface="Comfortaa"/>
              </a:rPr>
              <a:t>CONCEPT 5 : PostgreSQL DB</a:t>
            </a:r>
            <a:br>
              <a:rPr lang="en-US"/>
            </a:br>
            <a:endParaRPr/>
          </a:p>
        </p:txBody>
      </p:sp>
      <p:sp>
        <p:nvSpPr>
          <p:cNvPr id="962" name="Google Shape;962;p127"/>
          <p:cNvSpPr txBox="1"/>
          <p:nvPr/>
        </p:nvSpPr>
        <p:spPr>
          <a:xfrm>
            <a:off x="722125" y="1850950"/>
            <a:ext cx="9711600" cy="47745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50000"/>
              </a:lnSpc>
              <a:spcBef>
                <a:spcPts val="100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3" action="ppaction://hlinksldjump"/>
              </a:rPr>
              <a:t>Installing PostgreSQL</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4" action="ppaction://hlinksldjump"/>
              </a:rPr>
              <a:t>What is PostgreSQL</a:t>
            </a:r>
            <a:endParaRPr sz="3000">
              <a:solidFill>
                <a:schemeClr val="lt1"/>
              </a:solidFill>
              <a:latin typeface="Trebuchet MS"/>
              <a:ea typeface="Trebuchet MS"/>
              <a:cs typeface="Trebuchet MS"/>
              <a:sym typeface="Trebuchet MS"/>
            </a:endParaRPr>
          </a:p>
          <a:p>
            <a:pPr marL="457200" marR="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5" action="ppaction://hlinksldjump"/>
              </a:rPr>
              <a:t>Using PSQL</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noaction"/>
              </a:rPr>
              <a:t>Using PgAdmin4</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rId6" action="ppaction://hlinksldjump"/>
              </a:rPr>
              <a:t>Generate Mock Data</a:t>
            </a:r>
            <a:endParaRPr sz="3000">
              <a:solidFill>
                <a:schemeClr val="lt1"/>
              </a:solidFill>
              <a:latin typeface="Trebuchet MS"/>
              <a:ea typeface="Trebuchet MS"/>
              <a:cs typeface="Trebuchet MS"/>
              <a:sym typeface="Trebuchet MS"/>
            </a:endParaRPr>
          </a:p>
          <a:p>
            <a:pPr marL="457200" lvl="0" indent="-419100" algn="l" rtl="0">
              <a:lnSpc>
                <a:spcPct val="150000"/>
              </a:lnSpc>
              <a:spcBef>
                <a:spcPts val="0"/>
              </a:spcBef>
              <a:spcAft>
                <a:spcPts val="0"/>
              </a:spcAft>
              <a:buClr>
                <a:schemeClr val="lt1"/>
              </a:buClr>
              <a:buSzPts val="3000"/>
              <a:buFont typeface="Trebuchet MS"/>
              <a:buAutoNum type="arabicPeriod"/>
            </a:pPr>
            <a:r>
              <a:rPr lang="en-US" sz="3000" u="sng">
                <a:solidFill>
                  <a:schemeClr val="hlink"/>
                </a:solidFill>
                <a:latin typeface="Trebuchet MS"/>
                <a:ea typeface="Trebuchet MS"/>
                <a:cs typeface="Trebuchet MS"/>
                <a:sym typeface="Trebuchet MS"/>
                <a:hlinkClick r:id="" action="ppaction://noaction"/>
              </a:rPr>
              <a:t>Queries on PostgreSQL</a:t>
            </a:r>
            <a:endParaRPr sz="3000">
              <a:solidFill>
                <a:schemeClr val="lt1"/>
              </a:solidFill>
              <a:latin typeface="Trebuchet MS"/>
              <a:ea typeface="Trebuchet MS"/>
              <a:cs typeface="Trebuchet MS"/>
              <a:sym typeface="Trebuchet MS"/>
            </a:endParaRPr>
          </a:p>
          <a:p>
            <a:pPr marL="457200" marR="0" lvl="0" indent="0" algn="l" rtl="0">
              <a:lnSpc>
                <a:spcPct val="150000"/>
              </a:lnSpc>
              <a:spcBef>
                <a:spcPts val="1000"/>
              </a:spcBef>
              <a:spcAft>
                <a:spcPts val="0"/>
              </a:spcAft>
              <a:buNone/>
            </a:pPr>
            <a:endParaRPr sz="3000">
              <a:solidFill>
                <a:schemeClr val="lt1"/>
              </a:solidFill>
              <a:latin typeface="Trebuchet MS"/>
              <a:ea typeface="Trebuchet MS"/>
              <a:cs typeface="Trebuchet MS"/>
              <a:sym typeface="Trebuchet M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128"/>
          <p:cNvSpPr txBox="1">
            <a:spLocks noGrp="1"/>
          </p:cNvSpPr>
          <p:nvPr>
            <p:ph type="title"/>
          </p:nvPr>
        </p:nvSpPr>
        <p:spPr>
          <a:xfrm>
            <a:off x="0" y="716225"/>
            <a:ext cx="12192000" cy="939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2000"/>
              <a:t>Download PostgreSQL Database </a:t>
            </a:r>
            <a:r>
              <a:rPr lang="en-US" sz="2000" u="sng">
                <a:solidFill>
                  <a:schemeClr val="hlink"/>
                </a:solidFill>
                <a:hlinkClick r:id="rId3"/>
              </a:rPr>
              <a:t>HERE </a:t>
            </a:r>
            <a:r>
              <a:rPr lang="en-US" sz="2000"/>
              <a:t>and PgAdmin </a:t>
            </a:r>
            <a:r>
              <a:rPr lang="en-US" sz="2000" u="sng">
                <a:solidFill>
                  <a:schemeClr val="hlink"/>
                </a:solidFill>
                <a:hlinkClick r:id="rId4"/>
              </a:rPr>
              <a:t>HERE</a:t>
            </a:r>
            <a:r>
              <a:rPr lang="en-US" sz="2000"/>
              <a:t>. Install the database as below and</a:t>
            </a:r>
            <a:endParaRPr sz="2000"/>
          </a:p>
          <a:p>
            <a:pPr marL="0" lvl="0" indent="0" algn="l" rtl="0">
              <a:lnSpc>
                <a:spcPct val="90000"/>
              </a:lnSpc>
              <a:spcBef>
                <a:spcPts val="0"/>
              </a:spcBef>
              <a:spcAft>
                <a:spcPts val="0"/>
              </a:spcAft>
              <a:buClr>
                <a:schemeClr val="lt1"/>
              </a:buClr>
              <a:buSzPts val="3600"/>
              <a:buFont typeface="Trebuchet MS"/>
              <a:buNone/>
            </a:pPr>
            <a:r>
              <a:rPr lang="en-US" sz="2000"/>
              <a:t> make sure to enter a password you can remember. </a:t>
            </a:r>
            <a:br>
              <a:rPr lang="en-US" sz="2000"/>
            </a:br>
            <a:endParaRPr sz="2000"/>
          </a:p>
        </p:txBody>
      </p:sp>
      <p:sp>
        <p:nvSpPr>
          <p:cNvPr id="968" name="Google Shape;968;p128"/>
          <p:cNvSpPr txBox="1"/>
          <p:nvPr/>
        </p:nvSpPr>
        <p:spPr>
          <a:xfrm>
            <a:off x="0" y="1834125"/>
            <a:ext cx="12192000" cy="5207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pic>
        <p:nvPicPr>
          <p:cNvPr id="969" name="Google Shape;969;p128"/>
          <p:cNvPicPr preferRelativeResize="0"/>
          <p:nvPr/>
        </p:nvPicPr>
        <p:blipFill>
          <a:blip r:embed="rId5">
            <a:alphaModFix/>
          </a:blip>
          <a:stretch>
            <a:fillRect/>
          </a:stretch>
        </p:blipFill>
        <p:spPr>
          <a:xfrm>
            <a:off x="223900" y="2216175"/>
            <a:ext cx="5257800" cy="4114800"/>
          </a:xfrm>
          <a:prstGeom prst="rect">
            <a:avLst/>
          </a:prstGeom>
          <a:noFill/>
          <a:ln>
            <a:noFill/>
          </a:ln>
        </p:spPr>
      </p:pic>
      <p:pic>
        <p:nvPicPr>
          <p:cNvPr id="970" name="Google Shape;970;p128"/>
          <p:cNvPicPr preferRelativeResize="0"/>
          <p:nvPr/>
        </p:nvPicPr>
        <p:blipFill>
          <a:blip r:embed="rId6">
            <a:alphaModFix/>
          </a:blip>
          <a:stretch>
            <a:fillRect/>
          </a:stretch>
        </p:blipFill>
        <p:spPr>
          <a:xfrm>
            <a:off x="5714075" y="2291475"/>
            <a:ext cx="5257800" cy="41338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129"/>
          <p:cNvSpPr txBox="1">
            <a:spLocks noGrp="1"/>
          </p:cNvSpPr>
          <p:nvPr>
            <p:ph type="title"/>
          </p:nvPr>
        </p:nvSpPr>
        <p:spPr>
          <a:xfrm>
            <a:off x="555075" y="984825"/>
            <a:ext cx="9738900" cy="849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2000"/>
              <a:t>You can uncheck stack builder and PgAdmin.</a:t>
            </a:r>
            <a:endParaRPr sz="2000"/>
          </a:p>
          <a:p>
            <a:pPr marL="0" lvl="0" indent="0" algn="l" rtl="0">
              <a:lnSpc>
                <a:spcPct val="90000"/>
              </a:lnSpc>
              <a:spcBef>
                <a:spcPts val="0"/>
              </a:spcBef>
              <a:spcAft>
                <a:spcPts val="0"/>
              </a:spcAft>
              <a:buClr>
                <a:schemeClr val="lt1"/>
              </a:buClr>
              <a:buSzPts val="3600"/>
              <a:buFont typeface="Trebuchet MS"/>
              <a:buNone/>
            </a:pPr>
            <a:r>
              <a:rPr lang="en-US" sz="2000"/>
              <a:t>Follow installation process.</a:t>
            </a:r>
            <a:br>
              <a:rPr lang="en-US"/>
            </a:br>
            <a:endParaRPr/>
          </a:p>
        </p:txBody>
      </p:sp>
      <p:sp>
        <p:nvSpPr>
          <p:cNvPr id="976" name="Google Shape;976;p129"/>
          <p:cNvSpPr txBox="1"/>
          <p:nvPr/>
        </p:nvSpPr>
        <p:spPr>
          <a:xfrm>
            <a:off x="0" y="1834125"/>
            <a:ext cx="12192000" cy="5207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pic>
        <p:nvPicPr>
          <p:cNvPr id="977" name="Google Shape;977;p129"/>
          <p:cNvPicPr preferRelativeResize="0"/>
          <p:nvPr/>
        </p:nvPicPr>
        <p:blipFill>
          <a:blip r:embed="rId3">
            <a:alphaModFix/>
          </a:blip>
          <a:stretch>
            <a:fillRect/>
          </a:stretch>
        </p:blipFill>
        <p:spPr>
          <a:xfrm>
            <a:off x="2027000" y="2128350"/>
            <a:ext cx="8175551" cy="463507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30"/>
          <p:cNvSpPr txBox="1">
            <a:spLocks noGrp="1"/>
          </p:cNvSpPr>
          <p:nvPr>
            <p:ph type="title"/>
          </p:nvPr>
        </p:nvSpPr>
        <p:spPr>
          <a:xfrm>
            <a:off x="2990500" y="1099925"/>
            <a:ext cx="5710500" cy="83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4500"/>
              <a:t>What is PostgreSQL</a:t>
            </a:r>
            <a:br>
              <a:rPr lang="en-US"/>
            </a:br>
            <a:endParaRPr/>
          </a:p>
        </p:txBody>
      </p:sp>
      <p:sp>
        <p:nvSpPr>
          <p:cNvPr id="983" name="Google Shape;983;p130"/>
          <p:cNvSpPr txBox="1">
            <a:spLocks noGrp="1"/>
          </p:cNvSpPr>
          <p:nvPr>
            <p:ph type="title"/>
          </p:nvPr>
        </p:nvSpPr>
        <p:spPr>
          <a:xfrm>
            <a:off x="88950" y="2737975"/>
            <a:ext cx="12014100" cy="3703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endParaRPr sz="3000"/>
          </a:p>
          <a:p>
            <a:pPr marL="0" lvl="0" indent="0" algn="l" rtl="0">
              <a:lnSpc>
                <a:spcPct val="90000"/>
              </a:lnSpc>
              <a:spcBef>
                <a:spcPts val="0"/>
              </a:spcBef>
              <a:spcAft>
                <a:spcPts val="0"/>
              </a:spcAft>
              <a:buClr>
                <a:schemeClr val="lt1"/>
              </a:buClr>
              <a:buSzPts val="3600"/>
              <a:buFont typeface="Trebuchet MS"/>
              <a:buNone/>
            </a:pPr>
            <a:r>
              <a:rPr lang="en-US" sz="3000"/>
              <a:t>-PostgreSQL is an RDBMS database that uses SQL in its querying. The database is open source and has multiple features for working with all kinds of data including very commonly GIS.</a:t>
            </a:r>
            <a:endParaRPr sz="3000"/>
          </a:p>
          <a:p>
            <a:pPr marL="0" lvl="0" indent="0" algn="l" rtl="0">
              <a:lnSpc>
                <a:spcPct val="90000"/>
              </a:lnSpc>
              <a:spcBef>
                <a:spcPts val="0"/>
              </a:spcBef>
              <a:spcAft>
                <a:spcPts val="0"/>
              </a:spcAft>
              <a:buClr>
                <a:schemeClr val="lt1"/>
              </a:buClr>
              <a:buSzPts val="3600"/>
              <a:buFont typeface="Trebuchet MS"/>
              <a:buNone/>
            </a:pPr>
            <a:r>
              <a:rPr lang="en-US" sz="3000"/>
              <a:t>-PostgreSQL is a background service that runs constantly in your computer and can only be accessed using either PSQL or PGAdmin4.</a:t>
            </a:r>
            <a:endParaRPr sz="3000"/>
          </a:p>
          <a:p>
            <a:pPr marL="0" lvl="0" indent="0" algn="l" rtl="0">
              <a:lnSpc>
                <a:spcPct val="90000"/>
              </a:lnSpc>
              <a:spcBef>
                <a:spcPts val="0"/>
              </a:spcBef>
              <a:spcAft>
                <a:spcPts val="0"/>
              </a:spcAft>
              <a:buClr>
                <a:schemeClr val="lt1"/>
              </a:buClr>
              <a:buSzPts val="3600"/>
              <a:buFont typeface="Trebuchet MS"/>
              <a:buNone/>
            </a:pPr>
            <a:r>
              <a:rPr lang="en-US" sz="3000"/>
              <a:t>- When connecting to any database, you need the host, user, password and database_name.</a:t>
            </a:r>
            <a:endParaRPr sz="3000"/>
          </a:p>
          <a:p>
            <a:pPr marL="0" lvl="0" indent="0" algn="l" rtl="0">
              <a:lnSpc>
                <a:spcPct val="90000"/>
              </a:lnSpc>
              <a:spcBef>
                <a:spcPts val="0"/>
              </a:spcBef>
              <a:spcAft>
                <a:spcPts val="0"/>
              </a:spcAft>
              <a:buClr>
                <a:schemeClr val="lt1"/>
              </a:buClr>
              <a:buSzPts val="3600"/>
              <a:buFont typeface="Trebuchet MS"/>
              <a:buNone/>
            </a:pPr>
            <a:r>
              <a:rPr lang="en-US" sz="3000"/>
              <a:t>-By default the user is postgres, password is the one used when installing and host is localhost. </a:t>
            </a:r>
            <a:endParaRPr sz="3000"/>
          </a:p>
          <a:p>
            <a:pPr marL="0" lvl="0" indent="0" algn="l" rtl="0">
              <a:lnSpc>
                <a:spcPct val="90000"/>
              </a:lnSpc>
              <a:spcBef>
                <a:spcPts val="0"/>
              </a:spcBef>
              <a:spcAft>
                <a:spcPts val="0"/>
              </a:spcAft>
              <a:buClr>
                <a:schemeClr val="lt1"/>
              </a:buClr>
              <a:buSzPts val="3600"/>
              <a:buFont typeface="Trebuchet MS"/>
              <a:buNone/>
            </a:pPr>
            <a:r>
              <a:rPr lang="en-US" sz="3000"/>
              <a:t>Download PostgreSQL 14.7 </a:t>
            </a:r>
            <a:r>
              <a:rPr lang="en-US" sz="3000" u="sng">
                <a:solidFill>
                  <a:schemeClr val="hlink"/>
                </a:solidFill>
                <a:hlinkClick r:id="rId3"/>
              </a:rPr>
              <a:t>Here</a:t>
            </a:r>
            <a:endParaRPr sz="3000"/>
          </a:p>
          <a:p>
            <a:pPr marL="0" lvl="0" indent="0" algn="l" rtl="0">
              <a:lnSpc>
                <a:spcPct val="90000"/>
              </a:lnSpc>
              <a:spcBef>
                <a:spcPts val="0"/>
              </a:spcBef>
              <a:spcAft>
                <a:spcPts val="0"/>
              </a:spcAft>
              <a:buClr>
                <a:schemeClr val="lt1"/>
              </a:buClr>
              <a:buSzPts val="3600"/>
              <a:buFont typeface="Trebuchet MS"/>
              <a:buNone/>
            </a:pPr>
            <a:endParaRPr sz="3300"/>
          </a:p>
          <a:p>
            <a:pPr marL="0" lvl="0" indent="0" algn="l" rtl="0">
              <a:lnSpc>
                <a:spcPct val="90000"/>
              </a:lnSpc>
              <a:spcBef>
                <a:spcPts val="0"/>
              </a:spcBef>
              <a:spcAft>
                <a:spcPts val="0"/>
              </a:spcAft>
              <a:buClr>
                <a:schemeClr val="lt1"/>
              </a:buClr>
              <a:buSzPts val="3600"/>
              <a:buFont typeface="Trebuchet MS"/>
              <a:buNone/>
            </a:pPr>
            <a:br>
              <a:rPr lang="en-US" sz="3300"/>
            </a:br>
            <a:endParaRPr sz="33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131"/>
          <p:cNvSpPr txBox="1">
            <a:spLocks noGrp="1"/>
          </p:cNvSpPr>
          <p:nvPr>
            <p:ph type="title"/>
          </p:nvPr>
        </p:nvSpPr>
        <p:spPr>
          <a:xfrm>
            <a:off x="2990500" y="1099925"/>
            <a:ext cx="5710500" cy="83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4500"/>
              <a:t>What is PostgreSQL</a:t>
            </a:r>
            <a:br>
              <a:rPr lang="en-US"/>
            </a:br>
            <a:endParaRPr/>
          </a:p>
        </p:txBody>
      </p:sp>
      <p:sp>
        <p:nvSpPr>
          <p:cNvPr id="989" name="Google Shape;989;p131"/>
          <p:cNvSpPr txBox="1">
            <a:spLocks noGrp="1"/>
          </p:cNvSpPr>
          <p:nvPr>
            <p:ph type="title"/>
          </p:nvPr>
        </p:nvSpPr>
        <p:spPr>
          <a:xfrm>
            <a:off x="88950" y="2265525"/>
            <a:ext cx="5542200" cy="4176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endParaRPr sz="3000"/>
          </a:p>
          <a:p>
            <a:pPr marL="0" lvl="0" indent="0" algn="l" rtl="0">
              <a:lnSpc>
                <a:spcPct val="90000"/>
              </a:lnSpc>
              <a:spcBef>
                <a:spcPts val="0"/>
              </a:spcBef>
              <a:spcAft>
                <a:spcPts val="0"/>
              </a:spcAft>
              <a:buClr>
                <a:schemeClr val="lt1"/>
              </a:buClr>
              <a:buSzPts val="3600"/>
              <a:buFont typeface="Trebuchet MS"/>
              <a:buNone/>
            </a:pPr>
            <a:endParaRPr sz="3000"/>
          </a:p>
          <a:p>
            <a:pPr marL="0" lvl="0" indent="0" algn="l" rtl="0">
              <a:lnSpc>
                <a:spcPct val="90000"/>
              </a:lnSpc>
              <a:spcBef>
                <a:spcPts val="0"/>
              </a:spcBef>
              <a:spcAft>
                <a:spcPts val="0"/>
              </a:spcAft>
              <a:buClr>
                <a:schemeClr val="lt1"/>
              </a:buClr>
              <a:buSzPts val="3600"/>
              <a:buFont typeface="Trebuchet MS"/>
              <a:buNone/>
            </a:pPr>
            <a:r>
              <a:rPr lang="en-US" sz="3000"/>
              <a:t>-PostgreSQL is a background service that runs constantly in your computer and can only be accessed using either PSQL or PGAdmin4.</a:t>
            </a:r>
            <a:endParaRPr sz="3000"/>
          </a:p>
          <a:p>
            <a:pPr marL="0" lvl="0" indent="0" algn="l" rtl="0">
              <a:lnSpc>
                <a:spcPct val="90000"/>
              </a:lnSpc>
              <a:spcBef>
                <a:spcPts val="0"/>
              </a:spcBef>
              <a:spcAft>
                <a:spcPts val="0"/>
              </a:spcAft>
              <a:buClr>
                <a:schemeClr val="lt1"/>
              </a:buClr>
              <a:buSzPts val="3600"/>
              <a:buFont typeface="Trebuchet MS"/>
              <a:buNone/>
            </a:pPr>
            <a:r>
              <a:rPr lang="en-US" sz="3000"/>
              <a:t>- When connecting to any database, you need the host, user, password and database_name.</a:t>
            </a:r>
            <a:endParaRPr sz="3300"/>
          </a:p>
          <a:p>
            <a:pPr marL="0" lvl="0" indent="0" algn="l" rtl="0">
              <a:lnSpc>
                <a:spcPct val="90000"/>
              </a:lnSpc>
              <a:spcBef>
                <a:spcPts val="0"/>
              </a:spcBef>
              <a:spcAft>
                <a:spcPts val="0"/>
              </a:spcAft>
              <a:buClr>
                <a:schemeClr val="lt1"/>
              </a:buClr>
              <a:buSzPts val="3600"/>
              <a:buFont typeface="Trebuchet MS"/>
              <a:buNone/>
            </a:pPr>
            <a:br>
              <a:rPr lang="en-US" sz="3300"/>
            </a:br>
            <a:endParaRPr sz="33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132"/>
          <p:cNvSpPr txBox="1">
            <a:spLocks noGrp="1"/>
          </p:cNvSpPr>
          <p:nvPr>
            <p:ph type="title"/>
          </p:nvPr>
        </p:nvSpPr>
        <p:spPr>
          <a:xfrm>
            <a:off x="3527250" y="681925"/>
            <a:ext cx="3664200" cy="124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4500"/>
              <a:t>USING PSQL</a:t>
            </a:r>
            <a:br>
              <a:rPr lang="en-US"/>
            </a:br>
            <a:endParaRPr/>
          </a:p>
        </p:txBody>
      </p:sp>
      <p:sp>
        <p:nvSpPr>
          <p:cNvPr id="995" name="Google Shape;995;p132"/>
          <p:cNvSpPr txBox="1">
            <a:spLocks noGrp="1"/>
          </p:cNvSpPr>
          <p:nvPr>
            <p:ph type="title"/>
          </p:nvPr>
        </p:nvSpPr>
        <p:spPr>
          <a:xfrm>
            <a:off x="88950" y="2498725"/>
            <a:ext cx="12014100" cy="4220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endParaRPr sz="3300"/>
          </a:p>
          <a:p>
            <a:pPr marL="0" lvl="0" indent="0" algn="l" rtl="0">
              <a:lnSpc>
                <a:spcPct val="90000"/>
              </a:lnSpc>
              <a:spcBef>
                <a:spcPts val="0"/>
              </a:spcBef>
              <a:spcAft>
                <a:spcPts val="0"/>
              </a:spcAft>
              <a:buClr>
                <a:schemeClr val="lt1"/>
              </a:buClr>
              <a:buSzPts val="3600"/>
              <a:buFont typeface="Trebuchet MS"/>
              <a:buNone/>
            </a:pPr>
            <a:endParaRPr sz="3300"/>
          </a:p>
          <a:p>
            <a:pPr marL="457200" lvl="0" indent="-431800" algn="l" rtl="0">
              <a:lnSpc>
                <a:spcPct val="90000"/>
              </a:lnSpc>
              <a:spcBef>
                <a:spcPts val="0"/>
              </a:spcBef>
              <a:spcAft>
                <a:spcPts val="0"/>
              </a:spcAft>
              <a:buSzPts val="3200"/>
              <a:buChar char="-"/>
            </a:pPr>
            <a:r>
              <a:rPr lang="en-US" sz="3200"/>
              <a:t>Open PSQL on your computer. Located in the postgres folder in your apps. </a:t>
            </a:r>
            <a:endParaRPr sz="3200"/>
          </a:p>
          <a:p>
            <a:pPr marL="457200" lvl="0" indent="-431800" algn="l" rtl="0">
              <a:lnSpc>
                <a:spcPct val="90000"/>
              </a:lnSpc>
              <a:spcBef>
                <a:spcPts val="0"/>
              </a:spcBef>
              <a:spcAft>
                <a:spcPts val="0"/>
              </a:spcAft>
              <a:buSzPts val="3200"/>
              <a:buChar char="-"/>
            </a:pPr>
            <a:r>
              <a:rPr lang="en-US" sz="3200"/>
              <a:t>On the terminal press enter on the host,user and port options. </a:t>
            </a:r>
            <a:endParaRPr sz="3200"/>
          </a:p>
          <a:p>
            <a:pPr marL="457200" lvl="0" indent="-431800" algn="l" rtl="0">
              <a:lnSpc>
                <a:spcPct val="90000"/>
              </a:lnSpc>
              <a:spcBef>
                <a:spcPts val="0"/>
              </a:spcBef>
              <a:spcAft>
                <a:spcPts val="0"/>
              </a:spcAft>
              <a:buSzPts val="3200"/>
              <a:buChar char="-"/>
            </a:pPr>
            <a:r>
              <a:rPr lang="en-US" sz="3200"/>
              <a:t>Then on the password type the password used during installation. </a:t>
            </a:r>
            <a:r>
              <a:rPr lang="en-US" sz="3200" i="1"/>
              <a:t>You will not see the password while typing</a:t>
            </a:r>
            <a:r>
              <a:rPr lang="en-US" sz="3200"/>
              <a:t>. Once you type it fully, click enter.</a:t>
            </a:r>
            <a:endParaRPr sz="3200"/>
          </a:p>
          <a:p>
            <a:pPr marL="457200" lvl="0" indent="-431800" algn="l" rtl="0">
              <a:lnSpc>
                <a:spcPct val="90000"/>
              </a:lnSpc>
              <a:spcBef>
                <a:spcPts val="0"/>
              </a:spcBef>
              <a:spcAft>
                <a:spcPts val="0"/>
              </a:spcAft>
              <a:buSzPts val="3200"/>
              <a:buChar char="-"/>
            </a:pPr>
            <a:r>
              <a:rPr lang="en-US" sz="3200"/>
              <a:t>View list of databases: \l</a:t>
            </a:r>
            <a:endParaRPr sz="3200"/>
          </a:p>
          <a:p>
            <a:pPr marL="457200" lvl="0" indent="-431800" algn="l" rtl="0">
              <a:lnSpc>
                <a:spcPct val="90000"/>
              </a:lnSpc>
              <a:spcBef>
                <a:spcPts val="0"/>
              </a:spcBef>
              <a:spcAft>
                <a:spcPts val="0"/>
              </a:spcAft>
              <a:buSzPts val="3200"/>
              <a:buChar char="-"/>
            </a:pPr>
            <a:r>
              <a:rPr lang="en-US" sz="3200"/>
              <a:t>Connect to a database: \c databasename</a:t>
            </a:r>
            <a:endParaRPr sz="3200"/>
          </a:p>
          <a:p>
            <a:pPr marL="457200" lvl="0" indent="-431800" algn="l" rtl="0">
              <a:lnSpc>
                <a:spcPct val="90000"/>
              </a:lnSpc>
              <a:spcBef>
                <a:spcPts val="0"/>
              </a:spcBef>
              <a:spcAft>
                <a:spcPts val="0"/>
              </a:spcAft>
              <a:buSzPts val="3200"/>
              <a:buChar char="-"/>
            </a:pPr>
            <a:r>
              <a:rPr lang="en-US" sz="3200"/>
              <a:t>View list of tables in database: \dt</a:t>
            </a:r>
            <a:endParaRPr sz="3200"/>
          </a:p>
          <a:p>
            <a:pPr marL="457200" lvl="0" indent="-431800" algn="l" rtl="0">
              <a:lnSpc>
                <a:spcPct val="90000"/>
              </a:lnSpc>
              <a:spcBef>
                <a:spcPts val="0"/>
              </a:spcBef>
              <a:spcAft>
                <a:spcPts val="0"/>
              </a:spcAft>
              <a:buSzPts val="3200"/>
              <a:buChar char="-"/>
            </a:pPr>
            <a:r>
              <a:rPr lang="en-US" sz="3200"/>
              <a:t>Exit a database: \quit</a:t>
            </a:r>
            <a:endParaRPr sz="3200"/>
          </a:p>
          <a:p>
            <a:pPr marL="0" lvl="0" indent="0" algn="l" rtl="0">
              <a:lnSpc>
                <a:spcPct val="90000"/>
              </a:lnSpc>
              <a:spcBef>
                <a:spcPts val="0"/>
              </a:spcBef>
              <a:spcAft>
                <a:spcPts val="0"/>
              </a:spcAft>
              <a:buClr>
                <a:schemeClr val="lt1"/>
              </a:buClr>
              <a:buSzPts val="3600"/>
              <a:buFont typeface="Trebuchet MS"/>
              <a:buNone/>
            </a:pPr>
            <a:endParaRPr sz="3300"/>
          </a:p>
          <a:p>
            <a:pPr marL="0" lvl="0" indent="0" algn="l" rtl="0">
              <a:lnSpc>
                <a:spcPct val="90000"/>
              </a:lnSpc>
              <a:spcBef>
                <a:spcPts val="0"/>
              </a:spcBef>
              <a:spcAft>
                <a:spcPts val="0"/>
              </a:spcAft>
              <a:buClr>
                <a:schemeClr val="lt1"/>
              </a:buClr>
              <a:buSzPts val="3600"/>
              <a:buFont typeface="Trebuchet MS"/>
              <a:buNone/>
            </a:pPr>
            <a:br>
              <a:rPr lang="en-US"/>
            </a:b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133"/>
          <p:cNvSpPr txBox="1">
            <a:spLocks noGrp="1"/>
          </p:cNvSpPr>
          <p:nvPr>
            <p:ph type="title"/>
          </p:nvPr>
        </p:nvSpPr>
        <p:spPr>
          <a:xfrm>
            <a:off x="196975" y="1199300"/>
            <a:ext cx="10097100" cy="63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We want to create a database of a sales management system. Below is the ERD Diagram</a:t>
            </a:r>
            <a:br>
              <a:rPr lang="en-US"/>
            </a:br>
            <a:endParaRPr/>
          </a:p>
        </p:txBody>
      </p:sp>
      <p:sp>
        <p:nvSpPr>
          <p:cNvPr id="1001" name="Google Shape;1001;p133"/>
          <p:cNvSpPr txBox="1"/>
          <p:nvPr/>
        </p:nvSpPr>
        <p:spPr>
          <a:xfrm>
            <a:off x="0" y="1834125"/>
            <a:ext cx="12192000" cy="5207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3000">
              <a:solidFill>
                <a:schemeClr val="lt1"/>
              </a:solidFill>
              <a:latin typeface="Trebuchet MS"/>
              <a:ea typeface="Trebuchet MS"/>
              <a:cs typeface="Trebuchet MS"/>
              <a:sym typeface="Trebuchet MS"/>
            </a:endParaRPr>
          </a:p>
        </p:txBody>
      </p:sp>
      <p:pic>
        <p:nvPicPr>
          <p:cNvPr id="1002" name="Google Shape;1002;p133"/>
          <p:cNvPicPr preferRelativeResize="0"/>
          <p:nvPr/>
        </p:nvPicPr>
        <p:blipFill>
          <a:blip r:embed="rId3">
            <a:alphaModFix/>
          </a:blip>
          <a:stretch>
            <a:fillRect/>
          </a:stretch>
        </p:blipFill>
        <p:spPr>
          <a:xfrm>
            <a:off x="519274" y="1913325"/>
            <a:ext cx="10421300" cy="48047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134"/>
          <p:cNvSpPr txBox="1">
            <a:spLocks noGrp="1"/>
          </p:cNvSpPr>
          <p:nvPr>
            <p:ph type="title"/>
          </p:nvPr>
        </p:nvSpPr>
        <p:spPr>
          <a:xfrm>
            <a:off x="3527250" y="681925"/>
            <a:ext cx="3664200" cy="124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4500"/>
              <a:t>SQL ON PSQL</a:t>
            </a:r>
            <a:br>
              <a:rPr lang="en-US"/>
            </a:br>
            <a:endParaRPr/>
          </a:p>
        </p:txBody>
      </p:sp>
      <p:sp>
        <p:nvSpPr>
          <p:cNvPr id="1008" name="Google Shape;1008;p134"/>
          <p:cNvSpPr txBox="1">
            <a:spLocks noGrp="1"/>
          </p:cNvSpPr>
          <p:nvPr>
            <p:ph type="title"/>
          </p:nvPr>
        </p:nvSpPr>
        <p:spPr>
          <a:xfrm>
            <a:off x="88950" y="2484175"/>
            <a:ext cx="12014100" cy="437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sz="2000">
                <a:solidFill>
                  <a:schemeClr val="accent4"/>
                </a:solidFill>
              </a:rPr>
              <a:t># This is used to create a database</a:t>
            </a:r>
            <a:endParaRPr sz="2000">
              <a:solidFill>
                <a:schemeClr val="accent4"/>
              </a:solidFill>
            </a:endParaRPr>
          </a:p>
          <a:p>
            <a:pPr marL="0" lvl="0" indent="0" algn="l" rtl="0">
              <a:spcBef>
                <a:spcPts val="0"/>
              </a:spcBef>
              <a:spcAft>
                <a:spcPts val="0"/>
              </a:spcAft>
              <a:buClr>
                <a:schemeClr val="lt1"/>
              </a:buClr>
              <a:buSzPts val="3600"/>
              <a:buFont typeface="Trebuchet MS"/>
              <a:buNone/>
            </a:pPr>
            <a:r>
              <a:rPr lang="en-US" sz="2000"/>
              <a:t>CREATE DATABASE myduka;</a:t>
            </a:r>
            <a:endParaRPr sz="2000"/>
          </a:p>
          <a:p>
            <a:pPr marL="0" lvl="0" indent="0" algn="l" rtl="0">
              <a:spcBef>
                <a:spcPts val="0"/>
              </a:spcBef>
              <a:spcAft>
                <a:spcPts val="0"/>
              </a:spcAft>
              <a:buClr>
                <a:schemeClr val="lt1"/>
              </a:buClr>
              <a:buSzPts val="3600"/>
              <a:buFont typeface="Trebuchet MS"/>
              <a:buNone/>
            </a:pPr>
            <a:endParaRPr sz="2000"/>
          </a:p>
          <a:p>
            <a:pPr marL="0" lvl="0" indent="0" algn="l" rtl="0">
              <a:spcBef>
                <a:spcPts val="0"/>
              </a:spcBef>
              <a:spcAft>
                <a:spcPts val="0"/>
              </a:spcAft>
              <a:buClr>
                <a:schemeClr val="lt1"/>
              </a:buClr>
              <a:buSzPts val="3600"/>
              <a:buFont typeface="Trebuchet MS"/>
              <a:buNone/>
            </a:pPr>
            <a:r>
              <a:rPr lang="en-US" sz="2000">
                <a:solidFill>
                  <a:schemeClr val="accent4"/>
                </a:solidFill>
              </a:rPr>
              <a:t># Connect to the database</a:t>
            </a:r>
            <a:endParaRPr sz="2000">
              <a:solidFill>
                <a:schemeClr val="accent4"/>
              </a:solidFill>
            </a:endParaRPr>
          </a:p>
          <a:p>
            <a:pPr marL="0" lvl="0" indent="0" algn="l" rtl="0">
              <a:spcBef>
                <a:spcPts val="0"/>
              </a:spcBef>
              <a:spcAft>
                <a:spcPts val="0"/>
              </a:spcAft>
              <a:buClr>
                <a:schemeClr val="lt1"/>
              </a:buClr>
              <a:buSzPts val="3600"/>
              <a:buFont typeface="Trebuchet MS"/>
              <a:buNone/>
            </a:pPr>
            <a:r>
              <a:rPr lang="en-US" sz="2000"/>
              <a:t>\c myduka</a:t>
            </a:r>
            <a:endParaRPr sz="2000"/>
          </a:p>
          <a:p>
            <a:pPr marL="0" lvl="0" indent="0" algn="l" rtl="0">
              <a:spcBef>
                <a:spcPts val="0"/>
              </a:spcBef>
              <a:spcAft>
                <a:spcPts val="0"/>
              </a:spcAft>
              <a:buClr>
                <a:schemeClr val="lt1"/>
              </a:buClr>
              <a:buSzPts val="3600"/>
              <a:buFont typeface="Trebuchet MS"/>
              <a:buNone/>
            </a:pPr>
            <a:endParaRPr sz="2000"/>
          </a:p>
          <a:p>
            <a:pPr marL="0" lvl="0" indent="0" algn="l" rtl="0">
              <a:spcBef>
                <a:spcPts val="0"/>
              </a:spcBef>
              <a:spcAft>
                <a:spcPts val="0"/>
              </a:spcAft>
              <a:buClr>
                <a:schemeClr val="lt1"/>
              </a:buClr>
              <a:buSzPts val="3600"/>
              <a:buFont typeface="Trebuchet MS"/>
              <a:buNone/>
            </a:pPr>
            <a:r>
              <a:rPr lang="en-US" sz="2000">
                <a:solidFill>
                  <a:schemeClr val="accent4"/>
                </a:solidFill>
              </a:rPr>
              <a:t># We create the table products. id is SERIAL so that it autogenerates, VARCHAR is a string of up to 255 characters. NUMERIC is a number with 1st part represents the characters and 2nd the decimal places</a:t>
            </a:r>
            <a:endParaRPr sz="2000">
              <a:solidFill>
                <a:schemeClr val="accent4"/>
              </a:solidFill>
            </a:endParaRPr>
          </a:p>
          <a:p>
            <a:pPr marL="0" lvl="0" indent="0" algn="l" rtl="0">
              <a:spcBef>
                <a:spcPts val="0"/>
              </a:spcBef>
              <a:spcAft>
                <a:spcPts val="0"/>
              </a:spcAft>
              <a:buClr>
                <a:schemeClr val="dk1"/>
              </a:buClr>
              <a:buSzPts val="1100"/>
              <a:buFont typeface="Arial"/>
              <a:buNone/>
            </a:pPr>
            <a:r>
              <a:rPr lang="en-US" sz="2000"/>
              <a:t>CREATE TABLE  products (id serial PRIMARY KEY, name VARCHAR ( 100 ) NOT NULL,</a:t>
            </a:r>
            <a:endParaRPr sz="2000"/>
          </a:p>
          <a:p>
            <a:pPr marL="0" lvl="0" indent="0" algn="l" rtl="0">
              <a:spcBef>
                <a:spcPts val="0"/>
              </a:spcBef>
              <a:spcAft>
                <a:spcPts val="0"/>
              </a:spcAft>
              <a:buClr>
                <a:schemeClr val="dk1"/>
              </a:buClr>
              <a:buSzPts val="1100"/>
              <a:buFont typeface="Arial"/>
              <a:buNone/>
            </a:pPr>
            <a:r>
              <a:rPr lang="en-US" sz="2000"/>
              <a:t> buying_price NUMERIC(14, 2), selling_price NUMERIC(14, 2), stock_quantity INT DEFAULT 0);</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Clr>
                <a:schemeClr val="dk1"/>
              </a:buClr>
              <a:buSzPts val="1100"/>
              <a:buFont typeface="Arial"/>
              <a:buNone/>
            </a:pPr>
            <a:r>
              <a:rPr lang="en-US" sz="2000">
                <a:solidFill>
                  <a:schemeClr val="accent4"/>
                </a:solidFill>
              </a:rPr>
              <a:t># The table sales is a child table for products and has a FOREIGN KEY pid. This is attached with the primary key for products using FOREIGN KEY. When a primary key is updated in the parent, it cascades to the child records and a product is restricted to be deleted if it has sales records attached to it.</a:t>
            </a:r>
            <a:endParaRPr sz="2000">
              <a:solidFill>
                <a:schemeClr val="accent4"/>
              </a:solidFill>
            </a:endParaRPr>
          </a:p>
          <a:p>
            <a:pPr marL="0" lvl="0" indent="0" algn="l" rtl="0">
              <a:lnSpc>
                <a:spcPct val="90000"/>
              </a:lnSpc>
              <a:spcBef>
                <a:spcPts val="0"/>
              </a:spcBef>
              <a:spcAft>
                <a:spcPts val="0"/>
              </a:spcAft>
              <a:buClr>
                <a:schemeClr val="lt1"/>
              </a:buClr>
              <a:buSzPts val="3600"/>
              <a:buFont typeface="Trebuchet MS"/>
              <a:buNone/>
            </a:pPr>
            <a:r>
              <a:rPr lang="en-US" sz="2000"/>
              <a:t>CREATE TABLE sales (id serial PRIMARY KEY, pid int, quantity numeric(5,2), created_at TIMESTAMP, CONSTRAINT myproduct FOREIGN KEY(pid) references products(id) on UPDATE cascade on DELETE restrict);</a:t>
            </a:r>
            <a:br>
              <a:rPr lang="en-US"/>
            </a:b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135"/>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Questions: On PSQL Using myduka Database</a:t>
            </a:r>
            <a:endParaRPr/>
          </a:p>
        </p:txBody>
      </p:sp>
      <p:sp>
        <p:nvSpPr>
          <p:cNvPr id="1014" name="Google Shape;1014;p135"/>
          <p:cNvSpPr txBox="1">
            <a:spLocks noGrp="1"/>
          </p:cNvSpPr>
          <p:nvPr>
            <p:ph type="body" idx="1"/>
          </p:nvPr>
        </p:nvSpPr>
        <p:spPr>
          <a:xfrm>
            <a:off x="50350" y="1969325"/>
            <a:ext cx="11913000" cy="4888800"/>
          </a:xfrm>
          <a:prstGeom prst="rect">
            <a:avLst/>
          </a:prstGeom>
        </p:spPr>
        <p:txBody>
          <a:bodyPr spcFirstLastPara="1" wrap="square" lIns="91425" tIns="45700" rIns="91425" bIns="45700" anchor="t" anchorCtr="0">
            <a:noAutofit/>
          </a:bodyPr>
          <a:lstStyle/>
          <a:p>
            <a:pPr marL="457200" lvl="0" indent="-400050" algn="l" rtl="0">
              <a:spcBef>
                <a:spcPts val="1000"/>
              </a:spcBef>
              <a:spcAft>
                <a:spcPts val="0"/>
              </a:spcAft>
              <a:buSzPts val="2700"/>
              <a:buAutoNum type="arabicPeriod"/>
            </a:pPr>
            <a:r>
              <a:rPr lang="en-US" sz="3300"/>
              <a:t>Insert at least 3 products in the table and display them on psql or pgadmin. Use SQL Queries that you used before when learning SQL.</a:t>
            </a:r>
            <a:endParaRPr sz="3300"/>
          </a:p>
          <a:p>
            <a:pPr marL="457200" lvl="0" indent="0" algn="l" rtl="0">
              <a:spcBef>
                <a:spcPts val="1000"/>
              </a:spcBef>
              <a:spcAft>
                <a:spcPts val="0"/>
              </a:spcAft>
              <a:buNone/>
            </a:pPr>
            <a:endParaRPr sz="3300"/>
          </a:p>
          <a:p>
            <a:pPr marL="457200" lvl="0" indent="-400050" algn="l" rtl="0">
              <a:spcBef>
                <a:spcPts val="1000"/>
              </a:spcBef>
              <a:spcAft>
                <a:spcPts val="0"/>
              </a:spcAft>
              <a:buSzPts val="2700"/>
              <a:buAutoNum type="arabicPeriod"/>
            </a:pPr>
            <a:r>
              <a:rPr lang="en-US" sz="3300"/>
              <a:t>Create at least two sales for each of the 3 products added above. </a:t>
            </a:r>
            <a:endParaRPr sz="3300"/>
          </a:p>
          <a:p>
            <a:pPr marL="0" lvl="0" indent="0" algn="l" rtl="0">
              <a:spcBef>
                <a:spcPts val="1000"/>
              </a:spcBef>
              <a:spcAft>
                <a:spcPts val="0"/>
              </a:spcAft>
              <a:buNone/>
            </a:pPr>
            <a:endParaRPr sz="3300"/>
          </a:p>
          <a:p>
            <a:pPr marL="457200" lvl="0" indent="-438150" algn="l" rtl="0">
              <a:spcBef>
                <a:spcPts val="1000"/>
              </a:spcBef>
              <a:spcAft>
                <a:spcPts val="0"/>
              </a:spcAft>
              <a:buSzPts val="3300"/>
              <a:buAutoNum type="arabicPeriod"/>
            </a:pPr>
            <a:r>
              <a:rPr lang="en-US" sz="3300"/>
              <a:t>Write the query to find the total profit per product.</a:t>
            </a:r>
            <a:endParaRPr sz="3300"/>
          </a:p>
        </p:txBody>
      </p:sp>
    </p:spTree>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DF4E15"/>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10947</Words>
  <Application>Microsoft Office PowerPoint</Application>
  <PresentationFormat>Widescreen</PresentationFormat>
  <Paragraphs>1125</Paragraphs>
  <Slides>145</Slides>
  <Notes>145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145</vt:i4>
      </vt:variant>
    </vt:vector>
  </HeadingPairs>
  <TitlesOfParts>
    <vt:vector size="154" baseType="lpstr">
      <vt:lpstr>Arial</vt:lpstr>
      <vt:lpstr>Comfortaa</vt:lpstr>
      <vt:lpstr>Courier New</vt:lpstr>
      <vt:lpstr>Georgia</vt:lpstr>
      <vt:lpstr>Raleway</vt:lpstr>
      <vt:lpstr>Roboto</vt:lpstr>
      <vt:lpstr>Trebuchet MS</vt:lpstr>
      <vt:lpstr>Berlin</vt:lpstr>
      <vt:lpstr>Berlin</vt:lpstr>
      <vt:lpstr>Web, Python and PostgreSQL Guide </vt:lpstr>
      <vt:lpstr> CONCEPT 1: INTRO TO PYTHON  </vt:lpstr>
      <vt:lpstr>Python Programming Training </vt:lpstr>
      <vt:lpstr>Never heard or used Python, So…</vt:lpstr>
      <vt:lpstr>Installing Python</vt:lpstr>
      <vt:lpstr>Rules of Naming in Programming (Variables/Functions/Classes)</vt:lpstr>
      <vt:lpstr>Create new Python project</vt:lpstr>
      <vt:lpstr>Allow VS Code to make changes to folder</vt:lpstr>
      <vt:lpstr>Create your first python file (hello.py)</vt:lpstr>
      <vt:lpstr>Print Function in Python</vt:lpstr>
      <vt:lpstr>What is a Variable? “areaofcircle.py”</vt:lpstr>
      <vt:lpstr>Input Function in Python</vt:lpstr>
      <vt:lpstr>Variables in Python</vt:lpstr>
      <vt:lpstr>All variables are classes in Python</vt:lpstr>
      <vt:lpstr> CONCEPT 2: DATA TYPES IN PYTHON  </vt:lpstr>
      <vt:lpstr>String </vt:lpstr>
      <vt:lpstr>String Operations </vt:lpstr>
      <vt:lpstr>         STRING.UPPER() </vt:lpstr>
      <vt:lpstr>   STRING.LOWER()</vt:lpstr>
      <vt:lpstr> .STRIP ()</vt:lpstr>
      <vt:lpstr>Scenarios where string methods apply: strip() and lower()</vt:lpstr>
      <vt:lpstr>Scenarios where string methods apply: count()</vt:lpstr>
      <vt:lpstr>Scenarios where string methods apply: Concatenate </vt:lpstr>
      <vt:lpstr>Scenarios where string methods apply: Length - len(string)</vt:lpstr>
      <vt:lpstr>TASKS: Strings</vt:lpstr>
      <vt:lpstr>Integers and Floats </vt:lpstr>
      <vt:lpstr>Float and Integer Operations</vt:lpstr>
      <vt:lpstr>TASKS: Floats and Integers</vt:lpstr>
      <vt:lpstr> CONCEPT 3: OPERATORS ON VARIABLES </vt:lpstr>
      <vt:lpstr>2. Assignment Operators</vt:lpstr>
      <vt:lpstr>Comparison Operators </vt:lpstr>
      <vt:lpstr> Logical Operators - AND </vt:lpstr>
      <vt:lpstr>Logical Operators - OR </vt:lpstr>
      <vt:lpstr> Logical Operators - NOT and IN </vt:lpstr>
      <vt:lpstr>TASKS: Booleans </vt:lpstr>
      <vt:lpstr> CONCEPT 4: DATA STRUCTURES </vt:lpstr>
      <vt:lpstr>Various Data Structures in Python</vt:lpstr>
      <vt:lpstr>List</vt:lpstr>
      <vt:lpstr>List Operations/Methods</vt:lpstr>
      <vt:lpstr>Task: Lists</vt:lpstr>
      <vt:lpstr>Tuple </vt:lpstr>
      <vt:lpstr>Set</vt:lpstr>
      <vt:lpstr>Dictionary</vt:lpstr>
      <vt:lpstr>Dictionary Operations/Methods</vt:lpstr>
      <vt:lpstr>TASK: DATA STRUCTURES</vt:lpstr>
      <vt:lpstr> CONCEPT 5:  CONDITIONAL STATEMENTS </vt:lpstr>
      <vt:lpstr>IF, ELSE Statement</vt:lpstr>
      <vt:lpstr>IF, ELIF, ELSE Statement</vt:lpstr>
      <vt:lpstr>Nested IF Statement</vt:lpstr>
      <vt:lpstr>TASK: IF Statement</vt:lpstr>
      <vt:lpstr> CONCEPT 6: LOOPS </vt:lpstr>
      <vt:lpstr>For Loop...</vt:lpstr>
      <vt:lpstr>While Loop...</vt:lpstr>
      <vt:lpstr>TASK: Loops</vt:lpstr>
      <vt:lpstr> DAY 8 </vt:lpstr>
      <vt:lpstr>A little bit about functions</vt:lpstr>
      <vt:lpstr>Examples of functions</vt:lpstr>
      <vt:lpstr>More about Functions</vt:lpstr>
      <vt:lpstr>Task: Functions</vt:lpstr>
      <vt:lpstr>Function definition.</vt:lpstr>
      <vt:lpstr>Let take a moment...</vt:lpstr>
      <vt:lpstr>Understanding why to use functions.</vt:lpstr>
      <vt:lpstr>Functions..</vt:lpstr>
      <vt:lpstr>PYTHON TASKS</vt:lpstr>
      <vt:lpstr> CONCEPT 1  :RDBMS AND ERD </vt:lpstr>
      <vt:lpstr>Why should we learn databases? </vt:lpstr>
      <vt:lpstr>Intro to database? </vt:lpstr>
      <vt:lpstr>SQL databases? </vt:lpstr>
      <vt:lpstr>NoSQL databases? </vt:lpstr>
      <vt:lpstr>What is RDBMS and SQL and how are they related </vt:lpstr>
      <vt:lpstr>Database Schema/Entity Relationship Diagram and Example Test Case </vt:lpstr>
      <vt:lpstr>PowerPoint Presentation</vt:lpstr>
      <vt:lpstr> QUESTIONS: RDBMS </vt:lpstr>
      <vt:lpstr>Primary key and Foreign Key? </vt:lpstr>
      <vt:lpstr>   Types of Relationships? </vt:lpstr>
      <vt:lpstr>PowerPoint Presentation</vt:lpstr>
      <vt:lpstr> CONCEPT 1 QUESTIONS: RDBMS </vt:lpstr>
      <vt:lpstr> CONCEPT 2: SQL QUERIES </vt:lpstr>
      <vt:lpstr>SQL QUERIES? </vt:lpstr>
      <vt:lpstr>SQL QUERIES? </vt:lpstr>
      <vt:lpstr>SQL QUERIES? </vt:lpstr>
      <vt:lpstr>SQL QUERIES? </vt:lpstr>
      <vt:lpstr>SQL QUERIES? </vt:lpstr>
      <vt:lpstr>CONCEPT 2 QUESTIONS: SQL QUERIES</vt:lpstr>
      <vt:lpstr> CONCEPT 3 : TABLE JOINS </vt:lpstr>
      <vt:lpstr>How to get records in related tables </vt:lpstr>
      <vt:lpstr>JOINING RELATED TABLES </vt:lpstr>
      <vt:lpstr> CONCEPT 3 QUESTIONS :SQL  DATA MINING  </vt:lpstr>
      <vt:lpstr>Below is a sketch of the w3schools database </vt:lpstr>
      <vt:lpstr>CONCEPT 3 QUESTIONS :SQL  DATA MINING  </vt:lpstr>
      <vt:lpstr> CONCEPT 5 : PostgreSQL DB </vt:lpstr>
      <vt:lpstr>Download PostgreSQL Database HERE and PgAdmin HERE. Install the database as below and  make sure to enter a password you can remember.  </vt:lpstr>
      <vt:lpstr>You can uncheck stack builder and PgAdmin. Follow installation process. </vt:lpstr>
      <vt:lpstr>What is PostgreSQL </vt:lpstr>
      <vt:lpstr>What is PostgreSQL </vt:lpstr>
      <vt:lpstr>USING PSQL </vt:lpstr>
      <vt:lpstr>We want to create a database of a sales management system. Below is the ERD Diagram </vt:lpstr>
      <vt:lpstr>SQL ON PSQL </vt:lpstr>
      <vt:lpstr>Questions: On PSQL Using myduka Database</vt:lpstr>
      <vt:lpstr>MOCKAROO DATA GENERATION </vt:lpstr>
      <vt:lpstr>PREVIEW AND ADD MOCK PRODUCTS </vt:lpstr>
      <vt:lpstr>GENERATE MOCK SALES </vt:lpstr>
      <vt:lpstr>EXTRA STUFF ON SQL USING PSQL </vt:lpstr>
      <vt:lpstr> Back to Python </vt:lpstr>
      <vt:lpstr>More on Functions, Classes and Objects in Python </vt:lpstr>
      <vt:lpstr>Python functions task before starting Classes </vt:lpstr>
      <vt:lpstr>A bit more on functions </vt:lpstr>
      <vt:lpstr>Introduction </vt:lpstr>
      <vt:lpstr>Classes and Objects </vt:lpstr>
      <vt:lpstr>Create a Student class with its methods </vt:lpstr>
      <vt:lpstr>PowerPoint Presentation</vt:lpstr>
      <vt:lpstr>Explaining the Student Class </vt:lpstr>
      <vt:lpstr>Defining Objects/Creating class instances </vt:lpstr>
      <vt:lpstr>Virtual Environment in Python</vt:lpstr>
      <vt:lpstr> CONCEPT 1 :HTML &amp;CSS </vt:lpstr>
      <vt:lpstr> CONCEPT 2: Bootstrap Framework </vt:lpstr>
      <vt:lpstr>Bootstrap.</vt:lpstr>
      <vt:lpstr>About Bootstrap Framework.</vt:lpstr>
      <vt:lpstr>Introduction to web development.</vt:lpstr>
      <vt:lpstr>Web development terminologies.</vt:lpstr>
      <vt:lpstr>Getting started with Flask</vt:lpstr>
      <vt:lpstr>Getting started with Flask</vt:lpstr>
      <vt:lpstr>Introduction to Jinja2</vt:lpstr>
      <vt:lpstr>Introduction to Jinja2</vt:lpstr>
      <vt:lpstr>Introduction to Jinja2: Template inheritance</vt:lpstr>
      <vt:lpstr>Template inheritance: Base template</vt:lpstr>
      <vt:lpstr> Introduction to git and GitHub </vt:lpstr>
      <vt:lpstr>Git setup</vt:lpstr>
      <vt:lpstr>Git setup Generate ssh keys</vt:lpstr>
      <vt:lpstr>What is GitHub ? </vt:lpstr>
      <vt:lpstr>Basic Version Control  </vt:lpstr>
      <vt:lpstr>PowerPoint Presentation</vt:lpstr>
      <vt:lpstr>Version Control.</vt:lpstr>
      <vt:lpstr>SKIP BELOW TO WEB SLIDE </vt:lpstr>
      <vt:lpstr>Working with Flask</vt:lpstr>
      <vt:lpstr>Template inheritance</vt:lpstr>
      <vt:lpstr>Template Inheritance: Creating a child template</vt:lpstr>
      <vt:lpstr>Template inheritance: creating child template</vt:lpstr>
      <vt:lpstr>Template inheritance: </vt:lpstr>
      <vt:lpstr>Creating a Navbar using Jinja</vt:lpstr>
      <vt:lpstr>Introduction to SQLAlchemy</vt:lpstr>
      <vt:lpstr>The anatomy of an ORM.</vt:lpstr>
      <vt:lpstr>Day 13</vt:lpstr>
      <vt:lpstr>Creating flask environments in config</vt:lpstr>
      <vt:lpstr>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Python and PostgreSQL Guide </dc:title>
  <dc:creator>Wairi</dc:creator>
  <cp:lastModifiedBy>wairimu</cp:lastModifiedBy>
  <cp:revision>1</cp:revision>
  <dcterms:modified xsi:type="dcterms:W3CDTF">2023-05-31T15:20:28Z</dcterms:modified>
</cp:coreProperties>
</file>