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1" r:id="rId4"/>
    <p:sldId id="258" r:id="rId5"/>
    <p:sldId id="259" r:id="rId6"/>
    <p:sldId id="263" r:id="rId7"/>
    <p:sldId id="265" r:id="rId8"/>
    <p:sldId id="260"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5" d="100"/>
          <a:sy n="55" d="100"/>
        </p:scale>
        <p:origin x="109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8/13/2024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8/13/2024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8/13/2024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8/13/2024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8/13/2024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E8477-4FFD-58B3-E8AF-AAAABBA7263A}"/>
              </a:ext>
            </a:extLst>
          </p:cNvPr>
          <p:cNvSpPr>
            <a:spLocks noGrp="1"/>
          </p:cNvSpPr>
          <p:nvPr>
            <p:ph type="ctrTitle"/>
          </p:nvPr>
        </p:nvSpPr>
        <p:spPr/>
        <p:txBody>
          <a:bodyPr/>
          <a:lstStyle/>
          <a:p>
            <a:r>
              <a:rPr lang="en-US" dirty="0"/>
              <a:t>CUSTOMER CHURN</a:t>
            </a:r>
          </a:p>
        </p:txBody>
      </p:sp>
    </p:spTree>
    <p:extLst>
      <p:ext uri="{BB962C8B-B14F-4D97-AF65-F5344CB8AC3E}">
        <p14:creationId xmlns:p14="http://schemas.microsoft.com/office/powerpoint/2010/main" val="128291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77257-A107-3A7A-2F2F-E4EE8A602260}"/>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06B8C422-9B7F-4390-65E4-88890E829FD7}"/>
              </a:ext>
            </a:extLst>
          </p:cNvPr>
          <p:cNvSpPr>
            <a:spLocks noGrp="1"/>
          </p:cNvSpPr>
          <p:nvPr>
            <p:ph idx="1"/>
          </p:nvPr>
        </p:nvSpPr>
        <p:spPr/>
        <p:txBody>
          <a:bodyPr/>
          <a:lstStyle/>
          <a:p>
            <a:r>
              <a:rPr lang="en-US" sz="2400" b="0" i="0" dirty="0">
                <a:solidFill>
                  <a:srgbClr val="000000"/>
                </a:solidFill>
                <a:effectLst/>
                <a:highlight>
                  <a:srgbClr val="FFFFFF"/>
                </a:highlight>
                <a:latin typeface="Helvetica Neue"/>
              </a:rPr>
              <a:t>Focus engagement on areas that have clients who are more likely to churn</a:t>
            </a:r>
          </a:p>
          <a:p>
            <a:r>
              <a:rPr lang="en-US" sz="2400" b="0" i="0" dirty="0">
                <a:solidFill>
                  <a:srgbClr val="000000"/>
                </a:solidFill>
                <a:effectLst/>
                <a:highlight>
                  <a:srgbClr val="FFFFFF"/>
                </a:highlight>
                <a:latin typeface="Helvetica Neue"/>
              </a:rPr>
              <a:t>Create more focused engagement to increase customer lifetime value- these include creating different pricing strategies to target areas.</a:t>
            </a:r>
          </a:p>
          <a:p>
            <a:r>
              <a:rPr lang="en-US" sz="2400" b="0" i="0" dirty="0">
                <a:solidFill>
                  <a:srgbClr val="000000"/>
                </a:solidFill>
                <a:effectLst/>
                <a:highlight>
                  <a:srgbClr val="FFFFFF"/>
                </a:highlight>
                <a:latin typeface="Helvetica Neue"/>
              </a:rPr>
              <a:t>Create a loyalty pro</a:t>
            </a:r>
            <a:r>
              <a:rPr lang="en-US" sz="2400" dirty="0">
                <a:solidFill>
                  <a:srgbClr val="000000"/>
                </a:solidFill>
                <a:highlight>
                  <a:srgbClr val="FFFFFF"/>
                </a:highlight>
                <a:latin typeface="Helvetica Neue"/>
              </a:rPr>
              <a:t>gram for areas with the most quantity ordered</a:t>
            </a:r>
            <a:endParaRPr lang="en-US" b="0" i="0" dirty="0">
              <a:solidFill>
                <a:srgbClr val="000000"/>
              </a:solidFill>
              <a:effectLst/>
              <a:highlight>
                <a:srgbClr val="FFFFFF"/>
              </a:highlight>
              <a:latin typeface="Helvetica Neue"/>
            </a:endParaRPr>
          </a:p>
          <a:p>
            <a:endParaRPr lang="en-US" dirty="0"/>
          </a:p>
        </p:txBody>
      </p:sp>
    </p:spTree>
    <p:extLst>
      <p:ext uri="{BB962C8B-B14F-4D97-AF65-F5344CB8AC3E}">
        <p14:creationId xmlns:p14="http://schemas.microsoft.com/office/powerpoint/2010/main" val="3416360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ACC83-C8CA-1B6C-0C68-3F51D450C3F6}"/>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D3F2BD1-150D-1D7D-183A-B48DA112CAF1}"/>
              </a:ext>
            </a:extLst>
          </p:cNvPr>
          <p:cNvSpPr>
            <a:spLocks noGrp="1"/>
          </p:cNvSpPr>
          <p:nvPr>
            <p:ph idx="1"/>
          </p:nvPr>
        </p:nvSpPr>
        <p:spPr/>
        <p:txBody>
          <a:bodyPr>
            <a:normAutofit/>
          </a:bodyPr>
          <a:lstStyle/>
          <a:p>
            <a:r>
              <a:rPr lang="en-US" sz="2400" dirty="0">
                <a:latin typeface="Helvetica Neue"/>
                <a:cs typeface="Times New Roman" panose="02020603050405020304" pitchFamily="18" charset="0"/>
              </a:rPr>
              <a:t>Retaining customers is very crucial because it is cheaper than trying to acquire new ones. The concern is trying to identify clients about to churn early enough to be able to address the challenges. I aim to develop a model that can predict the likelihood of a shop to churn in the near future. This will assist in coming up with specific targeted strategies to minimize customer churn  and hence enhance relationships.</a:t>
            </a:r>
          </a:p>
        </p:txBody>
      </p:sp>
    </p:spTree>
    <p:extLst>
      <p:ext uri="{BB962C8B-B14F-4D97-AF65-F5344CB8AC3E}">
        <p14:creationId xmlns:p14="http://schemas.microsoft.com/office/powerpoint/2010/main" val="544383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62FF56-9CFA-4753-64B1-5567B06D1382}"/>
              </a:ext>
            </a:extLst>
          </p:cNvPr>
          <p:cNvSpPr>
            <a:spLocks noGrp="1"/>
          </p:cNvSpPr>
          <p:nvPr>
            <p:ph type="title"/>
          </p:nvPr>
        </p:nvSpPr>
        <p:spPr/>
        <p:txBody>
          <a:bodyPr/>
          <a:lstStyle/>
          <a:p>
            <a:r>
              <a:rPr lang="en-US" dirty="0"/>
              <a:t>OBJECTIVES</a:t>
            </a:r>
          </a:p>
        </p:txBody>
      </p:sp>
      <p:sp>
        <p:nvSpPr>
          <p:cNvPr id="5" name="Content Placeholder 4">
            <a:extLst>
              <a:ext uri="{FF2B5EF4-FFF2-40B4-BE49-F238E27FC236}">
                <a16:creationId xmlns:a16="http://schemas.microsoft.com/office/drawing/2014/main" id="{D5EBE070-B9EE-69F0-519A-8238AF3A3A2E}"/>
              </a:ext>
            </a:extLst>
          </p:cNvPr>
          <p:cNvSpPr>
            <a:spLocks noGrp="1"/>
          </p:cNvSpPr>
          <p:nvPr>
            <p:ph idx="1"/>
          </p:nvPr>
        </p:nvSpPr>
        <p:spPr/>
        <p:txBody>
          <a:bodyPr>
            <a:normAutofit/>
          </a:bodyPr>
          <a:lstStyle/>
          <a:p>
            <a:r>
              <a:rPr lang="en-US" sz="2800" dirty="0">
                <a:latin typeface="Helvetica Neue"/>
              </a:rPr>
              <a:t>To identify features that have the most impact of churn</a:t>
            </a:r>
          </a:p>
          <a:p>
            <a:r>
              <a:rPr lang="en-US" sz="2800" dirty="0">
                <a:latin typeface="Helvetica Neue"/>
              </a:rPr>
              <a:t>To build a predictive model that forecast the likelihood of a customer churn</a:t>
            </a:r>
          </a:p>
          <a:p>
            <a:r>
              <a:rPr lang="en-US" sz="2800" dirty="0">
                <a:latin typeface="Helvetica Neue"/>
              </a:rPr>
              <a:t>To derive actionable recommendations for reducing churn based on the insights from the analysis</a:t>
            </a:r>
          </a:p>
        </p:txBody>
      </p:sp>
    </p:spTree>
    <p:extLst>
      <p:ext uri="{BB962C8B-B14F-4D97-AF65-F5344CB8AC3E}">
        <p14:creationId xmlns:p14="http://schemas.microsoft.com/office/powerpoint/2010/main" val="4149625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1FDB7-082F-14D4-4907-943AC3891022}"/>
              </a:ext>
            </a:extLst>
          </p:cNvPr>
          <p:cNvSpPr>
            <a:spLocks noGrp="1"/>
          </p:cNvSpPr>
          <p:nvPr>
            <p:ph type="title"/>
          </p:nvPr>
        </p:nvSpPr>
        <p:spPr/>
        <p:txBody>
          <a:bodyPr/>
          <a:lstStyle/>
          <a:p>
            <a:r>
              <a:rPr lang="en-US" dirty="0"/>
              <a:t>TOTAL QUANTITY ORDERED BY QUARTER</a:t>
            </a:r>
          </a:p>
        </p:txBody>
      </p:sp>
      <p:sp>
        <p:nvSpPr>
          <p:cNvPr id="4" name="Content Placeholder 3">
            <a:extLst>
              <a:ext uri="{FF2B5EF4-FFF2-40B4-BE49-F238E27FC236}">
                <a16:creationId xmlns:a16="http://schemas.microsoft.com/office/drawing/2014/main" id="{F9F78CB7-7921-0CC0-2568-5BB0502AF825}"/>
              </a:ext>
            </a:extLst>
          </p:cNvPr>
          <p:cNvSpPr>
            <a:spLocks noGrp="1"/>
          </p:cNvSpPr>
          <p:nvPr>
            <p:ph sz="half" idx="2"/>
          </p:nvPr>
        </p:nvSpPr>
        <p:spPr>
          <a:xfrm>
            <a:off x="8264324" y="1455393"/>
            <a:ext cx="3670574" cy="4875959"/>
          </a:xfrm>
        </p:spPr>
        <p:txBody>
          <a:bodyPr>
            <a:normAutofit/>
          </a:bodyPr>
          <a:lstStyle/>
          <a:p>
            <a:r>
              <a:rPr lang="en-US" sz="2400" dirty="0"/>
              <a:t>The 1</a:t>
            </a:r>
            <a:r>
              <a:rPr lang="en-US" sz="2400" baseline="30000" dirty="0"/>
              <a:t>st</a:t>
            </a:r>
            <a:r>
              <a:rPr lang="en-US" sz="2400" dirty="0"/>
              <a:t> quarter of the year is when the highest quantity is ordered. Q2 experiences the lowest amount of quantity ordered</a:t>
            </a:r>
          </a:p>
          <a:p>
            <a:r>
              <a:rPr lang="en-US" sz="2400" dirty="0"/>
              <a:t>They should focus on giving discounts in Q2 where the total quantity is low</a:t>
            </a:r>
          </a:p>
        </p:txBody>
      </p:sp>
      <p:pic>
        <p:nvPicPr>
          <p:cNvPr id="2050" name="Picture 2">
            <a:extLst>
              <a:ext uri="{FF2B5EF4-FFF2-40B4-BE49-F238E27FC236}">
                <a16:creationId xmlns:a16="http://schemas.microsoft.com/office/drawing/2014/main" id="{EABFA3AA-8E9C-70C6-C787-80D0A3013C2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52760" y="1875098"/>
            <a:ext cx="7903219" cy="498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127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1FDB7-082F-14D4-4907-943AC3891022}"/>
              </a:ext>
            </a:extLst>
          </p:cNvPr>
          <p:cNvSpPr>
            <a:spLocks noGrp="1"/>
          </p:cNvSpPr>
          <p:nvPr>
            <p:ph type="title"/>
          </p:nvPr>
        </p:nvSpPr>
        <p:spPr/>
        <p:txBody>
          <a:bodyPr/>
          <a:lstStyle/>
          <a:p>
            <a:r>
              <a:rPr lang="en-US" dirty="0"/>
              <a:t>TOP 10 TERRITORIES BY NET VALUE</a:t>
            </a:r>
          </a:p>
        </p:txBody>
      </p:sp>
      <p:sp>
        <p:nvSpPr>
          <p:cNvPr id="4" name="Content Placeholder 3">
            <a:extLst>
              <a:ext uri="{FF2B5EF4-FFF2-40B4-BE49-F238E27FC236}">
                <a16:creationId xmlns:a16="http://schemas.microsoft.com/office/drawing/2014/main" id="{F9F78CB7-7921-0CC0-2568-5BB0502AF825}"/>
              </a:ext>
            </a:extLst>
          </p:cNvPr>
          <p:cNvSpPr>
            <a:spLocks noGrp="1"/>
          </p:cNvSpPr>
          <p:nvPr>
            <p:ph sz="half" idx="2"/>
          </p:nvPr>
        </p:nvSpPr>
        <p:spPr>
          <a:xfrm>
            <a:off x="8129287" y="1223824"/>
            <a:ext cx="3923817" cy="5489492"/>
          </a:xfrm>
        </p:spPr>
        <p:txBody>
          <a:bodyPr>
            <a:noAutofit/>
          </a:bodyPr>
          <a:lstStyle/>
          <a:p>
            <a:r>
              <a:rPr lang="en-US" sz="2000" dirty="0">
                <a:latin typeface="Helvetica Neue"/>
                <a:cs typeface="Times New Roman" panose="02020603050405020304" pitchFamily="18" charset="0"/>
              </a:rPr>
              <a:t>These are the top 10 territories by the net value. It basically shows us the worth of what they are purchasing. </a:t>
            </a:r>
          </a:p>
          <a:p>
            <a:r>
              <a:rPr lang="en-US" sz="2000" dirty="0">
                <a:latin typeface="Helvetica Neue"/>
                <a:cs typeface="Times New Roman" panose="02020603050405020304" pitchFamily="18" charset="0"/>
              </a:rPr>
              <a:t>This helps in showing areas that bring the most values hence can be given loyalty programs</a:t>
            </a:r>
          </a:p>
        </p:txBody>
      </p:sp>
      <p:pic>
        <p:nvPicPr>
          <p:cNvPr id="5" name="Content Placeholder 4">
            <a:extLst>
              <a:ext uri="{FF2B5EF4-FFF2-40B4-BE49-F238E27FC236}">
                <a16:creationId xmlns:a16="http://schemas.microsoft.com/office/drawing/2014/main" id="{7E7CDAE4-20A7-5C31-9865-97C4953BB6D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38896" y="1944548"/>
            <a:ext cx="7986532" cy="4676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199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1FDB7-082F-14D4-4907-943AC3891022}"/>
              </a:ext>
            </a:extLst>
          </p:cNvPr>
          <p:cNvSpPr>
            <a:spLocks noGrp="1"/>
          </p:cNvSpPr>
          <p:nvPr>
            <p:ph type="title"/>
          </p:nvPr>
        </p:nvSpPr>
        <p:spPr/>
        <p:txBody>
          <a:bodyPr/>
          <a:lstStyle/>
          <a:p>
            <a:r>
              <a:rPr lang="en-US" dirty="0"/>
              <a:t>CHURN RATE BY TERRITORY</a:t>
            </a:r>
          </a:p>
        </p:txBody>
      </p:sp>
      <p:sp>
        <p:nvSpPr>
          <p:cNvPr id="4" name="Content Placeholder 3">
            <a:extLst>
              <a:ext uri="{FF2B5EF4-FFF2-40B4-BE49-F238E27FC236}">
                <a16:creationId xmlns:a16="http://schemas.microsoft.com/office/drawing/2014/main" id="{F9F78CB7-7921-0CC0-2568-5BB0502AF825}"/>
              </a:ext>
            </a:extLst>
          </p:cNvPr>
          <p:cNvSpPr>
            <a:spLocks noGrp="1"/>
          </p:cNvSpPr>
          <p:nvPr>
            <p:ph sz="half" idx="2"/>
          </p:nvPr>
        </p:nvSpPr>
        <p:spPr>
          <a:xfrm>
            <a:off x="8219592" y="940443"/>
            <a:ext cx="3854370" cy="4117694"/>
          </a:xfrm>
        </p:spPr>
        <p:txBody>
          <a:bodyPr>
            <a:normAutofit/>
          </a:bodyPr>
          <a:lstStyle/>
          <a:p>
            <a:r>
              <a:rPr lang="en-US" sz="2000" dirty="0">
                <a:latin typeface="Helvetica Neue"/>
              </a:rPr>
              <a:t>These are the territories that are most likely to churn hence they should focus more engagement on them.</a:t>
            </a:r>
          </a:p>
        </p:txBody>
      </p:sp>
      <p:pic>
        <p:nvPicPr>
          <p:cNvPr id="3080" name="Picture 8">
            <a:extLst>
              <a:ext uri="{FF2B5EF4-FFF2-40B4-BE49-F238E27FC236}">
                <a16:creationId xmlns:a16="http://schemas.microsoft.com/office/drawing/2014/main" id="{FB43AA93-371F-4D08-0591-1DF835E9E3B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1928775"/>
            <a:ext cx="8262033" cy="487957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8466F68C-3F12-C47D-07C8-3FF098D832BC}"/>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Classification Report: precision recall f1-score support 0 1.00 1.00 1.00 4428 1 1.00 1.00 1.00 4314 accuracy 1.00 8742 macro avg 1.00 1.00 1.00 8742 weighted avg 1.00 1.00 1.00 8742 Accuracy: 1.0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5936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42A0E-9C3F-DE15-86DA-41B2D56D9710}"/>
              </a:ext>
            </a:extLst>
          </p:cNvPr>
          <p:cNvSpPr>
            <a:spLocks noGrp="1"/>
          </p:cNvSpPr>
          <p:nvPr>
            <p:ph type="title"/>
          </p:nvPr>
        </p:nvSpPr>
        <p:spPr/>
        <p:txBody>
          <a:bodyPr/>
          <a:lstStyle/>
          <a:p>
            <a:r>
              <a:rPr lang="en-US" dirty="0"/>
              <a:t>MODELLING – LOGISTIC REGRESSION</a:t>
            </a:r>
          </a:p>
        </p:txBody>
      </p:sp>
      <p:sp>
        <p:nvSpPr>
          <p:cNvPr id="7" name="TextBox 6">
            <a:extLst>
              <a:ext uri="{FF2B5EF4-FFF2-40B4-BE49-F238E27FC236}">
                <a16:creationId xmlns:a16="http://schemas.microsoft.com/office/drawing/2014/main" id="{189CC952-DD05-C152-28E3-64B1CDB9F529}"/>
              </a:ext>
            </a:extLst>
          </p:cNvPr>
          <p:cNvSpPr txBox="1"/>
          <p:nvPr/>
        </p:nvSpPr>
        <p:spPr>
          <a:xfrm>
            <a:off x="6875362" y="2034914"/>
            <a:ext cx="4849792" cy="4093428"/>
          </a:xfrm>
          <a:prstGeom prst="rect">
            <a:avLst/>
          </a:prstGeom>
          <a:noFill/>
        </p:spPr>
        <p:txBody>
          <a:bodyPr wrap="square" rtlCol="0">
            <a:spAutoFit/>
          </a:bodyPr>
          <a:lstStyle/>
          <a:p>
            <a:pPr algn="l"/>
            <a:r>
              <a:rPr lang="en-US" sz="2000" b="0" i="0" dirty="0">
                <a:solidFill>
                  <a:srgbClr val="000000"/>
                </a:solidFill>
                <a:effectLst/>
                <a:highlight>
                  <a:srgbClr val="FFFFFF"/>
                </a:highlight>
                <a:latin typeface="Helvetica Neue"/>
              </a:rPr>
              <a:t>Recall: Recall calculates the proportion of correctly identified churned customers among all actual churned customers..</a:t>
            </a:r>
          </a:p>
          <a:p>
            <a:pPr algn="l"/>
            <a:r>
              <a:rPr lang="en-US" sz="2000" b="0" i="0" dirty="0">
                <a:solidFill>
                  <a:srgbClr val="000000"/>
                </a:solidFill>
                <a:effectLst/>
                <a:highlight>
                  <a:srgbClr val="FFFFFF"/>
                </a:highlight>
                <a:latin typeface="Helvetica Neue"/>
              </a:rPr>
              <a:t>The recall for the decision tree model is </a:t>
            </a:r>
            <a:r>
              <a:rPr lang="en-US" sz="2000" dirty="0">
                <a:solidFill>
                  <a:srgbClr val="000000"/>
                </a:solidFill>
                <a:highlight>
                  <a:srgbClr val="FFFFFF"/>
                </a:highlight>
                <a:latin typeface="Helvetica Neue"/>
              </a:rPr>
              <a:t>100</a:t>
            </a:r>
            <a:r>
              <a:rPr lang="en-US" sz="2000" b="0" i="0" dirty="0">
                <a:solidFill>
                  <a:srgbClr val="000000"/>
                </a:solidFill>
                <a:effectLst/>
                <a:highlight>
                  <a:srgbClr val="FFFFFF"/>
                </a:highlight>
                <a:latin typeface="Helvetica Neue"/>
              </a:rPr>
              <a:t>%. A recall score of </a:t>
            </a:r>
            <a:r>
              <a:rPr lang="en-US" sz="2000" dirty="0">
                <a:solidFill>
                  <a:srgbClr val="000000"/>
                </a:solidFill>
                <a:highlight>
                  <a:srgbClr val="FFFFFF"/>
                </a:highlight>
                <a:latin typeface="Helvetica Neue"/>
              </a:rPr>
              <a:t>1.oo</a:t>
            </a:r>
            <a:r>
              <a:rPr lang="en-US" sz="2000" b="0" i="0" dirty="0">
                <a:solidFill>
                  <a:srgbClr val="000000"/>
                </a:solidFill>
                <a:effectLst/>
                <a:highlight>
                  <a:srgbClr val="FFFFFF"/>
                </a:highlight>
                <a:latin typeface="Helvetica Neue"/>
              </a:rPr>
              <a:t> indicates that the model correctly identified approximately </a:t>
            </a:r>
            <a:r>
              <a:rPr lang="en-US" sz="2000" dirty="0">
                <a:solidFill>
                  <a:srgbClr val="000000"/>
                </a:solidFill>
                <a:highlight>
                  <a:srgbClr val="FFFFFF"/>
                </a:highlight>
                <a:latin typeface="Helvetica Neue"/>
              </a:rPr>
              <a:t>100</a:t>
            </a:r>
            <a:r>
              <a:rPr lang="en-US" sz="2000" b="0" i="0" dirty="0">
                <a:solidFill>
                  <a:srgbClr val="000000"/>
                </a:solidFill>
                <a:effectLst/>
                <a:highlight>
                  <a:srgbClr val="FFFFFF"/>
                </a:highlight>
                <a:latin typeface="Helvetica Neue"/>
              </a:rPr>
              <a:t>% of the total positive instances (churned customers) in the dataset.</a:t>
            </a:r>
          </a:p>
          <a:p>
            <a:pPr algn="l"/>
            <a:r>
              <a:rPr lang="en-US" sz="2000" b="0" i="0" dirty="0">
                <a:solidFill>
                  <a:srgbClr val="000000"/>
                </a:solidFill>
                <a:effectLst/>
                <a:highlight>
                  <a:srgbClr val="FFFFFF"/>
                </a:highlight>
                <a:latin typeface="Helvetica Neue"/>
              </a:rPr>
              <a:t>Overall model accuracy is </a:t>
            </a:r>
            <a:r>
              <a:rPr lang="en-US" sz="2000" dirty="0">
                <a:solidFill>
                  <a:srgbClr val="000000"/>
                </a:solidFill>
                <a:highlight>
                  <a:srgbClr val="FFFFFF"/>
                </a:highlight>
                <a:latin typeface="Helvetica Neue"/>
              </a:rPr>
              <a:t>100</a:t>
            </a:r>
            <a:r>
              <a:rPr lang="en-US" sz="2000" b="0" i="0" dirty="0">
                <a:solidFill>
                  <a:srgbClr val="000000"/>
                </a:solidFill>
                <a:effectLst/>
                <a:highlight>
                  <a:srgbClr val="FFFFFF"/>
                </a:highlight>
                <a:latin typeface="Helvetica Neue"/>
              </a:rPr>
              <a:t>%, indicating that the model correctly predicted the churn or no-churn status for approximately </a:t>
            </a:r>
            <a:r>
              <a:rPr lang="en-US" sz="2000" dirty="0">
                <a:solidFill>
                  <a:srgbClr val="000000"/>
                </a:solidFill>
                <a:highlight>
                  <a:srgbClr val="FFFFFF"/>
                </a:highlight>
                <a:latin typeface="Helvetica Neue"/>
              </a:rPr>
              <a:t>100</a:t>
            </a:r>
            <a:r>
              <a:rPr lang="en-US" sz="2000" b="0" i="0" dirty="0">
                <a:solidFill>
                  <a:srgbClr val="000000"/>
                </a:solidFill>
                <a:effectLst/>
                <a:highlight>
                  <a:srgbClr val="FFFFFF"/>
                </a:highlight>
                <a:latin typeface="Helvetica Neue"/>
              </a:rPr>
              <a:t>% of all customers.</a:t>
            </a:r>
          </a:p>
        </p:txBody>
      </p:sp>
      <p:sp>
        <p:nvSpPr>
          <p:cNvPr id="3" name="Content Placeholder 2">
            <a:extLst>
              <a:ext uri="{FF2B5EF4-FFF2-40B4-BE49-F238E27FC236}">
                <a16:creationId xmlns:a16="http://schemas.microsoft.com/office/drawing/2014/main" id="{E9ABC4F0-5A3D-5DD4-9B0C-0A3A71E93EAD}"/>
              </a:ext>
            </a:extLst>
          </p:cNvPr>
          <p:cNvSpPr>
            <a:spLocks noGrp="1"/>
          </p:cNvSpPr>
          <p:nvPr>
            <p:ph sz="half" idx="1"/>
          </p:nvPr>
        </p:nvSpPr>
        <p:spPr/>
        <p:txBody>
          <a:bodyPr>
            <a:normAutofit fontScale="85000" lnSpcReduction="10000"/>
          </a:bodyPr>
          <a:lstStyle/>
          <a:p>
            <a:pPr marL="0" indent="0">
              <a:buNone/>
            </a:pPr>
            <a:r>
              <a:rPr lang="en-US" dirty="0"/>
              <a:t>Classification Report:</a:t>
            </a:r>
          </a:p>
          <a:p>
            <a:pPr marL="0" indent="0">
              <a:buNone/>
            </a:pPr>
            <a:r>
              <a:rPr lang="en-US" dirty="0"/>
              <a:t>              precision    recall  f1-score   support</a:t>
            </a:r>
          </a:p>
          <a:p>
            <a:pPr marL="0" indent="0">
              <a:buNone/>
            </a:pPr>
            <a:endParaRPr lang="en-US" dirty="0"/>
          </a:p>
          <a:p>
            <a:pPr marL="0" indent="0">
              <a:buNone/>
            </a:pPr>
            <a:r>
              <a:rPr lang="en-US" dirty="0"/>
              <a:t>           0       1.00      1.00      1.00      4428</a:t>
            </a:r>
          </a:p>
          <a:p>
            <a:pPr marL="0" indent="0">
              <a:buNone/>
            </a:pPr>
            <a:r>
              <a:rPr lang="en-US" dirty="0"/>
              <a:t>           1       1.00      1.00      1.00      4314</a:t>
            </a:r>
          </a:p>
          <a:p>
            <a:pPr marL="0" indent="0">
              <a:buNone/>
            </a:pPr>
            <a:endParaRPr lang="en-US" dirty="0"/>
          </a:p>
          <a:p>
            <a:pPr marL="0" indent="0">
              <a:buNone/>
            </a:pPr>
            <a:r>
              <a:rPr lang="en-US" dirty="0"/>
              <a:t>    accuracy                           1.00      8742</a:t>
            </a:r>
          </a:p>
          <a:p>
            <a:pPr marL="0" indent="0">
              <a:buNone/>
            </a:pPr>
            <a:r>
              <a:rPr lang="en-US" dirty="0"/>
              <a:t>   macro avg       1.00      1.00      1.00      8742</a:t>
            </a:r>
          </a:p>
          <a:p>
            <a:pPr marL="0" indent="0">
              <a:buNone/>
            </a:pPr>
            <a:r>
              <a:rPr lang="en-US" dirty="0"/>
              <a:t>weighted avg       1.00      1.00      1.00      8742</a:t>
            </a:r>
          </a:p>
          <a:p>
            <a:endParaRPr lang="en-US" dirty="0"/>
          </a:p>
          <a:p>
            <a:pPr marL="0" indent="0">
              <a:buNone/>
            </a:pPr>
            <a:r>
              <a:rPr lang="en-US" dirty="0"/>
              <a:t>Accuracy: 1.0</a:t>
            </a:r>
          </a:p>
        </p:txBody>
      </p:sp>
    </p:spTree>
    <p:extLst>
      <p:ext uri="{BB962C8B-B14F-4D97-AF65-F5344CB8AC3E}">
        <p14:creationId xmlns:p14="http://schemas.microsoft.com/office/powerpoint/2010/main" val="1183418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42A0E-9C3F-DE15-86DA-41B2D56D9710}"/>
              </a:ext>
            </a:extLst>
          </p:cNvPr>
          <p:cNvSpPr>
            <a:spLocks noGrp="1"/>
          </p:cNvSpPr>
          <p:nvPr>
            <p:ph type="title"/>
          </p:nvPr>
        </p:nvSpPr>
        <p:spPr/>
        <p:txBody>
          <a:bodyPr/>
          <a:lstStyle/>
          <a:p>
            <a:r>
              <a:rPr lang="en-US" dirty="0"/>
              <a:t>MODELLING – logistic regression </a:t>
            </a:r>
          </a:p>
        </p:txBody>
      </p:sp>
      <p:pic>
        <p:nvPicPr>
          <p:cNvPr id="3074" name="Picture 2">
            <a:extLst>
              <a:ext uri="{FF2B5EF4-FFF2-40B4-BE49-F238E27FC236}">
                <a16:creationId xmlns:a16="http://schemas.microsoft.com/office/drawing/2014/main" id="{80C0AEDD-6591-A60C-A216-B9FB4288F69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06056" y="1948243"/>
            <a:ext cx="7014258" cy="4487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7726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42A0E-9C3F-DE15-86DA-41B2D56D9710}"/>
              </a:ext>
            </a:extLst>
          </p:cNvPr>
          <p:cNvSpPr>
            <a:spLocks noGrp="1"/>
          </p:cNvSpPr>
          <p:nvPr>
            <p:ph type="title"/>
          </p:nvPr>
        </p:nvSpPr>
        <p:spPr/>
        <p:txBody>
          <a:bodyPr/>
          <a:lstStyle/>
          <a:p>
            <a:r>
              <a:rPr lang="en-US" dirty="0"/>
              <a:t>MODELLING</a:t>
            </a:r>
          </a:p>
        </p:txBody>
      </p:sp>
      <p:sp>
        <p:nvSpPr>
          <p:cNvPr id="6" name="Content Placeholder 5">
            <a:extLst>
              <a:ext uri="{FF2B5EF4-FFF2-40B4-BE49-F238E27FC236}">
                <a16:creationId xmlns:a16="http://schemas.microsoft.com/office/drawing/2014/main" id="{3C51D430-B499-F94C-9D0E-2A40B174E936}"/>
              </a:ext>
            </a:extLst>
          </p:cNvPr>
          <p:cNvSpPr>
            <a:spLocks noGrp="1"/>
          </p:cNvSpPr>
          <p:nvPr>
            <p:ph sz="half" idx="2"/>
          </p:nvPr>
        </p:nvSpPr>
        <p:spPr>
          <a:xfrm>
            <a:off x="8310623" y="1961785"/>
            <a:ext cx="3881377" cy="3663511"/>
          </a:xfrm>
        </p:spPr>
        <p:txBody>
          <a:bodyPr>
            <a:normAutofit/>
          </a:bodyPr>
          <a:lstStyle/>
          <a:p>
            <a:r>
              <a:rPr lang="en-US" sz="2400" b="0" i="0" dirty="0">
                <a:solidFill>
                  <a:srgbClr val="000000"/>
                </a:solidFill>
                <a:effectLst/>
                <a:highlight>
                  <a:srgbClr val="FFFFFF"/>
                </a:highlight>
                <a:latin typeface="Helvetica Neue"/>
              </a:rPr>
              <a:t>AUC of </a:t>
            </a:r>
            <a:r>
              <a:rPr lang="en-US" sz="2400" dirty="0">
                <a:solidFill>
                  <a:srgbClr val="000000"/>
                </a:solidFill>
                <a:highlight>
                  <a:srgbClr val="FFFFFF"/>
                </a:highlight>
                <a:latin typeface="Helvetica Neue"/>
              </a:rPr>
              <a:t>1.0</a:t>
            </a:r>
            <a:r>
              <a:rPr lang="en-US" sz="2400" b="0" i="0" dirty="0">
                <a:solidFill>
                  <a:srgbClr val="000000"/>
                </a:solidFill>
                <a:effectLst/>
                <a:highlight>
                  <a:srgbClr val="FFFFFF"/>
                </a:highlight>
                <a:latin typeface="Helvetica Neue"/>
              </a:rPr>
              <a:t> and is hugging the top left side of our graph, it also has a high recall when predicting whether a customer will churn</a:t>
            </a:r>
            <a:endParaRPr lang="en-US" sz="2400" dirty="0"/>
          </a:p>
        </p:txBody>
      </p:sp>
      <p:pic>
        <p:nvPicPr>
          <p:cNvPr id="4098" name="Picture 2">
            <a:extLst>
              <a:ext uri="{FF2B5EF4-FFF2-40B4-BE49-F238E27FC236}">
                <a16:creationId xmlns:a16="http://schemas.microsoft.com/office/drawing/2014/main" id="{05AB08A1-5ACD-C156-19B4-B8165642F5D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05114" y="1961785"/>
            <a:ext cx="7037408" cy="4439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02832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1044</TotalTime>
  <Words>463</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Courier New</vt:lpstr>
      <vt:lpstr>Gill Sans MT</vt:lpstr>
      <vt:lpstr>Helvetica Neue</vt:lpstr>
      <vt:lpstr>Wingdings 2</vt:lpstr>
      <vt:lpstr>Dividend</vt:lpstr>
      <vt:lpstr>CUSTOMER CHURN</vt:lpstr>
      <vt:lpstr>Problem statement</vt:lpstr>
      <vt:lpstr>OBJECTIVES</vt:lpstr>
      <vt:lpstr>TOTAL QUANTITY ORDERED BY QUARTER</vt:lpstr>
      <vt:lpstr>TOP 10 TERRITORIES BY NET VALUE</vt:lpstr>
      <vt:lpstr>CHURN RATE BY TERRITORY</vt:lpstr>
      <vt:lpstr>MODELLING – LOGISTIC REGRESSION</vt:lpstr>
      <vt:lpstr>MODELLING – logistic regression </vt:lpstr>
      <vt:lpstr>MODELLING</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Priscillah Wairimu</dc:creator>
  <cp:lastModifiedBy>Priscillah Wairimu</cp:lastModifiedBy>
  <cp:revision>2</cp:revision>
  <dcterms:created xsi:type="dcterms:W3CDTF">2024-08-12T15:18:36Z</dcterms:created>
  <dcterms:modified xsi:type="dcterms:W3CDTF">2024-08-13T14:40:46Z</dcterms:modified>
</cp:coreProperties>
</file>