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75" r:id="rId10"/>
    <p:sldId id="268" r:id="rId11"/>
    <p:sldId id="269" r:id="rId12"/>
    <p:sldId id="270" r:id="rId13"/>
    <p:sldId id="273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1AAD-3244-4F39-836D-6513895DA784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15AE2-CCD5-4A4D-8EC3-03C9F39D9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627A6-B7E9-4F69-9F4F-9C2AEE1DA3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2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0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34F-CC65-4D60-8374-F62BF4BB716B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1482-2347-49FF-8FBD-25ED9A1E0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22.png"/><Relationship Id="rId3" Type="http://schemas.openxmlformats.org/officeDocument/2006/relationships/image" Target="../media/image21.png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4994" y="573741"/>
            <a:ext cx="9946105" cy="191054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ПРИЛОЖЕНИЕ ДЛЯ ПОСТРОЕНИЯ КОНТУРОВ ВЫХОДНОЙ МОЩНОСТИ СВЧ ТРАНЗИСТОРА</a:t>
            </a:r>
            <a:endParaRPr lang="ru-RU" sz="4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6088" y="6003757"/>
            <a:ext cx="59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Томск 2021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842" y="4120773"/>
            <a:ext cx="2747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Выполнил: </a:t>
            </a:r>
          </a:p>
          <a:p>
            <a:r>
              <a:rPr lang="ru-RU" sz="2400" dirty="0"/>
              <a:t>студент гр. 583-7</a:t>
            </a:r>
          </a:p>
          <a:p>
            <a:r>
              <a:rPr lang="ru-RU" sz="2400" dirty="0" err="1" smtClean="0"/>
              <a:t>Якупов</a:t>
            </a:r>
            <a:r>
              <a:rPr lang="ru-RU" sz="2400" dirty="0" smtClean="0"/>
              <a:t> </a:t>
            </a:r>
            <a:r>
              <a:rPr lang="ru-RU" sz="2400" dirty="0"/>
              <a:t>Д.Ф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729218" y="4362574"/>
            <a:ext cx="3462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Руководитель</a:t>
            </a:r>
            <a:r>
              <a:rPr lang="ru-RU" sz="2400" dirty="0" smtClean="0"/>
              <a:t>: </a:t>
            </a:r>
            <a:endParaRPr lang="ru-RU" sz="2400" dirty="0"/>
          </a:p>
          <a:p>
            <a:r>
              <a:rPr lang="ru-RU" sz="2400" dirty="0"/>
              <a:t>к.т.н., доцент каф. КСУП,</a:t>
            </a:r>
          </a:p>
          <a:p>
            <a:r>
              <a:rPr lang="ru-RU" sz="2400" dirty="0" smtClean="0"/>
              <a:t>М</a:t>
            </a:r>
            <a:r>
              <a:rPr lang="ru-RU" sz="2400" dirty="0"/>
              <a:t>. В. </a:t>
            </a:r>
            <a:r>
              <a:rPr lang="ru-RU" sz="2400" dirty="0" smtClean="0"/>
              <a:t>Черкашин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277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92" y="1159304"/>
            <a:ext cx="11230708" cy="5379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Необходимо разработать приложение для расчета и построение контуров выходной </a:t>
            </a:r>
            <a:r>
              <a:rPr lang="ru-RU" sz="2000" dirty="0" smtClean="0"/>
              <a:t>мощности. </a:t>
            </a:r>
            <a:r>
              <a:rPr lang="ru-RU" sz="2000" dirty="0" smtClean="0">
                <a:solidFill>
                  <a:srgbClr val="4775A3"/>
                </a:solidFill>
              </a:rPr>
              <a:t>Функционалом</a:t>
            </a:r>
            <a:r>
              <a:rPr lang="ru-RU" sz="2000" dirty="0" smtClean="0"/>
              <a:t> </a:t>
            </a:r>
            <a:r>
              <a:rPr lang="ru-RU" sz="2000" dirty="0"/>
              <a:t>приложения должен являться расчет точек контуров выходной мощности по методу </a:t>
            </a:r>
            <a:r>
              <a:rPr lang="ru-RU" sz="2000" dirty="0" err="1"/>
              <a:t>Криппса</a:t>
            </a:r>
            <a:r>
              <a:rPr lang="ru-RU" sz="2000" dirty="0"/>
              <a:t>. Данные </a:t>
            </a:r>
            <a:r>
              <a:rPr lang="ru-RU" sz="2000" dirty="0" smtClean="0"/>
              <a:t>точки необходимо </a:t>
            </a:r>
            <a:r>
              <a:rPr lang="ru-RU" sz="2000" dirty="0"/>
              <a:t>сохранять в отдельном файл, для последующего использования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4775A3"/>
                </a:solidFill>
              </a:rPr>
              <a:t>Основные требования к приложению являются:</a:t>
            </a:r>
          </a:p>
          <a:p>
            <a:pPr lvl="0"/>
            <a:r>
              <a:rPr lang="ru-RU" sz="2000" dirty="0"/>
              <a:t>Стабильная работа на </a:t>
            </a:r>
            <a:r>
              <a:rPr lang="ru-RU" sz="2000" dirty="0" smtClean="0"/>
              <a:t>компьютерах </a:t>
            </a:r>
            <a:r>
              <a:rPr lang="ru-RU" sz="2000" dirty="0"/>
              <a:t>с поддержкой </a:t>
            </a:r>
            <a:r>
              <a:rPr lang="en-US" sz="2000" dirty="0"/>
              <a:t>Windows</a:t>
            </a:r>
            <a:r>
              <a:rPr lang="ru-RU" sz="2000" dirty="0"/>
              <a:t> 10</a:t>
            </a:r>
          </a:p>
          <a:p>
            <a:pPr lvl="0"/>
            <a:r>
              <a:rPr lang="ru-RU" sz="2000" dirty="0"/>
              <a:t>Расчет контуров выходной мощности по методу </a:t>
            </a:r>
            <a:r>
              <a:rPr lang="ru-RU" sz="2000" dirty="0" err="1"/>
              <a:t>Криппса</a:t>
            </a:r>
            <a:endParaRPr lang="ru-RU" sz="2000" dirty="0"/>
          </a:p>
          <a:p>
            <a:pPr lvl="0"/>
            <a:r>
              <a:rPr lang="ru-RU" sz="2000" dirty="0"/>
              <a:t>Возможность экспорта рассчитанных данных в отдельный </a:t>
            </a:r>
            <a:r>
              <a:rPr lang="ru-RU" sz="2000" dirty="0" smtClean="0"/>
              <a:t>файл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4775A3"/>
                </a:solidFill>
              </a:rPr>
              <a:t>Требование, предъявляемое к надежности является работа без критических ошибок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4775A3"/>
                </a:solidFill>
              </a:rPr>
              <a:t>В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4775A3"/>
                </a:solidFill>
              </a:rPr>
              <a:t>качестве требований к производительности зададим:</a:t>
            </a:r>
          </a:p>
          <a:p>
            <a:pPr lvl="0"/>
            <a:r>
              <a:rPr lang="ru-RU" sz="2000" dirty="0" smtClean="0"/>
              <a:t>скорость вычисления (расчета точек 1 контура) не более 0,01 с;</a:t>
            </a:r>
          </a:p>
          <a:p>
            <a:pPr lvl="0"/>
            <a:r>
              <a:rPr lang="ru-RU" sz="2000" dirty="0" smtClean="0"/>
              <a:t>скорость построения одного контура – не более 0,5с;</a:t>
            </a:r>
          </a:p>
          <a:p>
            <a:pPr lvl="0"/>
            <a:r>
              <a:rPr lang="ru-RU" sz="2000" dirty="0" smtClean="0"/>
              <a:t>количество занимаемой памяти при расчете контура с наименьшим количеством точек не более 30 Мб. </a:t>
            </a:r>
          </a:p>
          <a:p>
            <a:pPr marL="0" lv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64904"/>
            <a:ext cx="8774723" cy="878071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+mn-lt"/>
              </a:rPr>
              <a:t>Постановка задачи</a:t>
            </a:r>
            <a:endParaRPr lang="ru-RU" sz="4800" dirty="0">
              <a:latin typeface="+mn-lt"/>
            </a:endParaRPr>
          </a:p>
        </p:txBody>
      </p:sp>
      <p:sp>
        <p:nvSpPr>
          <p:cNvPr id="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04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98" y="1502631"/>
            <a:ext cx="1524003" cy="1524003"/>
          </a:xfrm>
        </p:spPr>
      </p:pic>
      <p:sp>
        <p:nvSpPr>
          <p:cNvPr id="4" name="Прямоугольник 6"/>
          <p:cNvSpPr/>
          <p:nvPr/>
        </p:nvSpPr>
        <p:spPr>
          <a:xfrm>
            <a:off x="0" y="177068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5"/>
          <p:cNvSpPr>
            <a:spLocks noGrp="1"/>
          </p:cNvSpPr>
          <p:nvPr>
            <p:ph type="title"/>
          </p:nvPr>
        </p:nvSpPr>
        <p:spPr>
          <a:xfrm>
            <a:off x="0" y="64904"/>
            <a:ext cx="8774723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Play" panose="020B0604020202020204" charset="0"/>
              </a:rPr>
              <a:t>Выбор среды реализации</a:t>
            </a:r>
            <a:endParaRPr lang="ru-RU" sz="3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3"/>
          <a:stretch/>
        </p:blipFill>
        <p:spPr>
          <a:xfrm>
            <a:off x="5311583" y="1326425"/>
            <a:ext cx="1832165" cy="19054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62" y="4014735"/>
            <a:ext cx="2125473" cy="212547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32" y="1373535"/>
            <a:ext cx="1811215" cy="1811215"/>
          </a:xfrm>
          <a:prstGeom prst="rect">
            <a:avLst/>
          </a:prstGeom>
        </p:spPr>
      </p:pic>
      <p:sp>
        <p:nvSpPr>
          <p:cNvPr id="1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11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64" y="3653035"/>
            <a:ext cx="2496317" cy="24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ter Use Case Model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0811" r="4816" b="7027"/>
          <a:stretch>
            <a:fillRect/>
          </a:stretch>
        </p:blipFill>
        <p:spPr bwMode="auto">
          <a:xfrm>
            <a:off x="2428264" y="1476682"/>
            <a:ext cx="7830491" cy="453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0" y="-191295"/>
            <a:ext cx="8774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+mn-lt"/>
              </a:rPr>
              <a:t>Диаграмма использования</a:t>
            </a:r>
            <a:endParaRPr lang="ru-RU" sz="36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52432" y="6013937"/>
            <a:ext cx="46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775A3"/>
                </a:solidFill>
              </a:rPr>
              <a:t>UML </a:t>
            </a:r>
            <a:r>
              <a:rPr lang="ru-RU" dirty="0" smtClean="0">
                <a:solidFill>
                  <a:srgbClr val="4775A3"/>
                </a:solidFill>
              </a:rPr>
              <a:t>Диаграмма использования приложения</a:t>
            </a:r>
            <a:endParaRPr lang="ru-RU" dirty="0">
              <a:solidFill>
                <a:srgbClr val="4775A3"/>
              </a:solidFill>
            </a:endParaRP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283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6"/>
          <p:cNvSpPr/>
          <p:nvPr/>
        </p:nvSpPr>
        <p:spPr>
          <a:xfrm>
            <a:off x="0" y="-13335"/>
            <a:ext cx="4966447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0" y="-255704"/>
            <a:ext cx="8774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Play" panose="020B0604020202020204" charset="0"/>
              </a:rPr>
              <a:t>Диаграмма классов</a:t>
            </a:r>
            <a:endParaRPr lang="ru-RU" sz="3600" dirty="0"/>
          </a:p>
        </p:txBody>
      </p:sp>
      <p:pic>
        <p:nvPicPr>
          <p:cNvPr id="8" name="Рисунок 7" descr="C:\Users\Данис\Desktop\Клиент\Учеба\Диплом\Диаграмма Диплом\Starter Class Diagram v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3995" r="4007" b="4827"/>
          <a:stretch/>
        </p:blipFill>
        <p:spPr bwMode="auto">
          <a:xfrm>
            <a:off x="5995146" y="114300"/>
            <a:ext cx="6050315" cy="6607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13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8673" y="1299644"/>
            <a:ext cx="5557342" cy="336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2000" kern="5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	</a:t>
            </a:r>
            <a:r>
              <a:rPr lang="ru-RU" sz="2400" kern="50" dirty="0" smtClean="0">
                <a:solidFill>
                  <a:srgbClr val="4775A3"/>
                </a:solidFill>
                <a:ea typeface="Arial Unicode MS"/>
                <a:cs typeface="Times New Roman" panose="02020603050405020304" pitchFamily="18" charset="0"/>
              </a:rPr>
              <a:t>4 основных класса</a:t>
            </a:r>
            <a:r>
              <a:rPr lang="en-US" sz="2400" kern="50" dirty="0" smtClean="0">
                <a:solidFill>
                  <a:srgbClr val="4775A3"/>
                </a:solidFill>
                <a:ea typeface="Arial Unicode MS"/>
                <a:cs typeface="Times New Roman" panose="02020603050405020304" pitchFamily="18" charset="0"/>
              </a:rPr>
              <a:t>:</a:t>
            </a:r>
            <a:endParaRPr lang="ru-RU" sz="2400" kern="50" dirty="0" smtClean="0">
              <a:solidFill>
                <a:srgbClr val="4775A3"/>
              </a:solidFill>
              <a:ea typeface="Arial Unicode MS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класс</a:t>
            </a:r>
            <a:r>
              <a:rPr lang="ru-RU" sz="20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для построения диаграммы Смита;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класс</a:t>
            </a:r>
            <a:r>
              <a:rPr lang="ru-RU" sz="20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осуществляющий расчет точек </a:t>
            </a: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контуров</a:t>
            </a:r>
            <a:r>
              <a:rPr lang="en-US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класс</a:t>
            </a:r>
            <a:r>
              <a:rPr lang="ru-RU" sz="20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осуществляющий построения </a:t>
            </a: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контуров</a:t>
            </a:r>
            <a:r>
              <a:rPr lang="en-US" sz="20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;</a:t>
            </a:r>
            <a:endParaRPr lang="ru-RU" sz="2000" kern="50" dirty="0" smtClean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20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класс, </a:t>
            </a: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осуществляющий</a:t>
            </a:r>
            <a:r>
              <a:rPr lang="en-US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ru-RU" sz="20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сохранение точек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2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1" y="1"/>
            <a:ext cx="5372100" cy="712176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0" y="-242369"/>
            <a:ext cx="8774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Play" panose="020B0604020202020204" charset="0"/>
              </a:rPr>
              <a:t>Приложение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79251" y="4308593"/>
            <a:ext cx="5990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Емкость затвор–исток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Cgs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Емкость 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сток-исток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Cds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Емкость 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затвор–сток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Cgd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пФ;</a:t>
            </a:r>
            <a:endParaRPr lang="ru-RU" sz="1600" dirty="0" smtClean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Паразитная 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индуктивность истока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Ls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нГн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1600" dirty="0" smtClean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Паразитная 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индуктивность стока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Ld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нГн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1600" dirty="0" smtClean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600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Крутизна 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генератора тока стока (параметр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gm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), </a:t>
            </a:r>
            <a:r>
              <a:rPr lang="ru-RU" sz="1600" kern="50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мСм</a:t>
            </a:r>
            <a:r>
              <a:rPr lang="ru-RU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.</a:t>
            </a:r>
            <a:endParaRPr lang="ru-RU" sz="160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14</a:t>
            </a:r>
            <a:endParaRPr lang="ru-RU" sz="2000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2680" y="701849"/>
            <a:ext cx="3391055" cy="266406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l="881" r="1"/>
          <a:stretch/>
        </p:blipFill>
        <p:spPr bwMode="auto">
          <a:xfrm>
            <a:off x="92680" y="3560886"/>
            <a:ext cx="3349508" cy="3056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779251" y="2280260"/>
            <a:ext cx="2804795" cy="8191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6827" y="3312417"/>
            <a:ext cx="2056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  <a:ea typeface="Calibri" panose="020F0502020204030204" pitchFamily="34" charset="0"/>
              </a:rPr>
              <a:t>Интерфейс приложения 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2584" y="6561598"/>
            <a:ext cx="2385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</a:rPr>
              <a:t>Интерфейс модального окна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11762" y="3140538"/>
            <a:ext cx="1747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kern="50" dirty="0">
                <a:solidFill>
                  <a:srgbClr val="4775A3"/>
                </a:solidFill>
                <a:ea typeface="Arial Unicode MS"/>
              </a:rPr>
              <a:t>Выходная мощность</a:t>
            </a:r>
            <a:endParaRPr lang="ru-RU" sz="1400" dirty="0">
              <a:solidFill>
                <a:srgbClr val="4775A3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r="2715" b="6072"/>
          <a:stretch/>
        </p:blipFill>
        <p:spPr>
          <a:xfrm>
            <a:off x="7525456" y="1019269"/>
            <a:ext cx="4538351" cy="92967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456" y="2423386"/>
            <a:ext cx="4563125" cy="84860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753119" y="1965904"/>
            <a:ext cx="2065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err="1">
                <a:solidFill>
                  <a:srgbClr val="4775A3"/>
                </a:solidFill>
                <a:ea typeface="Arial Unicode MS"/>
              </a:rPr>
              <a:t>С</a:t>
            </a:r>
            <a:r>
              <a:rPr lang="ru-RU" sz="1400" dirty="0" err="1" smtClean="0">
                <a:solidFill>
                  <a:srgbClr val="4775A3"/>
                </a:solidFill>
                <a:ea typeface="Arial Unicode MS"/>
              </a:rPr>
              <a:t>охраненин</a:t>
            </a:r>
            <a:r>
              <a:rPr lang="ru-RU" sz="1400" dirty="0" smtClean="0">
                <a:solidFill>
                  <a:srgbClr val="4775A3"/>
                </a:solidFill>
                <a:ea typeface="Arial Unicode MS"/>
              </a:rPr>
              <a:t> </a:t>
            </a:r>
            <a:r>
              <a:rPr lang="ru-RU" sz="1400" dirty="0">
                <a:solidFill>
                  <a:srgbClr val="4775A3"/>
                </a:solidFill>
                <a:ea typeface="Arial Unicode MS"/>
              </a:rPr>
              <a:t>параметров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790393" y="3318498"/>
            <a:ext cx="1562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4775A3"/>
                </a:solidFill>
                <a:ea typeface="Arial Unicode MS"/>
              </a:rPr>
              <a:t>Сохранение точек</a:t>
            </a:r>
            <a:endParaRPr lang="ru-RU" sz="1400" dirty="0">
              <a:solidFill>
                <a:srgbClr val="4775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8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20379"/>
            <a:ext cx="4149969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0" y="64905"/>
            <a:ext cx="5460023" cy="8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+mn-lt"/>
              </a:rPr>
              <a:t>Тестирование</a:t>
            </a:r>
            <a:endParaRPr lang="ru-RU" sz="3600" dirty="0">
              <a:latin typeface="+mn-lt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 smtClean="0"/>
              <a:t>15</a:t>
            </a:r>
            <a:endParaRPr lang="ru-RU" sz="2000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30"/>
          <a:stretch/>
        </p:blipFill>
        <p:spPr bwMode="auto">
          <a:xfrm>
            <a:off x="464428" y="1083995"/>
            <a:ext cx="3750018" cy="1703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8" y="3604358"/>
            <a:ext cx="4229100" cy="2751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" b="2960"/>
          <a:stretch/>
        </p:blipFill>
        <p:spPr bwMode="auto">
          <a:xfrm>
            <a:off x="5725160" y="78875"/>
            <a:ext cx="4643120" cy="2872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t="519"/>
          <a:stretch/>
        </p:blipFill>
        <p:spPr bwMode="auto">
          <a:xfrm>
            <a:off x="6785022" y="3196452"/>
            <a:ext cx="4142058" cy="321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85084" y="6363970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  <a:ea typeface="Calibri" panose="020F0502020204030204" pitchFamily="34" charset="0"/>
              </a:rPr>
              <a:t>Линейной модель 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7180" y="28886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  <a:ea typeface="Calibri" panose="020F0502020204030204" pitchFamily="34" charset="0"/>
              </a:rPr>
              <a:t>Транзистор, включенный в цепь с тюнерами для определения точек нагрузочных контуров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67880" y="2888674"/>
            <a:ext cx="4065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  <a:ea typeface="Calibri" panose="020F0502020204030204" pitchFamily="34" charset="0"/>
              </a:rPr>
              <a:t>Контуры выходной мощности (нелинейная модель</a:t>
            </a:r>
            <a:endParaRPr lang="ru-RU" sz="1400" dirty="0">
              <a:solidFill>
                <a:srgbClr val="4775A3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678662" y="6436279"/>
            <a:ext cx="3870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4775A3"/>
                </a:solidFill>
                <a:ea typeface="Calibri" panose="020F0502020204030204" pitchFamily="34" charset="0"/>
              </a:rPr>
              <a:t>Контуры выходной мощности </a:t>
            </a:r>
            <a:r>
              <a:rPr lang="ru-RU" sz="1400" dirty="0" smtClean="0">
                <a:solidFill>
                  <a:srgbClr val="4775A3"/>
                </a:solidFill>
                <a:ea typeface="Calibri" panose="020F0502020204030204" pitchFamily="34" charset="0"/>
              </a:rPr>
              <a:t>(</a:t>
            </a:r>
            <a:r>
              <a:rPr lang="ru-RU" sz="1400" dirty="0" err="1" smtClean="0">
                <a:solidFill>
                  <a:srgbClr val="4775A3"/>
                </a:solidFill>
                <a:ea typeface="Calibri" panose="020F0502020204030204" pitchFamily="34" charset="0"/>
              </a:rPr>
              <a:t>линейнаямодель</a:t>
            </a:r>
            <a:endParaRPr lang="ru-RU" sz="1400" dirty="0">
              <a:solidFill>
                <a:srgbClr val="4775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5476010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" y="-106868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Заключение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325563"/>
            <a:ext cx="993648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sz="3200" dirty="0"/>
              <a:t>ходе выполнения бакалаврской работы разобрана предметная область, а именно:</a:t>
            </a:r>
          </a:p>
          <a:p>
            <a:pPr lvl="0"/>
            <a:r>
              <a:rPr lang="ru-RU" sz="3200" dirty="0"/>
              <a:t>понятие контуров выходной </a:t>
            </a:r>
            <a:r>
              <a:rPr lang="ru-RU" sz="3200" dirty="0" smtClean="0"/>
              <a:t>мощности;</a:t>
            </a:r>
            <a:endParaRPr lang="ru-RU" sz="3200" dirty="0"/>
          </a:p>
          <a:p>
            <a:pPr lvl="0"/>
            <a:r>
              <a:rPr lang="en-US" sz="3200" dirty="0"/>
              <a:t>способы получения </a:t>
            </a:r>
            <a:r>
              <a:rPr lang="ru-RU" sz="3200" dirty="0"/>
              <a:t>контуров</a:t>
            </a:r>
            <a:r>
              <a:rPr lang="en-US" sz="3200" dirty="0"/>
              <a:t>;</a:t>
            </a:r>
            <a:endParaRPr lang="ru-RU" sz="3200" dirty="0"/>
          </a:p>
          <a:p>
            <a:pPr lvl="0"/>
            <a:r>
              <a:rPr lang="ru-RU" sz="3200" dirty="0"/>
              <a:t>использование контуров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Более </a:t>
            </a:r>
            <a:r>
              <a:rPr lang="ru-RU" sz="3200" dirty="0"/>
              <a:t>подробно рассмотрен метод расчета контуров предложенный </a:t>
            </a:r>
            <a:r>
              <a:rPr lang="ru-RU" sz="3200" dirty="0" err="1"/>
              <a:t>Криппсом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r>
              <a:rPr lang="ru-RU" sz="3200" dirty="0" smtClean="0"/>
              <a:t>Разработано </a:t>
            </a:r>
            <a:r>
              <a:rPr lang="ru-RU" sz="3200" dirty="0"/>
              <a:t>приложение, которое позволяет:</a:t>
            </a:r>
          </a:p>
          <a:p>
            <a:pPr lvl="0"/>
            <a:r>
              <a:rPr lang="ru-RU" sz="3200" dirty="0"/>
              <a:t>вводить необходимые параметры линейной модели СВЧ транзистора;</a:t>
            </a:r>
          </a:p>
          <a:p>
            <a:pPr lvl="0"/>
            <a:r>
              <a:rPr lang="ru-RU" sz="3200" dirty="0"/>
              <a:t>указать параметры ВАХ и положение рабочей точки СВЧ транзистора;</a:t>
            </a:r>
          </a:p>
          <a:p>
            <a:pPr lvl="0"/>
            <a:r>
              <a:rPr lang="ru-RU" sz="3200" dirty="0"/>
              <a:t>рассчитать контуры выходной мощности </a:t>
            </a:r>
            <a:r>
              <a:rPr lang="ru-RU" sz="3200" dirty="0" smtClean="0"/>
              <a:t>транзистора;</a:t>
            </a:r>
            <a:endParaRPr lang="ru-RU" sz="3200" dirty="0"/>
          </a:p>
          <a:p>
            <a:pPr lvl="0"/>
            <a:r>
              <a:rPr lang="ru-RU" sz="3200" dirty="0"/>
              <a:t>сохранять введенные параметры используемого транзистора;</a:t>
            </a:r>
          </a:p>
          <a:p>
            <a:pPr lvl="0"/>
            <a:r>
              <a:rPr lang="ru-RU" sz="3200" dirty="0"/>
              <a:t>сохранять рассчитанные точки контуров</a:t>
            </a:r>
            <a:r>
              <a:rPr lang="en-US" sz="3200" dirty="0"/>
              <a:t>;</a:t>
            </a:r>
            <a:endParaRPr lang="ru-RU" sz="3200" dirty="0"/>
          </a:p>
          <a:p>
            <a:pPr lvl="0"/>
            <a:r>
              <a:rPr lang="ru-RU" sz="3200" dirty="0"/>
              <a:t>выводить контуры на диаграмму Смита.</a:t>
            </a:r>
          </a:p>
          <a:p>
            <a:pPr marL="0" indent="0">
              <a:buNone/>
            </a:pPr>
            <a:endParaRPr lang="ru-RU" dirty="0">
              <a:latin typeface="Play" panose="020B0604020202020204" charset="0"/>
            </a:endParaRPr>
          </a:p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16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64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"/>
          <p:cNvSpPr/>
          <p:nvPr/>
        </p:nvSpPr>
        <p:spPr>
          <a:xfrm>
            <a:off x="4438835" y="2308195"/>
            <a:ext cx="7753165" cy="2948442"/>
          </a:xfrm>
          <a:custGeom>
            <a:avLst/>
            <a:gdLst>
              <a:gd name="connsiteX0" fmla="*/ 0 w 8463065"/>
              <a:gd name="connsiteY0" fmla="*/ 0 h 3805084"/>
              <a:gd name="connsiteX1" fmla="*/ 8463065 w 8463065"/>
              <a:gd name="connsiteY1" fmla="*/ 0 h 3805084"/>
              <a:gd name="connsiteX2" fmla="*/ 8463065 w 8463065"/>
              <a:gd name="connsiteY2" fmla="*/ 3805084 h 3805084"/>
              <a:gd name="connsiteX3" fmla="*/ 0 w 8463065"/>
              <a:gd name="connsiteY3" fmla="*/ 3805084 h 3805084"/>
              <a:gd name="connsiteX4" fmla="*/ 0 w 8463065"/>
              <a:gd name="connsiteY4" fmla="*/ 0 h 3805084"/>
              <a:gd name="connsiteX0" fmla="*/ 0 w 8463065"/>
              <a:gd name="connsiteY0" fmla="*/ 0 h 3805084"/>
              <a:gd name="connsiteX1" fmla="*/ 8463065 w 8463065"/>
              <a:gd name="connsiteY1" fmla="*/ 0 h 3805084"/>
              <a:gd name="connsiteX2" fmla="*/ 8452674 w 8463065"/>
              <a:gd name="connsiteY2" fmla="*/ 3181630 h 3805084"/>
              <a:gd name="connsiteX3" fmla="*/ 0 w 8463065"/>
              <a:gd name="connsiteY3" fmla="*/ 3805084 h 3805084"/>
              <a:gd name="connsiteX4" fmla="*/ 0 w 8463065"/>
              <a:gd name="connsiteY4" fmla="*/ 0 h 3805084"/>
              <a:gd name="connsiteX0" fmla="*/ 0 w 8463065"/>
              <a:gd name="connsiteY0" fmla="*/ 0 h 3358275"/>
              <a:gd name="connsiteX1" fmla="*/ 8463065 w 8463065"/>
              <a:gd name="connsiteY1" fmla="*/ 0 h 3358275"/>
              <a:gd name="connsiteX2" fmla="*/ 8452674 w 8463065"/>
              <a:gd name="connsiteY2" fmla="*/ 3181630 h 3358275"/>
              <a:gd name="connsiteX3" fmla="*/ 187036 w 8463065"/>
              <a:gd name="connsiteY3" fmla="*/ 3358275 h 3358275"/>
              <a:gd name="connsiteX4" fmla="*/ 0 w 8463065"/>
              <a:gd name="connsiteY4" fmla="*/ 0 h 3358275"/>
              <a:gd name="connsiteX0" fmla="*/ 1059874 w 8276029"/>
              <a:gd name="connsiteY0" fmla="*/ 0 h 3431011"/>
              <a:gd name="connsiteX1" fmla="*/ 8276029 w 8276029"/>
              <a:gd name="connsiteY1" fmla="*/ 72736 h 3431011"/>
              <a:gd name="connsiteX2" fmla="*/ 8265638 w 8276029"/>
              <a:gd name="connsiteY2" fmla="*/ 3254366 h 3431011"/>
              <a:gd name="connsiteX3" fmla="*/ 0 w 8276029"/>
              <a:gd name="connsiteY3" fmla="*/ 3431011 h 3431011"/>
              <a:gd name="connsiteX4" fmla="*/ 1059874 w 8276029"/>
              <a:gd name="connsiteY4" fmla="*/ 0 h 3431011"/>
              <a:gd name="connsiteX0" fmla="*/ 1059874 w 8296810"/>
              <a:gd name="connsiteY0" fmla="*/ 0 h 3431011"/>
              <a:gd name="connsiteX1" fmla="*/ 8296810 w 8296810"/>
              <a:gd name="connsiteY1" fmla="*/ 509154 h 3431011"/>
              <a:gd name="connsiteX2" fmla="*/ 8265638 w 8296810"/>
              <a:gd name="connsiteY2" fmla="*/ 3254366 h 3431011"/>
              <a:gd name="connsiteX3" fmla="*/ 0 w 8296810"/>
              <a:gd name="connsiteY3" fmla="*/ 3431011 h 3431011"/>
              <a:gd name="connsiteX4" fmla="*/ 1059874 w 8296810"/>
              <a:gd name="connsiteY4" fmla="*/ 0 h 343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6810" h="3431011">
                <a:moveTo>
                  <a:pt x="1059874" y="0"/>
                </a:moveTo>
                <a:lnTo>
                  <a:pt x="8296810" y="509154"/>
                </a:lnTo>
                <a:cubicBezTo>
                  <a:pt x="8293346" y="1569697"/>
                  <a:pt x="8269102" y="2193823"/>
                  <a:pt x="8265638" y="3254366"/>
                </a:cubicBezTo>
                <a:lnTo>
                  <a:pt x="0" y="3431011"/>
                </a:lnTo>
                <a:lnTo>
                  <a:pt x="1059874" y="0"/>
                </a:lnTo>
                <a:close/>
              </a:path>
            </a:pathLst>
          </a:custGeom>
          <a:solidFill>
            <a:srgbClr val="33669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1"/>
          <p:cNvSpPr/>
          <p:nvPr/>
        </p:nvSpPr>
        <p:spPr>
          <a:xfrm>
            <a:off x="5042516" y="2778711"/>
            <a:ext cx="7149483" cy="2385971"/>
          </a:xfrm>
          <a:custGeom>
            <a:avLst/>
            <a:gdLst>
              <a:gd name="connsiteX0" fmla="*/ 0 w 7283194"/>
              <a:gd name="connsiteY0" fmla="*/ 0 h 2659754"/>
              <a:gd name="connsiteX1" fmla="*/ 7283194 w 7283194"/>
              <a:gd name="connsiteY1" fmla="*/ 0 h 2659754"/>
              <a:gd name="connsiteX2" fmla="*/ 7283194 w 7283194"/>
              <a:gd name="connsiteY2" fmla="*/ 2659754 h 2659754"/>
              <a:gd name="connsiteX3" fmla="*/ 0 w 7283194"/>
              <a:gd name="connsiteY3" fmla="*/ 2659754 h 2659754"/>
              <a:gd name="connsiteX4" fmla="*/ 0 w 7283194"/>
              <a:gd name="connsiteY4" fmla="*/ 0 h 2659754"/>
              <a:gd name="connsiteX0" fmla="*/ 481780 w 7283194"/>
              <a:gd name="connsiteY0" fmla="*/ 0 h 2787573"/>
              <a:gd name="connsiteX1" fmla="*/ 7283194 w 7283194"/>
              <a:gd name="connsiteY1" fmla="*/ 127819 h 2787573"/>
              <a:gd name="connsiteX2" fmla="*/ 7283194 w 7283194"/>
              <a:gd name="connsiteY2" fmla="*/ 2787573 h 2787573"/>
              <a:gd name="connsiteX3" fmla="*/ 0 w 7283194"/>
              <a:gd name="connsiteY3" fmla="*/ 2787573 h 2787573"/>
              <a:gd name="connsiteX4" fmla="*/ 481780 w 7283194"/>
              <a:gd name="connsiteY4" fmla="*/ 0 h 2787573"/>
              <a:gd name="connsiteX0" fmla="*/ 855406 w 7656820"/>
              <a:gd name="connsiteY0" fmla="*/ 0 h 2944889"/>
              <a:gd name="connsiteX1" fmla="*/ 7656820 w 7656820"/>
              <a:gd name="connsiteY1" fmla="*/ 127819 h 2944889"/>
              <a:gd name="connsiteX2" fmla="*/ 7656820 w 7656820"/>
              <a:gd name="connsiteY2" fmla="*/ 2787573 h 2944889"/>
              <a:gd name="connsiteX3" fmla="*/ 0 w 7656820"/>
              <a:gd name="connsiteY3" fmla="*/ 2944889 h 2944889"/>
              <a:gd name="connsiteX4" fmla="*/ 855406 w 7656820"/>
              <a:gd name="connsiteY4" fmla="*/ 0 h 29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820" h="2944889">
                <a:moveTo>
                  <a:pt x="855406" y="0"/>
                </a:moveTo>
                <a:lnTo>
                  <a:pt x="7656820" y="127819"/>
                </a:lnTo>
                <a:lnTo>
                  <a:pt x="7656820" y="2787573"/>
                </a:lnTo>
                <a:lnTo>
                  <a:pt x="0" y="2944889"/>
                </a:lnTo>
                <a:lnTo>
                  <a:pt x="855406" y="0"/>
                </a:lnTo>
                <a:close/>
              </a:path>
            </a:pathLst>
          </a:cu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220;p26"/>
          <p:cNvSpPr txBox="1"/>
          <p:nvPr/>
        </p:nvSpPr>
        <p:spPr>
          <a:xfrm>
            <a:off x="5907881" y="3403173"/>
            <a:ext cx="10891838" cy="223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Спасибо за внимание</a:t>
            </a:r>
            <a:endParaRPr sz="4400" dirty="0">
              <a:solidFill>
                <a:schemeClr val="bg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942-FAA2-47D4-94E4-D9A53A38E156}" type="slidenum">
              <a:rPr lang="ru-RU" sz="2000" smtClean="0"/>
              <a:t>17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3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Цель работы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38200" y="1460499"/>
            <a:ext cx="11081084" cy="511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3200" dirty="0" smtClean="0">
                <a:solidFill>
                  <a:srgbClr val="4775A3"/>
                </a:solidFill>
              </a:rPr>
              <a:t>Целью</a:t>
            </a:r>
            <a:r>
              <a:rPr lang="ru-RU" sz="3200" dirty="0" smtClean="0"/>
              <a:t> </a:t>
            </a:r>
            <a:r>
              <a:rPr lang="ru-RU" sz="3200" dirty="0"/>
              <a:t>дипломного проекта является разработка приложения для построения контуров выходной мощности на диаграмме Смита с помощью методики </a:t>
            </a:r>
            <a:r>
              <a:rPr lang="en-US" sz="3200" dirty="0"/>
              <a:t>load</a:t>
            </a:r>
            <a:r>
              <a:rPr lang="ru-RU" sz="3200" dirty="0"/>
              <a:t>-</a:t>
            </a:r>
            <a:r>
              <a:rPr lang="en-US" sz="3200" dirty="0"/>
              <a:t>pull</a:t>
            </a:r>
            <a:r>
              <a:rPr lang="ru-RU" sz="3200" dirty="0"/>
              <a:t> и модифицированного метода </a:t>
            </a:r>
            <a:r>
              <a:rPr lang="ru-RU" sz="3200" dirty="0" err="1"/>
              <a:t>Криппса</a:t>
            </a:r>
            <a:r>
              <a:rPr lang="ru-RU" sz="3200" dirty="0" smtClean="0"/>
              <a:t>.</a:t>
            </a:r>
          </a:p>
          <a:p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Задачи</a:t>
            </a:r>
            <a:r>
              <a:rPr lang="en-US" sz="3200" dirty="0" smtClean="0"/>
              <a:t>:</a:t>
            </a:r>
          </a:p>
          <a:p>
            <a:pPr lvl="0"/>
            <a:r>
              <a:rPr lang="ru-RU" sz="3200" dirty="0"/>
              <a:t>рассмотреть методы </a:t>
            </a:r>
            <a:r>
              <a:rPr lang="ru-RU" sz="3200" dirty="0" err="1"/>
              <a:t>load-pull</a:t>
            </a:r>
            <a:r>
              <a:rPr lang="ru-RU" sz="3200" dirty="0"/>
              <a:t>, </a:t>
            </a:r>
            <a:r>
              <a:rPr lang="ru-RU" sz="3200" dirty="0" err="1"/>
              <a:t>Криппса</a:t>
            </a:r>
            <a:r>
              <a:rPr lang="ru-RU" sz="3200" dirty="0"/>
              <a:t> и диаграмму Смита;</a:t>
            </a:r>
            <a:endParaRPr lang="ru-RU" sz="3200" dirty="0"/>
          </a:p>
          <a:p>
            <a:pPr lvl="0"/>
            <a:r>
              <a:rPr lang="ru-RU" sz="3200" dirty="0"/>
              <a:t>описать процесс проектирования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 smtClean="0"/>
              <a:t>разработать приложение.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ротестировать приложение</a:t>
            </a:r>
            <a:endParaRPr lang="ru-RU" sz="3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01834" cy="365125"/>
          </a:xfrm>
        </p:spPr>
        <p:txBody>
          <a:bodyPr/>
          <a:lstStyle/>
          <a:p>
            <a:fld id="{86BA6942-FAA2-47D4-94E4-D9A53A38E156}" type="slidenum">
              <a:rPr lang="ru-RU" sz="2000" smtClean="0"/>
              <a:t>2</a:t>
            </a:fld>
            <a:endParaRPr lang="ru-RU" sz="2000" dirty="0"/>
          </a:p>
        </p:txBody>
      </p:sp>
      <p:sp>
        <p:nvSpPr>
          <p:cNvPr id="10" name="Прямоугольник 6"/>
          <p:cNvSpPr/>
          <p:nvPr/>
        </p:nvSpPr>
        <p:spPr>
          <a:xfrm>
            <a:off x="-1" y="0"/>
            <a:ext cx="6705601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>
              <a:latin typeface="Plat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4993" y="-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Цель </a:t>
            </a:r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работы и задачи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0"/>
            <a:ext cx="7347284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3027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Обзор предметной области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144000" y="6492875"/>
            <a:ext cx="2743200" cy="365125"/>
          </a:xfrm>
        </p:spPr>
        <p:txBody>
          <a:bodyPr/>
          <a:lstStyle/>
          <a:p>
            <a:fld id="{86BA6942-FAA2-47D4-94E4-D9A53A38E156}" type="slidenum">
              <a:rPr lang="ru-RU" sz="2000" smtClean="0"/>
              <a:t>3</a:t>
            </a:fld>
            <a:endParaRPr lang="ru-RU" sz="2000" dirty="0"/>
          </a:p>
        </p:txBody>
      </p:sp>
      <p:pic>
        <p:nvPicPr>
          <p:cNvPr id="6" name="Объект 5" descr="C:\Users\Danis\Desktop\Клиент\Учебка\4 Курс 1 часть\Нирс\Диграмма смита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9"/>
          <a:stretch/>
        </p:blipFill>
        <p:spPr bwMode="auto">
          <a:xfrm>
            <a:off x="166759" y="1111828"/>
            <a:ext cx="2688737" cy="2755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78980" y="1252536"/>
            <a:ext cx="873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Диаграмма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Смита</a:t>
            </a:r>
            <a:r>
              <a:rPr lang="ru-RU" sz="2400" dirty="0" smtClean="0">
                <a:ea typeface="Calibri" panose="020F0502020204030204" pitchFamily="34" charset="0"/>
              </a:rPr>
              <a:t> – инструмент, который обеспечивает представление всех возможных комплексных </a:t>
            </a:r>
            <a:r>
              <a:rPr lang="ru-RU" sz="2400" dirty="0" err="1" smtClean="0">
                <a:ea typeface="Calibri" panose="020F0502020204030204" pitchFamily="34" charset="0"/>
              </a:rPr>
              <a:t>импедансов</a:t>
            </a:r>
            <a:r>
              <a:rPr lang="ru-RU" sz="2400" dirty="0" smtClean="0">
                <a:ea typeface="Calibri" panose="020F0502020204030204" pitchFamily="34" charset="0"/>
              </a:rPr>
              <a:t>.</a:t>
            </a:r>
          </a:p>
          <a:p>
            <a:pPr algn="just"/>
            <a:endParaRPr lang="ru-RU" sz="2400" dirty="0">
              <a:latin typeface="Pl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626" y="3867561"/>
            <a:ext cx="2225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Диаграмма Смита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22255" y="2278740"/>
            <a:ext cx="873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oad-pull</a:t>
            </a:r>
            <a:r>
              <a:rPr lang="en-US" sz="2400" dirty="0" smtClean="0">
                <a:ea typeface="Calibri" panose="020F0502020204030204" pitchFamily="34" charset="0"/>
              </a:rPr>
              <a:t> (</a:t>
            </a:r>
            <a:r>
              <a:rPr lang="ru-RU" sz="2400" dirty="0" smtClean="0">
                <a:ea typeface="Calibri" panose="020F0502020204030204" pitchFamily="34" charset="0"/>
              </a:rPr>
              <a:t>метод согласования нагрузки</a:t>
            </a:r>
            <a:r>
              <a:rPr lang="en-US" sz="2400" dirty="0" smtClean="0">
                <a:ea typeface="Calibri" panose="020F0502020204030204" pitchFamily="34" charset="0"/>
              </a:rPr>
              <a:t>)</a:t>
            </a:r>
            <a:r>
              <a:rPr lang="ru-RU" sz="2400" dirty="0">
                <a:ea typeface="Calibri" panose="020F0502020204030204" pitchFamily="34" charset="0"/>
              </a:rPr>
              <a:t>– процесс систематического </a:t>
            </a:r>
            <a:r>
              <a:rPr lang="ru-RU" sz="2400" dirty="0" smtClean="0">
                <a:ea typeface="Calibri" panose="020F0502020204030204" pitchFamily="34" charset="0"/>
              </a:rPr>
              <a:t>изменения </a:t>
            </a:r>
            <a:r>
              <a:rPr lang="ru-RU" sz="2400" dirty="0">
                <a:ea typeface="Calibri" panose="020F0502020204030204" pitchFamily="34" charset="0"/>
              </a:rPr>
              <a:t>импеданса</a:t>
            </a:r>
          </a:p>
          <a:p>
            <a:pPr algn="just"/>
            <a:endParaRPr lang="ru-RU" sz="2400" dirty="0">
              <a:latin typeface="Play" panose="020B060402020202020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081" y="3207805"/>
            <a:ext cx="2879090" cy="278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560125" y="6017088"/>
            <a:ext cx="255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Нагрузочные контуры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8626" y="4283060"/>
            <a:ext cx="8834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Нагрузочный контур</a:t>
            </a:r>
            <a:r>
              <a:rPr lang="ru-RU" alt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2400" dirty="0" smtClean="0"/>
              <a:t>– замкнутая область на диаграмме Смита, отражающая степень близости выходной мощности устройства к оптимальному значению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9545" y="5684267"/>
            <a:ext cx="8834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Оптимальная нагрузка необходима для получения </a:t>
            </a:r>
            <a:r>
              <a:rPr lang="ru-RU" altLang="ru-RU" sz="2400" dirty="0">
                <a:solidFill>
                  <a:schemeClr val="accent1">
                    <a:lumMod val="75000"/>
                  </a:schemeClr>
                </a:solidFill>
              </a:rPr>
              <a:t>максимальной выходной мощности усилителя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942-FAA2-47D4-94E4-D9A53A38E156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12" name="Прямоугольник 6"/>
          <p:cNvSpPr/>
          <p:nvPr/>
        </p:nvSpPr>
        <p:spPr>
          <a:xfrm>
            <a:off x="0" y="0"/>
            <a:ext cx="7347284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-73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Обзор предметной области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8900" y="1378743"/>
            <a:ext cx="8763000" cy="485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ru-RU" altLang="ru-RU" dirty="0" smtClean="0">
                <a:solidFill>
                  <a:schemeClr val="accent1">
                    <a:lumMod val="75000"/>
                  </a:schemeClr>
                </a:solidFill>
              </a:rPr>
              <a:t>Три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основных </a:t>
            </a:r>
            <a:r>
              <a:rPr lang="ru-RU" altLang="ru-RU" dirty="0" smtClean="0">
                <a:solidFill>
                  <a:schemeClr val="accent1">
                    <a:lumMod val="75000"/>
                  </a:schemeClr>
                </a:solidFill>
              </a:rPr>
              <a:t>метода </a:t>
            </a:r>
            <a:r>
              <a:rPr lang="ru-RU" altLang="ru-RU" dirty="0"/>
              <a:t>для получения </a:t>
            </a:r>
            <a:r>
              <a:rPr lang="ru-RU" altLang="ru-RU" dirty="0" smtClean="0"/>
              <a:t>контуров выходной мощности:</a:t>
            </a:r>
            <a:endParaRPr lang="ru-RU" altLang="ru-RU" dirty="0"/>
          </a:p>
          <a:p>
            <a:pPr>
              <a:lnSpc>
                <a:spcPct val="130000"/>
              </a:lnSpc>
            </a:pP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экспериментальное измерение выходной мощности</a:t>
            </a:r>
            <a:r>
              <a:rPr lang="ru-RU" altLang="ru-RU" dirty="0"/>
              <a:t> СВЧ транзистора с помощью специального оборудования </a:t>
            </a:r>
            <a:endParaRPr lang="ru-RU" altLang="ru-RU" dirty="0" smtClean="0"/>
          </a:p>
          <a:p>
            <a:pPr>
              <a:lnSpc>
                <a:spcPct val="130000"/>
              </a:lnSpc>
            </a:pPr>
            <a:r>
              <a:rPr lang="ru-RU" altLang="ru-RU" dirty="0" smtClean="0"/>
              <a:t>получение </a:t>
            </a:r>
            <a:r>
              <a:rPr lang="ru-RU" altLang="ru-RU" dirty="0"/>
              <a:t>нагрузочных контуров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 помощью нелинейной модели </a:t>
            </a:r>
            <a:r>
              <a:rPr lang="ru-RU" altLang="ru-RU" dirty="0"/>
              <a:t>транзистора и специализированных алгоритмов расчета – метод гармонического баланса </a:t>
            </a:r>
            <a:endParaRPr lang="ru-RU" altLang="ru-RU" dirty="0" smtClean="0"/>
          </a:p>
          <a:p>
            <a:pPr>
              <a:lnSpc>
                <a:spcPct val="130000"/>
              </a:lnSpc>
            </a:pPr>
            <a:r>
              <a:rPr lang="ru-RU" altLang="ru-RU" dirty="0" smtClean="0"/>
              <a:t>получение контуров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 помощью линейной модели </a:t>
            </a:r>
            <a:r>
              <a:rPr lang="ru-RU" altLang="ru-RU" dirty="0"/>
              <a:t>транзистора (</a:t>
            </a:r>
            <a:r>
              <a:rPr lang="ru-RU" altLang="ru-RU" dirty="0" smtClean="0">
                <a:solidFill>
                  <a:schemeClr val="accent1">
                    <a:lumMod val="75000"/>
                  </a:schemeClr>
                </a:solidFill>
              </a:rPr>
              <a:t>метода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</a:rPr>
              <a:t>Криппса</a:t>
            </a:r>
            <a:r>
              <a:rPr lang="ru-RU" altLang="ru-RU" dirty="0"/>
              <a:t>)</a:t>
            </a:r>
          </a:p>
          <a:p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54" y="1948536"/>
            <a:ext cx="2806701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9227154" y="5323750"/>
            <a:ext cx="319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Контуров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полученных экспериментальным путем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12" y="1537001"/>
            <a:ext cx="3656088" cy="70411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AWR Microwave Office</a:t>
            </a:r>
            <a:endParaRPr lang="ru-RU" sz="2800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" y="2351085"/>
            <a:ext cx="4615976" cy="3602714"/>
          </a:xfrm>
        </p:spPr>
      </p:pic>
      <p:sp>
        <p:nvSpPr>
          <p:cNvPr id="5" name="Прямоугольник 6"/>
          <p:cNvSpPr/>
          <p:nvPr/>
        </p:nvSpPr>
        <p:spPr>
          <a:xfrm>
            <a:off x="0" y="-56231"/>
            <a:ext cx="5143499" cy="1121633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5373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Аналоги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6533" y="2982725"/>
            <a:ext cx="3149346" cy="200831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63011" y="2748818"/>
            <a:ext cx="3468151" cy="2476124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971656" y="1167358"/>
            <a:ext cx="3144715" cy="1155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>
                <a:latin typeface="+mn-lt"/>
              </a:rPr>
              <a:t>Agilent</a:t>
            </a:r>
            <a:r>
              <a:rPr lang="ru-RU" sz="2800" b="1" dirty="0">
                <a:latin typeface="+mn-lt"/>
              </a:rPr>
              <a:t> ADS</a:t>
            </a:r>
            <a:endParaRPr lang="ru-RU" sz="2800" dirty="0">
              <a:latin typeface="+mn-lt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48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6"/>
          <p:cNvSpPr/>
          <p:nvPr/>
        </p:nvSpPr>
        <p:spPr>
          <a:xfrm>
            <a:off x="0" y="0"/>
            <a:ext cx="5251787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00" y="0"/>
            <a:ext cx="58547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Метод </a:t>
            </a:r>
            <a:r>
              <a:rPr lang="ru-RU" dirty="0" err="1" smtClean="0">
                <a:solidFill>
                  <a:schemeClr val="bg1"/>
                </a:solidFill>
                <a:latin typeface="+mn-lt"/>
              </a:rPr>
              <a:t>Криппса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700" y="1325564"/>
            <a:ext cx="6423649" cy="162669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 smtClean="0">
                <a:solidFill>
                  <a:srgbClr val="4775A3"/>
                </a:solidFill>
              </a:rPr>
              <a:t>Метод </a:t>
            </a:r>
            <a:r>
              <a:rPr lang="ru-RU" sz="2400" dirty="0" err="1" smtClean="0">
                <a:solidFill>
                  <a:srgbClr val="4775A3"/>
                </a:solidFill>
              </a:rPr>
              <a:t>Криппса</a:t>
            </a:r>
            <a:r>
              <a:rPr lang="ru-RU" sz="2400" dirty="0" smtClean="0">
                <a:solidFill>
                  <a:srgbClr val="4775A3"/>
                </a:solidFill>
              </a:rPr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основаный</a:t>
            </a:r>
            <a:r>
              <a:rPr lang="ru-RU" sz="2400" dirty="0" smtClean="0"/>
              <a:t> </a:t>
            </a:r>
            <a:r>
              <a:rPr lang="ru-RU" sz="2400" dirty="0" smtClean="0"/>
              <a:t>на представлении транзистора упрощенной линейной моделью, которая не учитывает нелинейности и потери в транзисторе.</a:t>
            </a:r>
            <a:endParaRPr lang="ru-RU" sz="2400" dirty="0"/>
          </a:p>
          <a:p>
            <a:pPr marL="0" indent="0">
              <a:buNone/>
            </a:pPr>
            <a:endParaRPr lang="ru-RU" dirty="0" smtClean="0">
              <a:latin typeface="Play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/>
              <a:t>7</a:t>
            </a: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74"/>
          <a:stretch/>
        </p:blipFill>
        <p:spPr bwMode="auto">
          <a:xfrm>
            <a:off x="7426353" y="456700"/>
            <a:ext cx="4407496" cy="173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578753" y="2029701"/>
            <a:ext cx="442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4775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Эквивалентная схема замещения полевого транзистора </a:t>
            </a:r>
            <a:endParaRPr lang="ru-RU" dirty="0">
              <a:solidFill>
                <a:srgbClr val="4775A3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52257"/>
            <a:ext cx="2454223" cy="23944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718444" y="5438260"/>
            <a:ext cx="423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 smtClean="0">
                <a:solidFill>
                  <a:srgbClr val="4775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Контуры</a:t>
            </a:r>
            <a:r>
              <a:rPr lang="ru-RU" altLang="ru-RU" dirty="0">
                <a:solidFill>
                  <a:srgbClr val="4775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полученные по методу </a:t>
            </a:r>
            <a:r>
              <a:rPr lang="ru-RU" altLang="ru-RU" dirty="0" err="1">
                <a:solidFill>
                  <a:srgbClr val="4775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Криппса</a:t>
            </a:r>
            <a:endParaRPr lang="ru-RU" dirty="0">
              <a:solidFill>
                <a:srgbClr val="4775A3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9700" y="29522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dirty="0"/>
              <a:t>Метод </a:t>
            </a:r>
            <a:r>
              <a:rPr lang="ru-RU" altLang="ru-RU" sz="2400" dirty="0" smtClean="0"/>
              <a:t>является </a:t>
            </a:r>
            <a:r>
              <a:rPr lang="ru-RU" altLang="ru-RU" sz="2400" dirty="0">
                <a:solidFill>
                  <a:srgbClr val="4775A3"/>
                </a:solidFill>
              </a:rPr>
              <a:t>оценочным</a:t>
            </a:r>
            <a:r>
              <a:rPr lang="ru-RU" altLang="ru-RU" sz="2400" dirty="0">
                <a:solidFill>
                  <a:srgbClr val="0033CC"/>
                </a:solidFill>
              </a:rPr>
              <a:t> </a:t>
            </a:r>
            <a:r>
              <a:rPr lang="ru-RU" altLang="ru-RU" sz="2400" dirty="0"/>
              <a:t>и применяется для проектирования усилителей, работающих в </a:t>
            </a:r>
            <a:r>
              <a:rPr lang="ru-RU" altLang="ru-RU" sz="2400" dirty="0">
                <a:solidFill>
                  <a:srgbClr val="4775A3"/>
                </a:solidFill>
              </a:rPr>
              <a:t>линейном режиме </a:t>
            </a:r>
            <a:r>
              <a:rPr lang="ru-RU" altLang="ru-RU" sz="2400" dirty="0"/>
              <a:t>(класс А)</a:t>
            </a:r>
            <a:endParaRPr lang="ru-RU" sz="24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8300" y="56848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400" dirty="0"/>
              <a:t>R</a:t>
            </a:r>
            <a:r>
              <a:rPr lang="en-US" altLang="ru-RU" sz="2400" baseline="-25000" dirty="0"/>
              <a:t>HI</a:t>
            </a:r>
            <a:r>
              <a:rPr lang="en-US" altLang="ru-RU" sz="2400" dirty="0"/>
              <a:t>=p*</a:t>
            </a:r>
            <a:r>
              <a:rPr lang="en-US" altLang="ru-RU" sz="2400" dirty="0" err="1"/>
              <a:t>R</a:t>
            </a:r>
            <a:r>
              <a:rPr lang="en-US" altLang="ru-RU" sz="2400" baseline="-25000" dirty="0" err="1"/>
              <a:t>opt</a:t>
            </a:r>
            <a:endParaRPr lang="ru-RU" altLang="ru-RU" sz="2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77812" y="579838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67050" y="5684838"/>
            <a:ext cx="182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400" dirty="0"/>
              <a:t>R</a:t>
            </a:r>
            <a:r>
              <a:rPr lang="en-US" altLang="ru-RU" sz="2400" baseline="-25000" dirty="0"/>
              <a:t>LO</a:t>
            </a:r>
            <a:r>
              <a:rPr lang="en-US" altLang="ru-RU" sz="2400" dirty="0"/>
              <a:t>=</a:t>
            </a:r>
            <a:r>
              <a:rPr lang="en-US" altLang="ru-RU" sz="2400" dirty="0" err="1"/>
              <a:t>R</a:t>
            </a:r>
            <a:r>
              <a:rPr lang="en-US" altLang="ru-RU" sz="2400" baseline="-25000" dirty="0" err="1"/>
              <a:t>opt</a:t>
            </a:r>
            <a:r>
              <a:rPr lang="en-US" altLang="ru-RU" sz="2400" dirty="0"/>
              <a:t>/p</a:t>
            </a:r>
            <a:endParaRPr lang="ru-RU" altLang="ru-RU" sz="24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4150" y="48339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39700" y="4289425"/>
            <a:ext cx="642364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sz="2400" dirty="0">
                <a:latin typeface="Arial" panose="020B0604020202020204" pitchFamily="34" charset="0"/>
              </a:rPr>
              <a:t>Контур </a:t>
            </a:r>
            <a:r>
              <a:rPr lang="en-US" altLang="ru-RU" sz="2400" dirty="0">
                <a:latin typeface="Arial" panose="020B0604020202020204" pitchFamily="34" charset="0"/>
              </a:rPr>
              <a:t>c </a:t>
            </a:r>
            <a:r>
              <a:rPr lang="ru-RU" altLang="ru-RU" sz="2400" dirty="0">
                <a:latin typeface="Arial" panose="020B0604020202020204" pitchFamily="34" charset="0"/>
              </a:rPr>
              <a:t>заданной мощностью </a:t>
            </a:r>
            <a:r>
              <a:rPr lang="en-US" altLang="ru-RU" sz="2400" dirty="0">
                <a:latin typeface="Arial" panose="020B0604020202020204" pitchFamily="34" charset="0"/>
              </a:rPr>
              <a:t>P=</a:t>
            </a:r>
            <a:r>
              <a:rPr lang="en-US" altLang="ru-RU" sz="2400" dirty="0" err="1">
                <a:latin typeface="Arial" panose="020B0604020202020204" pitchFamily="34" charset="0"/>
              </a:rPr>
              <a:t>P</a:t>
            </a:r>
            <a:r>
              <a:rPr lang="en-US" altLang="ru-RU" sz="2400" baseline="-25000" dirty="0" err="1">
                <a:latin typeface="Arial" panose="020B0604020202020204" pitchFamily="34" charset="0"/>
              </a:rPr>
              <a:t>max</a:t>
            </a:r>
            <a:r>
              <a:rPr lang="en-US" altLang="ru-RU" sz="2400" baseline="-25000" dirty="0">
                <a:latin typeface="Arial" panose="020B0604020202020204" pitchFamily="34" charset="0"/>
              </a:rPr>
              <a:t> </a:t>
            </a:r>
            <a:r>
              <a:rPr lang="en-US" altLang="ru-RU" sz="2400" dirty="0">
                <a:latin typeface="Arial" panose="020B0604020202020204" pitchFamily="34" charset="0"/>
              </a:rPr>
              <a:t>/p </a:t>
            </a:r>
            <a:r>
              <a:rPr lang="ru-RU" altLang="ru-RU" sz="2400" dirty="0">
                <a:latin typeface="Arial" panose="020B0604020202020204" pitchFamily="34" charset="0"/>
              </a:rPr>
              <a:t>может быть получен с помощью нагрузок:</a:t>
            </a:r>
          </a:p>
        </p:txBody>
      </p:sp>
    </p:spTree>
    <p:extLst>
      <p:ext uri="{BB962C8B-B14F-4D97-AF65-F5344CB8AC3E}">
        <p14:creationId xmlns:p14="http://schemas.microsoft.com/office/powerpoint/2010/main" val="254950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0" y="-17798"/>
            <a:ext cx="8905010" cy="1111828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3682"/>
            <a:ext cx="8140337" cy="9488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Метод </a:t>
            </a:r>
            <a:r>
              <a:rPr lang="ru-RU" dirty="0" err="1" smtClean="0">
                <a:solidFill>
                  <a:schemeClr val="bg1"/>
                </a:solidFill>
                <a:latin typeface="+mn-lt"/>
              </a:rPr>
              <a:t>Криппса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175510"/>
            <a:ext cx="7239000" cy="569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Метод Криппса доработанный </a:t>
            </a:r>
            <a:r>
              <a:rPr lang="ru-RU" sz="3200" dirty="0" err="1" smtClean="0">
                <a:solidFill>
                  <a:srgbClr val="4775A3"/>
                </a:solidFill>
              </a:rPr>
              <a:t>П.Абри</a:t>
            </a:r>
            <a:endParaRPr lang="ru-RU" sz="3200" dirty="0" smtClean="0">
              <a:solidFill>
                <a:srgbClr val="4775A3"/>
              </a:solidFill>
            </a:endParaRP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Данная инновация помогла </a:t>
            </a:r>
            <a:r>
              <a:rPr lang="ru-RU" sz="3200" dirty="0" smtClean="0"/>
              <a:t>обойти </a:t>
            </a:r>
            <a:r>
              <a:rPr lang="ru-RU" sz="3200" dirty="0" smtClean="0"/>
              <a:t>все ограничения метода Криппса.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8" y="1850990"/>
            <a:ext cx="4326802" cy="321949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24758" y="5157942"/>
            <a:ext cx="55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4775A3"/>
                </a:solidFill>
                <a:latin typeface="Play" panose="020B0604020202020204" charset="0"/>
              </a:rPr>
              <a:t>Пример кругов постоянного коэффициента шума</a:t>
            </a:r>
            <a:endParaRPr lang="ru-RU" dirty="0">
              <a:solidFill>
                <a:srgbClr val="4775A3"/>
              </a:solidFill>
              <a:latin typeface="Play" panose="020B060402020202020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942-FAA2-47D4-94E4-D9A53A38E156}" type="slidenum">
              <a:rPr lang="ru-RU" sz="2000" smtClean="0"/>
              <a:t>7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79210" y="2397090"/>
            <a:ext cx="645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kern="50" dirty="0" smtClean="0">
                <a:solidFill>
                  <a:srgbClr val="000000"/>
                </a:solidFill>
                <a:ea typeface="Calibri" panose="020F0502020204030204" pitchFamily="34" charset="0"/>
              </a:rPr>
              <a:t>Использовал математическую </a:t>
            </a:r>
            <a:r>
              <a:rPr lang="ru-RU" sz="2400" kern="50" dirty="0">
                <a:solidFill>
                  <a:srgbClr val="000000"/>
                </a:solidFill>
                <a:ea typeface="Calibri" panose="020F0502020204030204" pitchFamily="34" charset="0"/>
              </a:rPr>
              <a:t>отображающая функция, для выявления соотношения между “</a:t>
            </a:r>
            <a:r>
              <a:rPr lang="ru-RU" sz="2400" kern="50" dirty="0">
                <a:solidFill>
                  <a:srgbClr val="4775A3"/>
                </a:solidFill>
                <a:ea typeface="Calibri" panose="020F0502020204030204" pitchFamily="34" charset="0"/>
              </a:rPr>
              <a:t>внешним </a:t>
            </a:r>
            <a:r>
              <a:rPr lang="ru-RU" sz="2400" kern="50" dirty="0" smtClean="0">
                <a:solidFill>
                  <a:srgbClr val="4775A3"/>
                </a:solidFill>
                <a:ea typeface="Calibri" panose="020F0502020204030204" pitchFamily="34" charset="0"/>
              </a:rPr>
              <a:t>напряжением, </a:t>
            </a:r>
            <a:r>
              <a:rPr lang="ru-RU" sz="2400" kern="50" dirty="0">
                <a:solidFill>
                  <a:srgbClr val="4775A3"/>
                </a:solidFill>
                <a:ea typeface="Calibri" panose="020F0502020204030204" pitchFamily="34" charset="0"/>
              </a:rPr>
              <a:t>внутренним </a:t>
            </a:r>
            <a:r>
              <a:rPr lang="ru-RU" sz="2400" kern="50" dirty="0" smtClean="0">
                <a:solidFill>
                  <a:srgbClr val="4775A3"/>
                </a:solidFill>
                <a:ea typeface="Calibri" panose="020F0502020204030204" pitchFamily="34" charset="0"/>
              </a:rPr>
              <a:t>напряжением и внутренним </a:t>
            </a:r>
            <a:r>
              <a:rPr lang="ru-RU" sz="2400" kern="50" dirty="0">
                <a:solidFill>
                  <a:srgbClr val="4775A3"/>
                </a:solidFill>
                <a:ea typeface="Calibri" panose="020F0502020204030204" pitchFamily="34" charset="0"/>
              </a:rPr>
              <a:t>выходным током</a:t>
            </a:r>
            <a:r>
              <a:rPr lang="ru-RU" sz="2400" kern="50" dirty="0">
                <a:solidFill>
                  <a:srgbClr val="000000"/>
                </a:solidFill>
                <a:ea typeface="Calibri" panose="020F0502020204030204" pitchFamily="34" charset="0"/>
              </a:rPr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17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0362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Расчет контуров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942-FAA2-47D4-94E4-D9A53A38E156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1781" y="1004584"/>
            <a:ext cx="3515952" cy="261195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961780" y="3598199"/>
            <a:ext cx="3225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4775A3"/>
                </a:solidFill>
              </a:rPr>
              <a:t>ВАХ транзистора и его рабочая </a:t>
            </a:r>
          </a:p>
          <a:p>
            <a:r>
              <a:rPr lang="ru-RU" altLang="ru-RU" dirty="0">
                <a:solidFill>
                  <a:srgbClr val="4775A3"/>
                </a:solidFill>
              </a:rPr>
              <a:t>точка </a:t>
            </a:r>
            <a:endParaRPr lang="ru-RU" dirty="0">
              <a:solidFill>
                <a:srgbClr val="4775A3"/>
              </a:solidFill>
            </a:endParaRP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39691"/>
              </p:ext>
            </p:extLst>
          </p:nvPr>
        </p:nvGraphicFramePr>
        <p:xfrm>
          <a:off x="1040362" y="4244530"/>
          <a:ext cx="17287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Формула" r:id="rId4" imgW="939392" imgH="444307" progId="Equation.3">
                  <p:embed/>
                </p:oleObj>
              </mc:Choice>
              <mc:Fallback>
                <p:oleObj name="Формула" r:id="rId4" imgW="939392" imgH="444307" progId="Equation.3">
                  <p:embed/>
                  <p:pic>
                    <p:nvPicPr>
                      <p:cNvPr id="215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362" y="4244530"/>
                        <a:ext cx="172878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24402"/>
              </p:ext>
            </p:extLst>
          </p:nvPr>
        </p:nvGraphicFramePr>
        <p:xfrm>
          <a:off x="1040362" y="5181155"/>
          <a:ext cx="16557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Формула" r:id="rId6" imgW="901309" imgH="228501" progId="Equation.3">
                  <p:embed/>
                </p:oleObj>
              </mc:Choice>
              <mc:Fallback>
                <p:oleObj name="Формула" r:id="rId6" imgW="901309" imgH="228501" progId="Equation.3">
                  <p:embed/>
                  <p:pic>
                    <p:nvPicPr>
                      <p:cNvPr id="21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362" y="5181155"/>
                        <a:ext cx="165576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16212"/>
              </p:ext>
            </p:extLst>
          </p:nvPr>
        </p:nvGraphicFramePr>
        <p:xfrm>
          <a:off x="1040362" y="5727474"/>
          <a:ext cx="25034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Формула" r:id="rId8" imgW="1346040" imgH="469800" progId="Equation.3">
                  <p:embed/>
                </p:oleObj>
              </mc:Choice>
              <mc:Fallback>
                <p:oleObj name="Формула" r:id="rId8" imgW="1346040" imgH="469800" progId="Equation.3">
                  <p:embed/>
                  <p:pic>
                    <p:nvPicPr>
                      <p:cNvPr id="215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362" y="5727474"/>
                        <a:ext cx="250348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980480" y="1014820"/>
            <a:ext cx="2823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4775A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Центры окружностей: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980480" y="2881466"/>
            <a:ext cx="2932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4775A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Радиусы окружностей:</a:t>
            </a: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64366"/>
              </p:ext>
            </p:extLst>
          </p:nvPr>
        </p:nvGraphicFramePr>
        <p:xfrm>
          <a:off x="6050940" y="1410623"/>
          <a:ext cx="12239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Формула" r:id="rId10" imgW="748975" imgH="393529" progId="Equation.3">
                  <p:embed/>
                </p:oleObj>
              </mc:Choice>
              <mc:Fallback>
                <p:oleObj name="Формула" r:id="rId10" imgW="748975" imgH="393529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940" y="1410623"/>
                        <a:ext cx="12239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22306"/>
              </p:ext>
            </p:extLst>
          </p:nvPr>
        </p:nvGraphicFramePr>
        <p:xfrm>
          <a:off x="6050940" y="2059911"/>
          <a:ext cx="14398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Формула" r:id="rId12" imgW="914400" imgH="393700" progId="Equation.3">
                  <p:embed/>
                </p:oleObj>
              </mc:Choice>
              <mc:Fallback>
                <p:oleObj name="Формула" r:id="rId12" imgW="914400" imgH="39370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940" y="2059911"/>
                        <a:ext cx="143986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386"/>
              </p:ext>
            </p:extLst>
          </p:nvPr>
        </p:nvGraphicFramePr>
        <p:xfrm>
          <a:off x="5873849" y="3260105"/>
          <a:ext cx="12239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Формула" r:id="rId14" imgW="748975" imgH="393529" progId="Equation.3">
                  <p:embed/>
                </p:oleObj>
              </mc:Choice>
              <mc:Fallback>
                <p:oleObj name="Формула" r:id="rId14" imgW="748975" imgH="393529" progId="Equation.3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49" y="3260105"/>
                        <a:ext cx="12239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81058"/>
              </p:ext>
            </p:extLst>
          </p:nvPr>
        </p:nvGraphicFramePr>
        <p:xfrm>
          <a:off x="7674074" y="3245817"/>
          <a:ext cx="1368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Формула" r:id="rId16" imgW="799753" imgH="393529" progId="Equation.3">
                  <p:embed/>
                </p:oleObj>
              </mc:Choice>
              <mc:Fallback>
                <p:oleObj name="Формула" r:id="rId16" imgW="799753" imgH="393529" progId="Equation.3">
                  <p:embed/>
                  <p:pic>
                    <p:nvPicPr>
                      <p:cNvPr id="21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74" y="3245817"/>
                        <a:ext cx="13684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75554"/>
              </p:ext>
            </p:extLst>
          </p:nvPr>
        </p:nvGraphicFramePr>
        <p:xfrm>
          <a:off x="8211528" y="1410623"/>
          <a:ext cx="8651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Формула" r:id="rId18" imgW="571252" imgH="431613" progId="Equation.3">
                  <p:embed/>
                </p:oleObj>
              </mc:Choice>
              <mc:Fallback>
                <p:oleObj name="Формула" r:id="rId18" imgW="571252" imgH="431613" progId="Equation.3">
                  <p:embed/>
                  <p:pic>
                    <p:nvPicPr>
                      <p:cNvPr id="215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528" y="1410623"/>
                        <a:ext cx="865187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82135"/>
              </p:ext>
            </p:extLst>
          </p:nvPr>
        </p:nvGraphicFramePr>
        <p:xfrm>
          <a:off x="9146565" y="1339186"/>
          <a:ext cx="23034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20" imgW="1764534" imgH="495085" progId="Equation.3">
                  <p:embed/>
                </p:oleObj>
              </mc:Choice>
              <mc:Fallback>
                <p:oleObj r:id="rId20" imgW="1764534" imgH="495085" progId="Equation.3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565" y="1339186"/>
                        <a:ext cx="23034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87608"/>
              </p:ext>
            </p:extLst>
          </p:nvPr>
        </p:nvGraphicFramePr>
        <p:xfrm>
          <a:off x="8211528" y="2059911"/>
          <a:ext cx="10080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Формула" r:id="rId22" imgW="609336" imgH="406224" progId="Equation.3">
                  <p:embed/>
                </p:oleObj>
              </mc:Choice>
              <mc:Fallback>
                <p:oleObj name="Формула" r:id="rId22" imgW="609336" imgH="406224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528" y="2059911"/>
                        <a:ext cx="1008062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8675"/>
              </p:ext>
            </p:extLst>
          </p:nvPr>
        </p:nvGraphicFramePr>
        <p:xfrm>
          <a:off x="9291028" y="2061498"/>
          <a:ext cx="2411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24" imgW="1803400" imgH="533400" progId="Equation.3">
                  <p:embed/>
                </p:oleObj>
              </mc:Choice>
              <mc:Fallback>
                <p:oleObj r:id="rId24" imgW="1803400" imgH="53340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028" y="2061498"/>
                        <a:ext cx="241141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470165" y="1497936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где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7490803" y="2202786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где</a:t>
            </a: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26"/>
          <a:srcRect t="5938" b="3979"/>
          <a:stretch/>
        </p:blipFill>
        <p:spPr>
          <a:xfrm>
            <a:off x="6325626" y="4231159"/>
            <a:ext cx="4189974" cy="2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7029450" cy="942975"/>
          </a:xfrm>
          <a:custGeom>
            <a:avLst/>
            <a:gdLst>
              <a:gd name="connsiteX0" fmla="*/ 0 w 5309755"/>
              <a:gd name="connsiteY0" fmla="*/ 0 h 1111828"/>
              <a:gd name="connsiteX1" fmla="*/ 5309755 w 5309755"/>
              <a:gd name="connsiteY1" fmla="*/ 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309755"/>
              <a:gd name="connsiteY0" fmla="*/ 0 h 1111828"/>
              <a:gd name="connsiteX1" fmla="*/ 4935682 w 5309755"/>
              <a:gd name="connsiteY1" fmla="*/ 114300 h 1111828"/>
              <a:gd name="connsiteX2" fmla="*/ 5309755 w 5309755"/>
              <a:gd name="connsiteY2" fmla="*/ 1111828 h 1111828"/>
              <a:gd name="connsiteX3" fmla="*/ 0 w 5309755"/>
              <a:gd name="connsiteY3" fmla="*/ 1111828 h 1111828"/>
              <a:gd name="connsiteX4" fmla="*/ 0 w 5309755"/>
              <a:gd name="connsiteY4" fmla="*/ 0 h 1111828"/>
              <a:gd name="connsiteX0" fmla="*/ 0 w 5476010"/>
              <a:gd name="connsiteY0" fmla="*/ 0 h 1111828"/>
              <a:gd name="connsiteX1" fmla="*/ 4935682 w 5476010"/>
              <a:gd name="connsiteY1" fmla="*/ 114300 h 1111828"/>
              <a:gd name="connsiteX2" fmla="*/ 5476010 w 5476010"/>
              <a:gd name="connsiteY2" fmla="*/ 1049483 h 1111828"/>
              <a:gd name="connsiteX3" fmla="*/ 0 w 5476010"/>
              <a:gd name="connsiteY3" fmla="*/ 1111828 h 1111828"/>
              <a:gd name="connsiteX4" fmla="*/ 0 w 5476010"/>
              <a:gd name="connsiteY4" fmla="*/ 0 h 1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010" h="1111828">
                <a:moveTo>
                  <a:pt x="0" y="0"/>
                </a:moveTo>
                <a:lnTo>
                  <a:pt x="4935682" y="114300"/>
                </a:lnTo>
                <a:lnTo>
                  <a:pt x="5476010" y="1049483"/>
                </a:lnTo>
                <a:lnTo>
                  <a:pt x="0" y="1111828"/>
                </a:lnTo>
                <a:lnTo>
                  <a:pt x="0" y="0"/>
                </a:lnTo>
                <a:close/>
              </a:path>
            </a:pathLst>
          </a:custGeom>
          <a:solidFill>
            <a:srgbClr val="3366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0362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Play" panose="020B0604020202020204" charset="0"/>
              </a:rPr>
              <a:t>Процесс проектирования</a:t>
            </a:r>
            <a:endParaRPr lang="ru-RU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8825" y="1230058"/>
            <a:ext cx="76231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Выбираем диап</a:t>
            </a:r>
            <a:r>
              <a:rPr lang="ru-RU" sz="2400" dirty="0"/>
              <a:t>а</a:t>
            </a:r>
            <a:r>
              <a:rPr lang="ru-RU" sz="2400" dirty="0" smtClean="0"/>
              <a:t>зон рабочих </a:t>
            </a:r>
            <a:r>
              <a:rPr lang="ru-RU" sz="2400" dirty="0" smtClean="0"/>
              <a:t>частот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Находим </a:t>
            </a:r>
            <a:r>
              <a:rPr lang="ru-RU" sz="2400" dirty="0" smtClean="0"/>
              <a:t>рабочую точку (используем ВАХ</a:t>
            </a:r>
            <a:r>
              <a:rPr lang="ru-RU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Рассчитываем точки частотно-независимого контура и можем переводить их в точки частотно-зависимого  контура.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Находим значение оптимальной нагрузки.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 </a:t>
            </a:r>
            <a:r>
              <a:rPr lang="ru-RU" sz="2400" dirty="0"/>
              <a:t>помощью </a:t>
            </a:r>
            <a:r>
              <a:rPr lang="en-US" sz="2400" dirty="0"/>
              <a:t>load</a:t>
            </a:r>
            <a:r>
              <a:rPr lang="ru-RU" sz="2400" dirty="0"/>
              <a:t>-</a:t>
            </a:r>
            <a:r>
              <a:rPr lang="en-US" sz="2400" dirty="0"/>
              <a:t>pull </a:t>
            </a:r>
            <a:r>
              <a:rPr lang="ru-RU" sz="2400" dirty="0"/>
              <a:t>необходимо найти области импеданса </a:t>
            </a:r>
            <a:r>
              <a:rPr lang="ru-RU" sz="2400" dirty="0" smtClean="0"/>
              <a:t>нагрузки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ru-RU" sz="2400" dirty="0" smtClean="0"/>
              <a:t>троим контуры выходной мощности для синтеза выходной цепи для усилителя мощности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6942-FAA2-47D4-94E4-D9A53A38E156}" type="slidenum">
              <a:rPr lang="ru-RU" sz="2000" smtClean="0"/>
              <a:t>9</a:t>
            </a:fld>
            <a:endParaRPr lang="ru-RU" sz="2000" dirty="0"/>
          </a:p>
        </p:txBody>
      </p:sp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942975"/>
            <a:ext cx="2846387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6073" y="3872363"/>
            <a:ext cx="1731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solidFill>
                  <a:srgbClr val="4775A3"/>
                </a:solidFill>
              </a:rPr>
              <a:t>Сдвиг контура</a:t>
            </a:r>
            <a:endParaRPr lang="ru-RU" altLang="ru-RU" sz="2000" dirty="0">
              <a:solidFill>
                <a:srgbClr val="4775A3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538" y="4464018"/>
            <a:ext cx="4005262" cy="165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/>
              <a:t>За счет наличия в эквивалентной схеме паразитных емкости и индуктивности, полученный частотно-независимый контур </a:t>
            </a:r>
            <a:r>
              <a:rPr lang="ru-RU" altLang="ru-RU" sz="2000" dirty="0">
                <a:solidFill>
                  <a:srgbClr val="4775A3"/>
                </a:solidFill>
              </a:rPr>
              <a:t>сдвигается и </a:t>
            </a:r>
            <a:r>
              <a:rPr lang="ru-RU" altLang="ru-RU" sz="2000" dirty="0" smtClean="0">
                <a:solidFill>
                  <a:srgbClr val="4775A3"/>
                </a:solidFill>
              </a:rPr>
              <a:t>поворачивается.</a:t>
            </a:r>
            <a:endParaRPr lang="ru-RU" sz="2000" dirty="0">
              <a:solidFill>
                <a:srgbClr val="4775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7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677</Words>
  <Application>Microsoft Office PowerPoint</Application>
  <PresentationFormat>Широкоэкранный</PresentationFormat>
  <Paragraphs>139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Helvetica Neue</vt:lpstr>
      <vt:lpstr>Plat</vt:lpstr>
      <vt:lpstr>Play</vt:lpstr>
      <vt:lpstr>Symbol</vt:lpstr>
      <vt:lpstr>Times New Roman</vt:lpstr>
      <vt:lpstr>Verdana</vt:lpstr>
      <vt:lpstr>Тема Office</vt:lpstr>
      <vt:lpstr>Microsoft Equation 3.0</vt:lpstr>
      <vt:lpstr>ПРИЛОЖЕНИЕ ДЛЯ ПОСТРОЕНИЯ КОНТУРОВ ВЫХОДНОЙ МОЩНОСТИ СВЧ ТРАНЗИСТОРА</vt:lpstr>
      <vt:lpstr>Цель работы</vt:lpstr>
      <vt:lpstr>Обзор предметной области</vt:lpstr>
      <vt:lpstr>Презентация PowerPoint</vt:lpstr>
      <vt:lpstr>AWR Microwave Office</vt:lpstr>
      <vt:lpstr>Метод Криппса</vt:lpstr>
      <vt:lpstr>Метод Криппса</vt:lpstr>
      <vt:lpstr>Расчет контуров</vt:lpstr>
      <vt:lpstr>Процесс проектирования</vt:lpstr>
      <vt:lpstr>Постановка задачи</vt:lpstr>
      <vt:lpstr>Выбор среды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НИР-2 Разработка приложения для построения контуров выходной на примере расчета СВЧ усилителей мощности, с помощью load-pull - метод Криппса</dc:title>
  <dc:creator>RePack by Diakov</dc:creator>
  <cp:lastModifiedBy>RePack by Diakov</cp:lastModifiedBy>
  <cp:revision>26</cp:revision>
  <dcterms:created xsi:type="dcterms:W3CDTF">2021-05-04T04:46:09Z</dcterms:created>
  <dcterms:modified xsi:type="dcterms:W3CDTF">2021-06-30T09:39:24Z</dcterms:modified>
</cp:coreProperties>
</file>