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74" r:id="rId6"/>
    <p:sldId id="261" r:id="rId7"/>
    <p:sldId id="262" r:id="rId8"/>
    <p:sldId id="263" r:id="rId9"/>
    <p:sldId id="275" r:id="rId10"/>
    <p:sldId id="268" r:id="rId11"/>
    <p:sldId id="269" r:id="rId12"/>
    <p:sldId id="270" r:id="rId13"/>
    <p:sldId id="273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1AAD-3244-4F39-836D-6513895DA784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15AE2-CCD5-4A4D-8EC3-03C9F39D9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8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627A6-B7E9-4F69-9F4F-9C2AEE1DA3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2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2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2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2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7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40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0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6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0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C34F-CC65-4D60-8374-F62BF4BB716B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22.png"/><Relationship Id="rId3" Type="http://schemas.openxmlformats.org/officeDocument/2006/relationships/image" Target="../media/image21.png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5469" y="1440516"/>
            <a:ext cx="9946105" cy="1910544"/>
          </a:xfrm>
        </p:spPr>
        <p:txBody>
          <a:bodyPr>
            <a:norm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ПРИЛОЖЕНИЕ ДЛЯ ПОСТРОЕНИЯ КОНТУРОВ ВЫХОДНОЙ МОЩНОСТИ СВЧ ТРАНЗИСТОРА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29375" y="4577973"/>
            <a:ext cx="5343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Выполнил: </a:t>
            </a:r>
            <a:r>
              <a:rPr lang="en-US" sz="2400" dirty="0" smtClean="0"/>
              <a:t> </a:t>
            </a:r>
            <a:r>
              <a:rPr lang="ru-RU" sz="2400" dirty="0" smtClean="0"/>
              <a:t>студент </a:t>
            </a:r>
            <a:r>
              <a:rPr lang="ru-RU" sz="2400" dirty="0"/>
              <a:t>гр. 583-7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Якупов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Д.Ф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05575" y="5638924"/>
            <a:ext cx="5410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Руководитель:  </a:t>
            </a:r>
            <a:r>
              <a:rPr lang="ru-RU" sz="2400" dirty="0"/>
              <a:t>доцент каф. КСУП</a:t>
            </a:r>
            <a:r>
              <a:rPr lang="ru-RU" sz="2400" dirty="0" smtClean="0"/>
              <a:t>, к.т.н.</a:t>
            </a:r>
            <a:endParaRPr lang="ru-RU" sz="2400" dirty="0"/>
          </a:p>
          <a:p>
            <a:r>
              <a:rPr lang="en-US" sz="2400" dirty="0" smtClean="0"/>
              <a:t>                             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Черкашин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М.В.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225" y="200025"/>
            <a:ext cx="10953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Томский государственный университет систем управления и радиоэлектроники (ТУСУР)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8850" y="3514725"/>
            <a:ext cx="829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Выпускная квалификационная работа (проект)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277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0"/>
            <a:ext cx="7029450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167" y="1149779"/>
            <a:ext cx="11230708" cy="5379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Необходимо разработать приложение для расчета и построение контуров выходной </a:t>
            </a:r>
            <a:r>
              <a:rPr lang="ru-RU" sz="2000" dirty="0" smtClean="0"/>
              <a:t>мощности. </a:t>
            </a:r>
            <a:r>
              <a:rPr lang="ru-RU" sz="2000" dirty="0" smtClean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Функционалом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/>
              <a:t>приложения должен являться расчет точек контуров выходной мощности по методу </a:t>
            </a:r>
            <a:r>
              <a:rPr lang="ru-RU" sz="2000" dirty="0" err="1"/>
              <a:t>Криппса</a:t>
            </a:r>
            <a:r>
              <a:rPr lang="ru-RU" sz="2000" dirty="0"/>
              <a:t>. Данные </a:t>
            </a:r>
            <a:r>
              <a:rPr lang="ru-RU" sz="2000" dirty="0" smtClean="0"/>
              <a:t>точки необходимо </a:t>
            </a:r>
            <a:r>
              <a:rPr lang="ru-RU" sz="2000" dirty="0"/>
              <a:t>сохранять в отдельном файл, для последующего использования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требования к приложению являются:</a:t>
            </a:r>
          </a:p>
          <a:p>
            <a:pPr lvl="0"/>
            <a:r>
              <a:rPr lang="ru-RU" sz="2000" dirty="0" smtClean="0"/>
              <a:t>стабильная </a:t>
            </a:r>
            <a:r>
              <a:rPr lang="ru-RU" sz="2000" dirty="0"/>
              <a:t>работа на </a:t>
            </a:r>
            <a:r>
              <a:rPr lang="ru-RU" sz="2000" dirty="0" smtClean="0"/>
              <a:t>компьютерах </a:t>
            </a:r>
            <a:r>
              <a:rPr lang="ru-RU" sz="2000" dirty="0"/>
              <a:t>с поддержкой </a:t>
            </a:r>
            <a:r>
              <a:rPr lang="en-US" sz="2000" dirty="0"/>
              <a:t>Windows</a:t>
            </a:r>
            <a:r>
              <a:rPr lang="ru-RU" sz="2000" dirty="0"/>
              <a:t> 10</a:t>
            </a:r>
          </a:p>
          <a:p>
            <a:pPr lvl="0"/>
            <a:r>
              <a:rPr lang="ru-RU" sz="2000" dirty="0" smtClean="0"/>
              <a:t>расчет и</a:t>
            </a:r>
            <a:r>
              <a:rPr lang="en-US" sz="2000" dirty="0" smtClean="0"/>
              <a:t> </a:t>
            </a:r>
            <a:r>
              <a:rPr lang="ru-RU" sz="2000" dirty="0" smtClean="0"/>
              <a:t>визуализация контуров </a:t>
            </a:r>
            <a:r>
              <a:rPr lang="ru-RU" sz="2000" dirty="0"/>
              <a:t>выходной мощности по методу </a:t>
            </a:r>
            <a:r>
              <a:rPr lang="ru-RU" sz="2000" dirty="0" err="1"/>
              <a:t>Криппса</a:t>
            </a:r>
            <a:endParaRPr lang="ru-RU" sz="2000" dirty="0"/>
          </a:p>
          <a:p>
            <a:pPr lvl="0"/>
            <a:r>
              <a:rPr lang="ru-RU" sz="2000" dirty="0" smtClean="0"/>
              <a:t>возможность </a:t>
            </a:r>
            <a:r>
              <a:rPr lang="ru-RU" sz="2000" dirty="0"/>
              <a:t>экспорта рассчитанных данных в отдельный </a:t>
            </a:r>
            <a:r>
              <a:rPr lang="ru-RU" sz="2000" dirty="0" smtClean="0"/>
              <a:t>файл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Требование</a:t>
            </a:r>
            <a:r>
              <a:rPr lang="ru-RU" sz="2000" dirty="0" smtClean="0"/>
              <a:t>, предъявляемое </a:t>
            </a:r>
            <a:r>
              <a:rPr lang="ru-RU" sz="2000" dirty="0" smtClean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надежности </a:t>
            </a:r>
            <a:r>
              <a:rPr lang="ru-RU" sz="2000" dirty="0" smtClean="0"/>
              <a:t>является работа без критических ошибок</a:t>
            </a:r>
          </a:p>
          <a:p>
            <a:pPr marL="0" indent="0">
              <a:buNone/>
            </a:pPr>
            <a:r>
              <a:rPr lang="ru-RU" sz="2000" dirty="0" smtClean="0"/>
              <a:t>В качестве </a:t>
            </a:r>
            <a:r>
              <a:rPr lang="ru-RU" sz="2000" dirty="0" smtClean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требований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smtClean="0"/>
              <a:t>к </a:t>
            </a:r>
            <a:r>
              <a:rPr lang="ru-RU" sz="2000" dirty="0" smtClean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производительности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smtClean="0"/>
              <a:t>зададим:</a:t>
            </a:r>
          </a:p>
          <a:p>
            <a:pPr lvl="0"/>
            <a:r>
              <a:rPr lang="ru-RU" sz="2000" dirty="0" smtClean="0"/>
              <a:t>скорость вычисления (расчета точек 1 контура) не более 0,01 с;</a:t>
            </a:r>
          </a:p>
          <a:p>
            <a:pPr lvl="0"/>
            <a:r>
              <a:rPr lang="ru-RU" sz="2000" dirty="0" smtClean="0"/>
              <a:t>скорость построения одного контура – не более 0,5с;</a:t>
            </a:r>
          </a:p>
          <a:p>
            <a:pPr lvl="0"/>
            <a:r>
              <a:rPr lang="ru-RU" sz="2000" dirty="0" smtClean="0"/>
              <a:t>количество занимаемой памяти при расчете контура с наименьшим количеством точек не более 30 Мб. </a:t>
            </a:r>
          </a:p>
          <a:p>
            <a:pPr marL="0" lv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64904"/>
            <a:ext cx="8774723" cy="87807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Постановка задачи</a:t>
            </a:r>
            <a:endParaRPr lang="ru-RU" dirty="0">
              <a:latin typeface="+mn-lt"/>
            </a:endParaRPr>
          </a:p>
        </p:txBody>
      </p:sp>
      <p:sp>
        <p:nvSpPr>
          <p:cNvPr id="7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46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43" y="1274367"/>
            <a:ext cx="1338411" cy="1338411"/>
          </a:xfrm>
        </p:spPr>
      </p:pic>
      <p:sp>
        <p:nvSpPr>
          <p:cNvPr id="4" name="Прямоугольник 6"/>
          <p:cNvSpPr/>
          <p:nvPr/>
        </p:nvSpPr>
        <p:spPr>
          <a:xfrm>
            <a:off x="-1" y="-13167"/>
            <a:ext cx="7825155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5"/>
          <p:cNvSpPr>
            <a:spLocks noGrp="1"/>
          </p:cNvSpPr>
          <p:nvPr>
            <p:ph type="title"/>
          </p:nvPr>
        </p:nvSpPr>
        <p:spPr>
          <a:xfrm>
            <a:off x="-34409" y="39660"/>
            <a:ext cx="7208932" cy="828013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Выбор средств реализации</a:t>
            </a:r>
            <a:endParaRPr lang="ru-RU" dirty="0">
              <a:latin typeface="+mn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3"/>
          <a:stretch/>
        </p:blipFill>
        <p:spPr>
          <a:xfrm>
            <a:off x="4068077" y="4965064"/>
            <a:ext cx="1366306" cy="142094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391" y="2118712"/>
            <a:ext cx="1364055" cy="136405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27" y="3066251"/>
            <a:ext cx="1464627" cy="146462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106" y="4380996"/>
            <a:ext cx="1401998" cy="1396862"/>
          </a:xfrm>
          <a:prstGeom prst="rect">
            <a:avLst/>
          </a:prstGeom>
        </p:spPr>
      </p:pic>
      <p:sp>
        <p:nvSpPr>
          <p:cNvPr id="12" name="Номер слайда 8"/>
          <p:cNvSpPr txBox="1">
            <a:spLocks/>
          </p:cNvSpPr>
          <p:nvPr/>
        </p:nvSpPr>
        <p:spPr>
          <a:xfrm>
            <a:off x="9075127" y="6044574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21" y="1784107"/>
            <a:ext cx="393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Язык программирования </a:t>
            </a:r>
            <a:r>
              <a:rPr lang="en-US" sz="2400" dirty="0" smtClean="0"/>
              <a:t>C#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1576" y="3514655"/>
            <a:ext cx="393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 Visual Studio 2019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8824" y="5444705"/>
            <a:ext cx="393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Microsoft .NET Framework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48815" y="2539928"/>
            <a:ext cx="423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Система </a:t>
            </a:r>
            <a:r>
              <a:rPr lang="ru-RU" sz="2400" dirty="0"/>
              <a:t>контроля </a:t>
            </a:r>
            <a:r>
              <a:rPr lang="ru-RU" sz="2400" dirty="0" smtClean="0"/>
              <a:t>версий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48815" y="4800725"/>
            <a:ext cx="423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Sparx</a:t>
            </a:r>
            <a:r>
              <a:rPr lang="en-US" sz="2400" dirty="0"/>
              <a:t> Enterprise Architect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038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6"/>
          <p:cNvSpPr/>
          <p:nvPr/>
        </p:nvSpPr>
        <p:spPr>
          <a:xfrm>
            <a:off x="-2" y="0"/>
            <a:ext cx="10014439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0" y="-191295"/>
            <a:ext cx="10550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Диаграмма вариантов использования</a:t>
            </a:r>
            <a:endParaRPr lang="ru-RU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42807" y="1108562"/>
            <a:ext cx="5110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использования приложения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1" t="12043" r="4956" b="7698"/>
          <a:stretch/>
        </p:blipFill>
        <p:spPr>
          <a:xfrm>
            <a:off x="2130423" y="1890347"/>
            <a:ext cx="6918327" cy="420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3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4724" r="3269" b="5396"/>
          <a:stretch/>
        </p:blipFill>
        <p:spPr>
          <a:xfrm>
            <a:off x="2329962" y="710582"/>
            <a:ext cx="8027377" cy="6061017"/>
          </a:xfrm>
          <a:prstGeom prst="rect">
            <a:avLst/>
          </a:prstGeom>
        </p:spPr>
      </p:pic>
      <p:sp>
        <p:nvSpPr>
          <p:cNvPr id="10" name="Прямоугольник 6"/>
          <p:cNvSpPr/>
          <p:nvPr/>
        </p:nvSpPr>
        <p:spPr>
          <a:xfrm>
            <a:off x="0" y="1"/>
            <a:ext cx="5689599" cy="788090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7639" y="-15342"/>
            <a:ext cx="5574322" cy="803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Диаграмма классов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02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1"/>
            <a:ext cx="6743699" cy="712176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0" y="-289994"/>
            <a:ext cx="63383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Интерфейс приложения</a:t>
            </a: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74501" y="4270493"/>
            <a:ext cx="5990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Емкость затвор–исток (параметр </a:t>
            </a:r>
            <a:r>
              <a:rPr lang="ru-RU" sz="1600" kern="50" dirty="0" err="1">
                <a:solidFill>
                  <a:srgbClr val="000000"/>
                </a:solidFill>
                <a:ea typeface="Arial Unicode MS"/>
                <a:cs typeface="Arial Unicode MS"/>
              </a:rPr>
              <a:t>Cgs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), пФ;</a:t>
            </a:r>
            <a:endParaRPr lang="ru-RU" sz="1600" dirty="0" smtClean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 smtClean="0">
                <a:solidFill>
                  <a:srgbClr val="000000"/>
                </a:solidFill>
                <a:ea typeface="Arial Unicode MS"/>
                <a:cs typeface="Arial Unicode MS"/>
              </a:rPr>
              <a:t>Емкость 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сток-исток (параметр </a:t>
            </a:r>
            <a:r>
              <a:rPr lang="ru-RU" sz="1600" kern="50" dirty="0" err="1">
                <a:solidFill>
                  <a:srgbClr val="000000"/>
                </a:solidFill>
                <a:ea typeface="Arial Unicode MS"/>
                <a:cs typeface="Arial Unicode MS"/>
              </a:rPr>
              <a:t>Cds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), пФ;</a:t>
            </a:r>
            <a:endParaRPr lang="ru-RU" sz="1600" dirty="0" smtClean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 smtClean="0">
                <a:solidFill>
                  <a:srgbClr val="000000"/>
                </a:solidFill>
                <a:ea typeface="Arial Unicode MS"/>
                <a:cs typeface="Arial Unicode MS"/>
              </a:rPr>
              <a:t>Емкость 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затвор–сток (параметр </a:t>
            </a:r>
            <a:r>
              <a:rPr lang="ru-RU" sz="1600" kern="50" dirty="0" err="1">
                <a:solidFill>
                  <a:srgbClr val="000000"/>
                </a:solidFill>
                <a:ea typeface="Arial Unicode MS"/>
                <a:cs typeface="Arial Unicode MS"/>
              </a:rPr>
              <a:t>Cgd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), пФ;</a:t>
            </a:r>
            <a:endParaRPr lang="ru-RU" sz="1600" dirty="0" smtClean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 smtClean="0">
                <a:solidFill>
                  <a:srgbClr val="000000"/>
                </a:solidFill>
                <a:ea typeface="Arial Unicode MS"/>
                <a:cs typeface="Arial Unicode MS"/>
              </a:rPr>
              <a:t>Паразитная 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индуктивность истока (параметр </a:t>
            </a:r>
            <a:r>
              <a:rPr lang="ru-RU" sz="1600" kern="50" dirty="0" err="1">
                <a:solidFill>
                  <a:srgbClr val="000000"/>
                </a:solidFill>
                <a:ea typeface="Arial Unicode MS"/>
                <a:cs typeface="Arial Unicode MS"/>
              </a:rPr>
              <a:t>Ls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), </a:t>
            </a:r>
            <a:r>
              <a:rPr lang="ru-RU" sz="1600" kern="50" dirty="0" err="1">
                <a:solidFill>
                  <a:srgbClr val="000000"/>
                </a:solidFill>
                <a:ea typeface="Arial Unicode MS"/>
                <a:cs typeface="Arial Unicode MS"/>
              </a:rPr>
              <a:t>нГн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  <a:endParaRPr lang="ru-RU" sz="1600" dirty="0" smtClean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 smtClean="0">
                <a:solidFill>
                  <a:srgbClr val="000000"/>
                </a:solidFill>
                <a:ea typeface="Arial Unicode MS"/>
                <a:cs typeface="Arial Unicode MS"/>
              </a:rPr>
              <a:t>Паразитная 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индуктивность стока (параметр </a:t>
            </a:r>
            <a:r>
              <a:rPr lang="ru-RU" sz="1600" kern="50" dirty="0" err="1">
                <a:solidFill>
                  <a:srgbClr val="000000"/>
                </a:solidFill>
                <a:ea typeface="Arial Unicode MS"/>
                <a:cs typeface="Arial Unicode MS"/>
              </a:rPr>
              <a:t>Ld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), </a:t>
            </a:r>
            <a:r>
              <a:rPr lang="ru-RU" sz="1600" kern="50" dirty="0" err="1">
                <a:solidFill>
                  <a:srgbClr val="000000"/>
                </a:solidFill>
                <a:ea typeface="Arial Unicode MS"/>
                <a:cs typeface="Arial Unicode MS"/>
              </a:rPr>
              <a:t>нГн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  <a:endParaRPr lang="ru-RU" sz="1600" dirty="0" smtClean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 smtClean="0">
                <a:solidFill>
                  <a:srgbClr val="000000"/>
                </a:solidFill>
                <a:ea typeface="Arial Unicode MS"/>
                <a:cs typeface="Arial Unicode MS"/>
              </a:rPr>
              <a:t>Крутизна 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генератора тока стока (параметр </a:t>
            </a:r>
            <a:r>
              <a:rPr lang="ru-RU" sz="1600" kern="50" dirty="0" err="1">
                <a:solidFill>
                  <a:srgbClr val="000000"/>
                </a:solidFill>
                <a:ea typeface="Arial Unicode MS"/>
                <a:cs typeface="Arial Unicode MS"/>
              </a:rPr>
              <a:t>gm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), </a:t>
            </a:r>
            <a:r>
              <a:rPr lang="ru-RU" sz="1600" kern="50" dirty="0" err="1">
                <a:solidFill>
                  <a:srgbClr val="000000"/>
                </a:solidFill>
                <a:ea typeface="Arial Unicode MS"/>
                <a:cs typeface="Arial Unicode MS"/>
              </a:rPr>
              <a:t>мСм</a:t>
            </a:r>
            <a:r>
              <a:rPr lang="ru-RU" sz="1600" kern="50" dirty="0">
                <a:solidFill>
                  <a:srgbClr val="000000"/>
                </a:solidFill>
                <a:ea typeface="Arial Unicode MS"/>
                <a:cs typeface="Arial Unicode MS"/>
              </a:rPr>
              <a:t>.</a:t>
            </a:r>
            <a:endParaRPr lang="ru-RU" sz="1600" dirty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78405" y="1120949"/>
            <a:ext cx="3391055" cy="266406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3"/>
          <a:srcRect l="881" r="1"/>
          <a:stretch/>
        </p:blipFill>
        <p:spPr bwMode="auto">
          <a:xfrm>
            <a:off x="378430" y="3992469"/>
            <a:ext cx="2936270" cy="2770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141201" y="1451585"/>
            <a:ext cx="2804795" cy="8191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14477" y="816867"/>
            <a:ext cx="2329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Интерфейс приложения 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07384" y="3770773"/>
            <a:ext cx="2426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 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диалогового окна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35662" y="1035513"/>
            <a:ext cx="1969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kern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/>
              </a:rPr>
              <a:t>Выходная мощность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r="2715" b="6072"/>
          <a:stretch/>
        </p:blipFill>
        <p:spPr>
          <a:xfrm>
            <a:off x="7477831" y="1495519"/>
            <a:ext cx="4538351" cy="92967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831" y="2899636"/>
            <a:ext cx="4563125" cy="848608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705494" y="1051504"/>
            <a:ext cx="2319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/>
              </a:rPr>
              <a:t>Сохранение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/>
              </a:rPr>
              <a:t>параметров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123768" y="2489823"/>
            <a:ext cx="1754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/>
              </a:rPr>
              <a:t>Сохранение точек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498359" y="3837448"/>
            <a:ext cx="1524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Входные данные 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68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20379"/>
            <a:ext cx="4149969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0" y="64905"/>
            <a:ext cx="5460023" cy="8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Тестирование</a:t>
            </a:r>
            <a:endParaRPr lang="ru-RU" dirty="0">
              <a:latin typeface="+mn-lt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30"/>
          <a:stretch/>
        </p:blipFill>
        <p:spPr bwMode="auto">
          <a:xfrm>
            <a:off x="1169278" y="1731695"/>
            <a:ext cx="3750018" cy="1703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53" y="3966308"/>
            <a:ext cx="4229100" cy="2751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0" b="2960"/>
          <a:stretch/>
        </p:blipFill>
        <p:spPr bwMode="auto">
          <a:xfrm>
            <a:off x="6125210" y="564650"/>
            <a:ext cx="4643120" cy="2872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5"/>
          <a:srcRect t="519"/>
          <a:stretch/>
        </p:blipFill>
        <p:spPr bwMode="auto">
          <a:xfrm>
            <a:off x="7032672" y="3868660"/>
            <a:ext cx="3816303" cy="2817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13709" y="3535045"/>
            <a:ext cx="1998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Линейная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модель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4305" y="1002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Транзистор, включенный в цепь с тюнерами для определения точек нагрузочных контуров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34555" y="174049"/>
            <a:ext cx="527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Контуры выходной мощности (нелинейная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модель)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773912" y="3483529"/>
            <a:ext cx="504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Контуры выходной мощности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(линейная модель)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15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79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0"/>
            <a:ext cx="4818185" cy="90560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" y="-106867"/>
            <a:ext cx="3932506" cy="12186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Заключение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1325562"/>
            <a:ext cx="11334750" cy="5284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В ходе </a:t>
            </a:r>
            <a:r>
              <a:rPr lang="ru-RU" dirty="0"/>
              <a:t>выполнения </a:t>
            </a:r>
            <a:r>
              <a:rPr lang="ru-RU" dirty="0" smtClean="0"/>
              <a:t>выпускной бакалаврской </a:t>
            </a:r>
            <a:r>
              <a:rPr lang="ru-RU" dirty="0"/>
              <a:t>работы </a:t>
            </a:r>
            <a:r>
              <a:rPr lang="ru-RU" dirty="0" smtClean="0"/>
              <a:t>было разработано программное приложение</a:t>
            </a:r>
            <a:r>
              <a:rPr lang="ru-RU" dirty="0"/>
              <a:t>, которое позволяет:</a:t>
            </a:r>
          </a:p>
          <a:p>
            <a:pPr lvl="0"/>
            <a:r>
              <a:rPr lang="ru-RU" dirty="0"/>
              <a:t>вводить необходимые параметры </a:t>
            </a:r>
            <a:r>
              <a:rPr lang="ru-RU" dirty="0" smtClean="0"/>
              <a:t>для линейной </a:t>
            </a:r>
            <a:r>
              <a:rPr lang="ru-RU" dirty="0"/>
              <a:t>модели СВЧ </a:t>
            </a:r>
            <a:r>
              <a:rPr lang="ru-RU" dirty="0" smtClean="0"/>
              <a:t>транзистора</a:t>
            </a:r>
            <a:endParaRPr lang="ru-RU" dirty="0"/>
          </a:p>
          <a:p>
            <a:pPr lvl="0"/>
            <a:r>
              <a:rPr lang="ru-RU" dirty="0" smtClean="0"/>
              <a:t>задать параметры </a:t>
            </a:r>
            <a:r>
              <a:rPr lang="ru-RU" dirty="0"/>
              <a:t>ВАХ и </a:t>
            </a:r>
            <a:r>
              <a:rPr lang="ru-RU" dirty="0" smtClean="0"/>
              <a:t>выбрать положение </a:t>
            </a:r>
            <a:r>
              <a:rPr lang="ru-RU" dirty="0"/>
              <a:t>рабочей точки </a:t>
            </a:r>
            <a:r>
              <a:rPr lang="ru-RU" dirty="0" smtClean="0"/>
              <a:t>для транзистора</a:t>
            </a:r>
          </a:p>
          <a:p>
            <a:pPr lvl="0"/>
            <a:r>
              <a:rPr lang="ru-RU" dirty="0" smtClean="0"/>
              <a:t>рассчитать </a:t>
            </a:r>
            <a:r>
              <a:rPr lang="ru-RU" dirty="0"/>
              <a:t>контуры </a:t>
            </a:r>
            <a:r>
              <a:rPr lang="ru-RU" dirty="0" smtClean="0"/>
              <a:t>заданной выходной </a:t>
            </a:r>
            <a:r>
              <a:rPr lang="ru-RU" dirty="0"/>
              <a:t>мощности </a:t>
            </a:r>
            <a:r>
              <a:rPr lang="ru-RU" dirty="0" smtClean="0"/>
              <a:t>транзистора</a:t>
            </a:r>
            <a:endParaRPr lang="ru-RU" dirty="0"/>
          </a:p>
          <a:p>
            <a:pPr lvl="0"/>
            <a:r>
              <a:rPr lang="ru-RU" dirty="0" smtClean="0"/>
              <a:t>выполнить визуализацию контуров </a:t>
            </a:r>
            <a:r>
              <a:rPr lang="ru-RU" dirty="0"/>
              <a:t>на </a:t>
            </a:r>
            <a:r>
              <a:rPr lang="ru-RU" dirty="0" smtClean="0"/>
              <a:t>диаграмме Смита</a:t>
            </a:r>
          </a:p>
          <a:p>
            <a:pPr lvl="0"/>
            <a:r>
              <a:rPr lang="ru-RU" dirty="0"/>
              <a:t>сохранить рассчитанные точки контуров в файл формата </a:t>
            </a:r>
            <a:r>
              <a:rPr lang="en-US" dirty="0"/>
              <a:t>*.</a:t>
            </a:r>
            <a:r>
              <a:rPr lang="en-US" dirty="0" err="1"/>
              <a:t>rgn</a:t>
            </a:r>
            <a:endParaRPr lang="ru-RU" dirty="0"/>
          </a:p>
          <a:p>
            <a:pPr marL="0" indent="0">
              <a:buNone/>
            </a:pPr>
            <a:endParaRPr lang="ru-RU" sz="2000" dirty="0">
              <a:latin typeface="Play" panose="020B0604020202020204" charset="0"/>
            </a:endParaRPr>
          </a:p>
          <a:p>
            <a:endParaRPr lang="ru-RU" sz="2000" dirty="0"/>
          </a:p>
        </p:txBody>
      </p:sp>
      <p:sp>
        <p:nvSpPr>
          <p:cNvPr id="8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49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"/>
          <p:cNvSpPr/>
          <p:nvPr/>
        </p:nvSpPr>
        <p:spPr>
          <a:xfrm>
            <a:off x="4438835" y="2308195"/>
            <a:ext cx="7753165" cy="2948442"/>
          </a:xfrm>
          <a:custGeom>
            <a:avLst/>
            <a:gdLst>
              <a:gd name="connsiteX0" fmla="*/ 0 w 8463065"/>
              <a:gd name="connsiteY0" fmla="*/ 0 h 3805084"/>
              <a:gd name="connsiteX1" fmla="*/ 8463065 w 8463065"/>
              <a:gd name="connsiteY1" fmla="*/ 0 h 3805084"/>
              <a:gd name="connsiteX2" fmla="*/ 8463065 w 8463065"/>
              <a:gd name="connsiteY2" fmla="*/ 3805084 h 3805084"/>
              <a:gd name="connsiteX3" fmla="*/ 0 w 8463065"/>
              <a:gd name="connsiteY3" fmla="*/ 3805084 h 3805084"/>
              <a:gd name="connsiteX4" fmla="*/ 0 w 8463065"/>
              <a:gd name="connsiteY4" fmla="*/ 0 h 3805084"/>
              <a:gd name="connsiteX0" fmla="*/ 0 w 8463065"/>
              <a:gd name="connsiteY0" fmla="*/ 0 h 3805084"/>
              <a:gd name="connsiteX1" fmla="*/ 8463065 w 8463065"/>
              <a:gd name="connsiteY1" fmla="*/ 0 h 3805084"/>
              <a:gd name="connsiteX2" fmla="*/ 8452674 w 8463065"/>
              <a:gd name="connsiteY2" fmla="*/ 3181630 h 3805084"/>
              <a:gd name="connsiteX3" fmla="*/ 0 w 8463065"/>
              <a:gd name="connsiteY3" fmla="*/ 3805084 h 3805084"/>
              <a:gd name="connsiteX4" fmla="*/ 0 w 8463065"/>
              <a:gd name="connsiteY4" fmla="*/ 0 h 3805084"/>
              <a:gd name="connsiteX0" fmla="*/ 0 w 8463065"/>
              <a:gd name="connsiteY0" fmla="*/ 0 h 3358275"/>
              <a:gd name="connsiteX1" fmla="*/ 8463065 w 8463065"/>
              <a:gd name="connsiteY1" fmla="*/ 0 h 3358275"/>
              <a:gd name="connsiteX2" fmla="*/ 8452674 w 8463065"/>
              <a:gd name="connsiteY2" fmla="*/ 3181630 h 3358275"/>
              <a:gd name="connsiteX3" fmla="*/ 187036 w 8463065"/>
              <a:gd name="connsiteY3" fmla="*/ 3358275 h 3358275"/>
              <a:gd name="connsiteX4" fmla="*/ 0 w 8463065"/>
              <a:gd name="connsiteY4" fmla="*/ 0 h 3358275"/>
              <a:gd name="connsiteX0" fmla="*/ 1059874 w 8276029"/>
              <a:gd name="connsiteY0" fmla="*/ 0 h 3431011"/>
              <a:gd name="connsiteX1" fmla="*/ 8276029 w 8276029"/>
              <a:gd name="connsiteY1" fmla="*/ 72736 h 3431011"/>
              <a:gd name="connsiteX2" fmla="*/ 8265638 w 8276029"/>
              <a:gd name="connsiteY2" fmla="*/ 3254366 h 3431011"/>
              <a:gd name="connsiteX3" fmla="*/ 0 w 8276029"/>
              <a:gd name="connsiteY3" fmla="*/ 3431011 h 3431011"/>
              <a:gd name="connsiteX4" fmla="*/ 1059874 w 8276029"/>
              <a:gd name="connsiteY4" fmla="*/ 0 h 3431011"/>
              <a:gd name="connsiteX0" fmla="*/ 1059874 w 8296810"/>
              <a:gd name="connsiteY0" fmla="*/ 0 h 3431011"/>
              <a:gd name="connsiteX1" fmla="*/ 8296810 w 8296810"/>
              <a:gd name="connsiteY1" fmla="*/ 509154 h 3431011"/>
              <a:gd name="connsiteX2" fmla="*/ 8265638 w 8296810"/>
              <a:gd name="connsiteY2" fmla="*/ 3254366 h 3431011"/>
              <a:gd name="connsiteX3" fmla="*/ 0 w 8296810"/>
              <a:gd name="connsiteY3" fmla="*/ 3431011 h 3431011"/>
              <a:gd name="connsiteX4" fmla="*/ 1059874 w 8296810"/>
              <a:gd name="connsiteY4" fmla="*/ 0 h 343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6810" h="3431011">
                <a:moveTo>
                  <a:pt x="1059874" y="0"/>
                </a:moveTo>
                <a:lnTo>
                  <a:pt x="8296810" y="509154"/>
                </a:lnTo>
                <a:cubicBezTo>
                  <a:pt x="8293346" y="1569697"/>
                  <a:pt x="8269102" y="2193823"/>
                  <a:pt x="8265638" y="3254366"/>
                </a:cubicBezTo>
                <a:lnTo>
                  <a:pt x="0" y="3431011"/>
                </a:lnTo>
                <a:lnTo>
                  <a:pt x="1059874" y="0"/>
                </a:lnTo>
                <a:close/>
              </a:path>
            </a:pathLst>
          </a:custGeom>
          <a:solidFill>
            <a:srgbClr val="336699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1"/>
          <p:cNvSpPr/>
          <p:nvPr/>
        </p:nvSpPr>
        <p:spPr>
          <a:xfrm>
            <a:off x="5042516" y="2778711"/>
            <a:ext cx="7149483" cy="2385971"/>
          </a:xfrm>
          <a:custGeom>
            <a:avLst/>
            <a:gdLst>
              <a:gd name="connsiteX0" fmla="*/ 0 w 7283194"/>
              <a:gd name="connsiteY0" fmla="*/ 0 h 2659754"/>
              <a:gd name="connsiteX1" fmla="*/ 7283194 w 7283194"/>
              <a:gd name="connsiteY1" fmla="*/ 0 h 2659754"/>
              <a:gd name="connsiteX2" fmla="*/ 7283194 w 7283194"/>
              <a:gd name="connsiteY2" fmla="*/ 2659754 h 2659754"/>
              <a:gd name="connsiteX3" fmla="*/ 0 w 7283194"/>
              <a:gd name="connsiteY3" fmla="*/ 2659754 h 2659754"/>
              <a:gd name="connsiteX4" fmla="*/ 0 w 7283194"/>
              <a:gd name="connsiteY4" fmla="*/ 0 h 2659754"/>
              <a:gd name="connsiteX0" fmla="*/ 481780 w 7283194"/>
              <a:gd name="connsiteY0" fmla="*/ 0 h 2787573"/>
              <a:gd name="connsiteX1" fmla="*/ 7283194 w 7283194"/>
              <a:gd name="connsiteY1" fmla="*/ 127819 h 2787573"/>
              <a:gd name="connsiteX2" fmla="*/ 7283194 w 7283194"/>
              <a:gd name="connsiteY2" fmla="*/ 2787573 h 2787573"/>
              <a:gd name="connsiteX3" fmla="*/ 0 w 7283194"/>
              <a:gd name="connsiteY3" fmla="*/ 2787573 h 2787573"/>
              <a:gd name="connsiteX4" fmla="*/ 481780 w 7283194"/>
              <a:gd name="connsiteY4" fmla="*/ 0 h 2787573"/>
              <a:gd name="connsiteX0" fmla="*/ 855406 w 7656820"/>
              <a:gd name="connsiteY0" fmla="*/ 0 h 2944889"/>
              <a:gd name="connsiteX1" fmla="*/ 7656820 w 7656820"/>
              <a:gd name="connsiteY1" fmla="*/ 127819 h 2944889"/>
              <a:gd name="connsiteX2" fmla="*/ 7656820 w 7656820"/>
              <a:gd name="connsiteY2" fmla="*/ 2787573 h 2944889"/>
              <a:gd name="connsiteX3" fmla="*/ 0 w 7656820"/>
              <a:gd name="connsiteY3" fmla="*/ 2944889 h 2944889"/>
              <a:gd name="connsiteX4" fmla="*/ 855406 w 7656820"/>
              <a:gd name="connsiteY4" fmla="*/ 0 h 29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6820" h="2944889">
                <a:moveTo>
                  <a:pt x="855406" y="0"/>
                </a:moveTo>
                <a:lnTo>
                  <a:pt x="7656820" y="127819"/>
                </a:lnTo>
                <a:lnTo>
                  <a:pt x="7656820" y="2787573"/>
                </a:lnTo>
                <a:lnTo>
                  <a:pt x="0" y="2944889"/>
                </a:lnTo>
                <a:lnTo>
                  <a:pt x="855406" y="0"/>
                </a:lnTo>
                <a:close/>
              </a:path>
            </a:pathLst>
          </a:cu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Google Shape;220;p26"/>
          <p:cNvSpPr txBox="1"/>
          <p:nvPr/>
        </p:nvSpPr>
        <p:spPr>
          <a:xfrm>
            <a:off x="5907881" y="3403173"/>
            <a:ext cx="10891838" cy="223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bg1"/>
                </a:solidFill>
                <a:ea typeface="Play"/>
                <a:cs typeface="Play"/>
                <a:sym typeface="Play"/>
              </a:rPr>
              <a:t>Спасибо за </a:t>
            </a:r>
            <a:r>
              <a:rPr lang="ru-RU" sz="4400" dirty="0" smtClean="0">
                <a:solidFill>
                  <a:schemeClr val="bg1"/>
                </a:solidFill>
                <a:ea typeface="Play"/>
                <a:cs typeface="Play"/>
                <a:sym typeface="Play"/>
              </a:rPr>
              <a:t>внимание!</a:t>
            </a:r>
            <a:endParaRPr sz="4400" dirty="0">
              <a:solidFill>
                <a:schemeClr val="bg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0569" y="135591"/>
            <a:ext cx="9946105" cy="1910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ПРИЛОЖЕНИЕ ДЛЯ ПОСТРОЕНИЯ КОНТУРОВ ВЫХОДНОЙ МОЩНОСТИ СВЧ ТРАНЗИСТОРА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8125" y="2387223"/>
            <a:ext cx="4467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Выполнил: </a:t>
            </a:r>
            <a:r>
              <a:rPr lang="en-US" sz="2400" dirty="0" smtClean="0"/>
              <a:t> </a:t>
            </a:r>
            <a:r>
              <a:rPr lang="ru-RU" sz="2400" dirty="0" smtClean="0"/>
              <a:t>студент </a:t>
            </a:r>
            <a:r>
              <a:rPr lang="ru-RU" sz="2400" dirty="0"/>
              <a:t>гр. 583-7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Якупов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Д.Ф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8600" y="3448174"/>
            <a:ext cx="4752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Руководитель:  </a:t>
            </a:r>
            <a:r>
              <a:rPr lang="ru-RU" sz="2400" dirty="0"/>
              <a:t>доцент каф. КСУП</a:t>
            </a:r>
            <a:r>
              <a:rPr lang="ru-RU" sz="2400" dirty="0" smtClean="0"/>
              <a:t>, 		  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Черкашин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М.В.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037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Play" panose="020B0604020202020204" charset="0"/>
              </a:rPr>
              <a:t>Цель работы</a:t>
            </a:r>
            <a:endParaRPr lang="ru-RU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38200" y="1460499"/>
            <a:ext cx="11081084" cy="5116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Целью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smtClean="0"/>
              <a:t>работы является </a:t>
            </a:r>
            <a:r>
              <a:rPr lang="ru-RU" sz="3200" dirty="0"/>
              <a:t>разработка приложения для построения контуров выходной мощности на диаграмме Смита с помощью методики </a:t>
            </a:r>
            <a:r>
              <a:rPr lang="en-US" sz="3200" dirty="0"/>
              <a:t>load</a:t>
            </a:r>
            <a:r>
              <a:rPr lang="ru-RU" sz="3200" dirty="0"/>
              <a:t>-</a:t>
            </a:r>
            <a:r>
              <a:rPr lang="en-US" sz="3200" dirty="0"/>
              <a:t>pull</a:t>
            </a:r>
            <a:r>
              <a:rPr lang="ru-RU" sz="3200" dirty="0"/>
              <a:t> и модифицированного метода </a:t>
            </a:r>
            <a:r>
              <a:rPr lang="ru-RU" sz="3200" dirty="0" err="1"/>
              <a:t>Криппса</a:t>
            </a:r>
            <a:r>
              <a:rPr lang="ru-RU" sz="3200" dirty="0" smtClean="0"/>
              <a:t>.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</a:t>
            </a:r>
            <a:r>
              <a:rPr lang="en-US" sz="3200" dirty="0" smtClean="0"/>
              <a:t>:</a:t>
            </a:r>
          </a:p>
          <a:p>
            <a:pPr lvl="0"/>
            <a:r>
              <a:rPr lang="ru-RU" sz="3200" dirty="0"/>
              <a:t>рассмотреть методы </a:t>
            </a:r>
            <a:r>
              <a:rPr lang="ru-RU" sz="3200" dirty="0" err="1"/>
              <a:t>load-pull</a:t>
            </a:r>
            <a:r>
              <a:rPr lang="ru-RU" sz="3200" dirty="0"/>
              <a:t>, </a:t>
            </a:r>
            <a:r>
              <a:rPr lang="ru-RU" sz="3200" dirty="0" err="1"/>
              <a:t>Криппса</a:t>
            </a:r>
            <a:r>
              <a:rPr lang="ru-RU" sz="3200" dirty="0"/>
              <a:t> и диаграмму </a:t>
            </a:r>
            <a:r>
              <a:rPr lang="ru-RU" sz="3200" dirty="0" smtClean="0"/>
              <a:t>Смита</a:t>
            </a:r>
            <a:endParaRPr lang="ru-RU" sz="3200" dirty="0"/>
          </a:p>
          <a:p>
            <a:pPr lvl="0"/>
            <a:r>
              <a:rPr lang="ru-RU" sz="3200" dirty="0" smtClean="0"/>
              <a:t>разработать алгоритмы работы программы</a:t>
            </a:r>
            <a:endParaRPr lang="ru-RU" sz="3200" dirty="0"/>
          </a:p>
          <a:p>
            <a:r>
              <a:rPr lang="ru-RU" sz="3200" dirty="0" smtClean="0"/>
              <a:t>выполнить проектирование и реализацию приложения</a:t>
            </a:r>
          </a:p>
          <a:p>
            <a:r>
              <a:rPr lang="ru-RU" sz="3200" dirty="0" smtClean="0"/>
              <a:t>выполнить тестирование приложения</a:t>
            </a:r>
            <a:endParaRPr lang="ru-RU" sz="32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048750" y="6099175"/>
            <a:ext cx="2701834" cy="365125"/>
          </a:xfrm>
        </p:spPr>
        <p:txBody>
          <a:bodyPr/>
          <a:lstStyle/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6"/>
          <p:cNvSpPr/>
          <p:nvPr/>
        </p:nvSpPr>
        <p:spPr>
          <a:xfrm>
            <a:off x="-1" y="0"/>
            <a:ext cx="6705601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>
              <a:latin typeface="Plat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4993" y="-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Play" panose="020B0604020202020204" charset="0"/>
              </a:rPr>
              <a:t>Цель работы и задачи</a:t>
            </a:r>
            <a:endParaRPr lang="ru-RU" dirty="0">
              <a:solidFill>
                <a:schemeClr val="bg1"/>
              </a:solidFill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0"/>
            <a:ext cx="7347284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73027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Обзор предметной области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Объект 5" descr="C:\Users\Danis\Desktop\Клиент\Учебка\4 Курс 1 часть\Нирс\Диграмма смита.png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9"/>
          <a:stretch/>
        </p:blipFill>
        <p:spPr bwMode="auto">
          <a:xfrm>
            <a:off x="214384" y="1654753"/>
            <a:ext cx="2688737" cy="27557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978980" y="1252536"/>
            <a:ext cx="8736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Диаграмма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Смита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</a:t>
            </a:r>
            <a:r>
              <a:rPr lang="ru-RU" sz="2400" dirty="0" smtClean="0">
                <a:ea typeface="Calibri" panose="020F0502020204030204" pitchFamily="34" charset="0"/>
              </a:rPr>
              <a:t>– инструмент, который обеспечивает представление всех возможных комплексных </a:t>
            </a:r>
            <a:r>
              <a:rPr lang="ru-RU" sz="2400" dirty="0" err="1" smtClean="0">
                <a:ea typeface="Calibri" panose="020F0502020204030204" pitchFamily="34" charset="0"/>
              </a:rPr>
              <a:t>импедансов</a:t>
            </a:r>
            <a:r>
              <a:rPr lang="ru-RU" sz="2400" dirty="0" smtClean="0">
                <a:ea typeface="Calibri" panose="020F0502020204030204" pitchFamily="34" charset="0"/>
              </a:rPr>
              <a:t>.</a:t>
            </a:r>
          </a:p>
          <a:p>
            <a:pPr algn="just"/>
            <a:endParaRPr lang="ru-RU" sz="2400" dirty="0">
              <a:latin typeface="Play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876" y="1200561"/>
            <a:ext cx="2225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Смита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022255" y="2278740"/>
            <a:ext cx="8736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Load-pull</a:t>
            </a:r>
            <a:r>
              <a:rPr lang="en-US" sz="2400" dirty="0" smtClean="0">
                <a:ea typeface="Calibri" panose="020F0502020204030204" pitchFamily="34" charset="0"/>
              </a:rPr>
              <a:t> (</a:t>
            </a:r>
            <a:r>
              <a:rPr lang="ru-RU" sz="2400" dirty="0" smtClean="0">
                <a:ea typeface="Calibri" panose="020F0502020204030204" pitchFamily="34" charset="0"/>
              </a:rPr>
              <a:t>метод согласования нагрузки</a:t>
            </a:r>
            <a:r>
              <a:rPr lang="en-US" sz="2400" dirty="0" smtClean="0">
                <a:ea typeface="Calibri" panose="020F0502020204030204" pitchFamily="34" charset="0"/>
              </a:rPr>
              <a:t>)</a:t>
            </a:r>
            <a:r>
              <a:rPr lang="ru-RU" sz="2400" dirty="0">
                <a:ea typeface="Calibri" panose="020F0502020204030204" pitchFamily="34" charset="0"/>
              </a:rPr>
              <a:t>– процесс систематического </a:t>
            </a:r>
            <a:r>
              <a:rPr lang="ru-RU" sz="2400" dirty="0" smtClean="0">
                <a:ea typeface="Calibri" panose="020F0502020204030204" pitchFamily="34" charset="0"/>
              </a:rPr>
              <a:t>изменения </a:t>
            </a:r>
            <a:r>
              <a:rPr lang="ru-RU" sz="2400" dirty="0">
                <a:ea typeface="Calibri" panose="020F0502020204030204" pitchFamily="34" charset="0"/>
              </a:rPr>
              <a:t>импеданса</a:t>
            </a:r>
          </a:p>
          <a:p>
            <a:pPr algn="just"/>
            <a:endParaRPr lang="ru-RU" sz="2400" dirty="0">
              <a:latin typeface="Play" panose="020B0604020202020204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235" y="3236380"/>
            <a:ext cx="2879090" cy="278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436300" y="2788113"/>
            <a:ext cx="255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Нагрузочные контуры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0051" y="4397360"/>
            <a:ext cx="8834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Нагрузочный контур</a:t>
            </a:r>
            <a:r>
              <a:rPr lang="ru-RU" altLang="ru-RU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dirty="0" smtClean="0"/>
              <a:t>– замкнутая область на диаграмме Смита, отражающая степень близости выходной мощности устройства к оптимальному значению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9070" y="5512817"/>
            <a:ext cx="8834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/>
              <a:t>Оптимальная нагрузка необходима для получения </a:t>
            </a:r>
            <a:r>
              <a:rPr lang="ru-RU" altLang="ru-RU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максимальной выходной мощности усилителя</a:t>
            </a:r>
            <a:endParaRPr lang="ru-RU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048750" y="6099175"/>
            <a:ext cx="2701834" cy="365125"/>
          </a:xfrm>
        </p:spPr>
        <p:txBody>
          <a:bodyPr/>
          <a:lstStyle/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8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7347284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-73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Обзор предметной области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0" y="1388268"/>
            <a:ext cx="8978900" cy="4851400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ru-RU" alt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Три </a:t>
            </a:r>
            <a:r>
              <a:rPr lang="ru-RU" alt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основных </a:t>
            </a:r>
            <a:r>
              <a:rPr lang="ru-RU" alt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метода </a:t>
            </a:r>
            <a:r>
              <a:rPr lang="ru-RU" altLang="ru-RU" dirty="0"/>
              <a:t>для получения </a:t>
            </a:r>
            <a:r>
              <a:rPr lang="ru-RU" altLang="ru-RU" dirty="0" smtClean="0"/>
              <a:t>контуров выходной мощности транзистора:</a:t>
            </a:r>
            <a:endParaRPr lang="ru-RU" altLang="ru-RU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экспериментальное измерение выходной мощности</a:t>
            </a:r>
            <a:r>
              <a:rPr lang="ru-RU" altLang="ru-RU" dirty="0"/>
              <a:t> </a:t>
            </a:r>
            <a:r>
              <a:rPr lang="ru-RU" altLang="ru-RU" dirty="0" smtClean="0"/>
              <a:t>СВЧ транзистора </a:t>
            </a:r>
            <a:r>
              <a:rPr lang="ru-RU" altLang="ru-RU" dirty="0"/>
              <a:t>с помощью специального оборудования </a:t>
            </a:r>
            <a:endParaRPr lang="ru-RU" alt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altLang="ru-RU" dirty="0" smtClean="0"/>
              <a:t>получение </a:t>
            </a:r>
            <a:r>
              <a:rPr lang="ru-RU" altLang="ru-RU" dirty="0"/>
              <a:t>нагрузочных контуров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с помощью нелинейной модели </a:t>
            </a:r>
            <a:r>
              <a:rPr lang="ru-RU" altLang="ru-RU" dirty="0"/>
              <a:t>транзистора и специализированных алгоритмов расчета – метод гармонического баланса </a:t>
            </a:r>
            <a:endParaRPr lang="ru-RU" alt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altLang="ru-RU" dirty="0" smtClean="0"/>
              <a:t>получение контуров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с помощью линейной модели </a:t>
            </a:r>
            <a:r>
              <a:rPr lang="ru-RU" altLang="ru-RU" dirty="0"/>
              <a:t>транзистора (</a:t>
            </a:r>
            <a:r>
              <a:rPr lang="ru-RU" altLang="ru-RU" dirty="0" smtClean="0">
                <a:solidFill>
                  <a:schemeClr val="accent1">
                    <a:lumMod val="75000"/>
                  </a:schemeClr>
                </a:solidFill>
              </a:rPr>
              <a:t>метода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</a:rPr>
              <a:t>Криппса</a:t>
            </a:r>
            <a:r>
              <a:rPr lang="ru-RU" altLang="ru-RU" dirty="0"/>
              <a:t>)</a:t>
            </a:r>
          </a:p>
          <a:p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329" y="2167611"/>
            <a:ext cx="2806701" cy="2988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Прямоугольник 15"/>
          <p:cNvSpPr/>
          <p:nvPr/>
        </p:nvSpPr>
        <p:spPr>
          <a:xfrm>
            <a:off x="8769954" y="1104175"/>
            <a:ext cx="3193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Контуры равной мощности и КПД, полученные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экспериментальным путем</a:t>
            </a:r>
          </a:p>
        </p:txBody>
      </p:sp>
      <p:sp>
        <p:nvSpPr>
          <p:cNvPr id="8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01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12" y="1365551"/>
            <a:ext cx="3656088" cy="704118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AWR Microwave Office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" y="2217735"/>
            <a:ext cx="4615976" cy="3602714"/>
          </a:xfrm>
        </p:spPr>
      </p:pic>
      <p:sp>
        <p:nvSpPr>
          <p:cNvPr id="5" name="Прямоугольник 6"/>
          <p:cNvSpPr/>
          <p:nvPr/>
        </p:nvSpPr>
        <p:spPr>
          <a:xfrm>
            <a:off x="1" y="-56231"/>
            <a:ext cx="3894992" cy="1121633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53736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Аналоги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81600" y="2982724"/>
            <a:ext cx="3544279" cy="207358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8534401" y="2767867"/>
            <a:ext cx="3549162" cy="2556607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971656" y="1167358"/>
            <a:ext cx="3144715" cy="1155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Keysight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ADS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250" y="5867400"/>
            <a:ext cx="9696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Используют нелинейные модели транзисторов и требуют сложных алгоритмов </a:t>
            </a:r>
            <a:r>
              <a:rPr lang="ru-RU" sz="2000" dirty="0"/>
              <a:t>расчета для </a:t>
            </a:r>
            <a:r>
              <a:rPr lang="ru-RU" sz="2000" dirty="0" smtClean="0"/>
              <a:t>выполнения </a:t>
            </a:r>
            <a:r>
              <a:rPr lang="en-US" sz="2000" dirty="0" smtClean="0"/>
              <a:t>load-pull </a:t>
            </a:r>
            <a:r>
              <a:rPr lang="ru-RU" sz="2000" dirty="0" smtClean="0"/>
              <a:t>моделирования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487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6"/>
          <p:cNvSpPr/>
          <p:nvPr/>
        </p:nvSpPr>
        <p:spPr>
          <a:xfrm>
            <a:off x="0" y="0"/>
            <a:ext cx="5251787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700" y="0"/>
            <a:ext cx="58547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Метод </a:t>
            </a:r>
            <a:r>
              <a:rPr lang="ru-RU" dirty="0" err="1" smtClean="0">
                <a:solidFill>
                  <a:schemeClr val="bg1"/>
                </a:solidFill>
                <a:latin typeface="+mn-lt"/>
              </a:rPr>
              <a:t>Криппса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700" y="1325564"/>
            <a:ext cx="6423649" cy="162669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 smtClean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</a:t>
            </a:r>
            <a:r>
              <a:rPr lang="ru-RU" sz="2400" dirty="0" err="1" smtClean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Криппса</a:t>
            </a:r>
            <a:r>
              <a:rPr lang="ru-RU" sz="2400" dirty="0" smtClean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/>
              <a:t>– основан на представлении транзистора упрощенной линейной моделью, которая не учитывает нелинейности и потери в транзисторе.</a:t>
            </a:r>
            <a:endParaRPr lang="ru-RU" sz="2400" dirty="0"/>
          </a:p>
          <a:p>
            <a:pPr marL="0" indent="0">
              <a:buNone/>
            </a:pPr>
            <a:endParaRPr lang="ru-RU" dirty="0" smtClean="0">
              <a:latin typeface="Play" panose="020B0604020202020204" charset="0"/>
            </a:endParaRP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74"/>
          <a:stretch/>
        </p:blipFill>
        <p:spPr bwMode="auto">
          <a:xfrm>
            <a:off x="7445403" y="942475"/>
            <a:ext cx="4407496" cy="173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473978" y="258051"/>
            <a:ext cx="4429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Эквивалентная схема замещения полевого транзистора </a:t>
            </a:r>
            <a:endParaRPr lang="ru-RU" sz="2000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3476132"/>
            <a:ext cx="2873324" cy="28294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7299344" y="2952235"/>
            <a:ext cx="4701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Контуры</a:t>
            </a: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полученные по методу </a:t>
            </a:r>
            <a:r>
              <a:rPr lang="ru-RU" altLang="ru-RU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Криппса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9700" y="29522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400" dirty="0"/>
              <a:t>Метод </a:t>
            </a:r>
            <a:r>
              <a:rPr lang="ru-RU" altLang="ru-RU" sz="2400" dirty="0" smtClean="0"/>
              <a:t>является </a:t>
            </a:r>
            <a:r>
              <a:rPr lang="ru-RU" altLang="ru-RU" sz="2400" dirty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оценочным</a:t>
            </a:r>
            <a:r>
              <a:rPr lang="ru-RU" altLang="ru-RU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dirty="0"/>
              <a:t>и применяется для проектирования усилителей, работающих в </a:t>
            </a:r>
            <a:r>
              <a:rPr lang="ru-RU" altLang="ru-RU" sz="2400" dirty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линейном режиме </a:t>
            </a:r>
            <a:r>
              <a:rPr lang="ru-RU" altLang="ru-RU" sz="2400" dirty="0"/>
              <a:t>(класс А)</a:t>
            </a:r>
            <a:endParaRPr lang="ru-RU" sz="24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11275" y="5513388"/>
            <a:ext cx="1873250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2400" dirty="0"/>
              <a:t>R</a:t>
            </a:r>
            <a:r>
              <a:rPr lang="en-US" altLang="ru-RU" sz="2400" baseline="-25000" dirty="0"/>
              <a:t>HI</a:t>
            </a:r>
            <a:r>
              <a:rPr lang="en-US" altLang="ru-RU" sz="2400" dirty="0"/>
              <a:t>=p*</a:t>
            </a:r>
            <a:r>
              <a:rPr lang="en-US" altLang="ru-RU" sz="2400" dirty="0" err="1"/>
              <a:t>R</a:t>
            </a:r>
            <a:r>
              <a:rPr lang="en-US" altLang="ru-RU" sz="2400" baseline="-25000" dirty="0" err="1"/>
              <a:t>opt</a:t>
            </a:r>
            <a:endParaRPr lang="ru-RU" altLang="ru-RU" sz="2400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724275" y="5532438"/>
            <a:ext cx="1820862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2400" dirty="0"/>
              <a:t>R</a:t>
            </a:r>
            <a:r>
              <a:rPr lang="en-US" altLang="ru-RU" sz="2400" baseline="-25000" dirty="0"/>
              <a:t>LO</a:t>
            </a:r>
            <a:r>
              <a:rPr lang="en-US" altLang="ru-RU" sz="2400" dirty="0"/>
              <a:t>=</a:t>
            </a:r>
            <a:r>
              <a:rPr lang="en-US" altLang="ru-RU" sz="2400" dirty="0" err="1"/>
              <a:t>R</a:t>
            </a:r>
            <a:r>
              <a:rPr lang="en-US" altLang="ru-RU" sz="2400" baseline="-25000" dirty="0" err="1"/>
              <a:t>opt</a:t>
            </a:r>
            <a:r>
              <a:rPr lang="en-US" altLang="ru-RU" sz="2400" dirty="0"/>
              <a:t>/p</a:t>
            </a:r>
            <a:endParaRPr lang="ru-RU" altLang="ru-RU" sz="2400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4150" y="48339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96850" y="4413250"/>
            <a:ext cx="64236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ru-RU" sz="2000" dirty="0">
                <a:latin typeface="Arial" panose="020B0604020202020204" pitchFamily="34" charset="0"/>
              </a:rPr>
              <a:t>Контур </a:t>
            </a:r>
            <a:r>
              <a:rPr lang="en-US" altLang="ru-RU" sz="2000" dirty="0">
                <a:latin typeface="Arial" panose="020B0604020202020204" pitchFamily="34" charset="0"/>
              </a:rPr>
              <a:t>c </a:t>
            </a:r>
            <a:r>
              <a:rPr lang="ru-RU" altLang="ru-RU" sz="2000" dirty="0">
                <a:latin typeface="Arial" panose="020B0604020202020204" pitchFamily="34" charset="0"/>
              </a:rPr>
              <a:t>заданной мощностью </a:t>
            </a:r>
            <a:r>
              <a:rPr lang="en-US" altLang="ru-RU" sz="2000" dirty="0" smtClean="0">
                <a:latin typeface="Arial" panose="020B0604020202020204" pitchFamily="34" charset="0"/>
              </a:rPr>
              <a:t>P = </a:t>
            </a:r>
            <a:r>
              <a:rPr lang="en-US" altLang="ru-RU" sz="2000" dirty="0" err="1" smtClean="0">
                <a:latin typeface="Arial" panose="020B0604020202020204" pitchFamily="34" charset="0"/>
              </a:rPr>
              <a:t>P</a:t>
            </a:r>
            <a:r>
              <a:rPr lang="en-US" altLang="ru-RU" sz="2000" baseline="-25000" dirty="0" err="1" smtClean="0">
                <a:latin typeface="Arial" panose="020B0604020202020204" pitchFamily="34" charset="0"/>
              </a:rPr>
              <a:t>max</a:t>
            </a:r>
            <a:r>
              <a:rPr lang="en-US" altLang="ru-RU" sz="2000" baseline="-25000" dirty="0" smtClean="0">
                <a:latin typeface="Arial" panose="020B0604020202020204" pitchFamily="34" charset="0"/>
              </a:rPr>
              <a:t> </a:t>
            </a:r>
            <a:r>
              <a:rPr lang="en-US" altLang="ru-RU" sz="2000" dirty="0">
                <a:latin typeface="Arial" panose="020B0604020202020204" pitchFamily="34" charset="0"/>
              </a:rPr>
              <a:t>/p </a:t>
            </a:r>
            <a:r>
              <a:rPr lang="ru-RU" altLang="ru-RU" sz="2000" dirty="0">
                <a:latin typeface="Arial" panose="020B0604020202020204" pitchFamily="34" charset="0"/>
              </a:rPr>
              <a:t>может быть получен с помощью </a:t>
            </a:r>
            <a:r>
              <a:rPr lang="ru-RU" altLang="ru-RU" sz="2000" dirty="0" smtClean="0">
                <a:latin typeface="Arial" panose="020B0604020202020204" pitchFamily="34" charset="0"/>
              </a:rPr>
              <a:t>сопротивлений </a:t>
            </a:r>
            <a:r>
              <a:rPr lang="en-US" altLang="ru-RU" sz="2000" dirty="0" smtClean="0">
                <a:latin typeface="Arial" panose="020B0604020202020204" pitchFamily="34" charset="0"/>
              </a:rPr>
              <a:t>R</a:t>
            </a:r>
            <a:r>
              <a:rPr lang="en-US" altLang="ru-RU" sz="2000" baseline="-25000" dirty="0" smtClean="0">
                <a:latin typeface="Arial" panose="020B0604020202020204" pitchFamily="34" charset="0"/>
              </a:rPr>
              <a:t>HI</a:t>
            </a:r>
            <a:r>
              <a:rPr lang="en-US" altLang="ru-RU" sz="2000" dirty="0" smtClean="0">
                <a:latin typeface="Arial" panose="020B0604020202020204" pitchFamily="34" charset="0"/>
              </a:rPr>
              <a:t> </a:t>
            </a:r>
            <a:r>
              <a:rPr lang="ru-RU" altLang="ru-RU" sz="2000" dirty="0" smtClean="0">
                <a:latin typeface="Arial" panose="020B0604020202020204" pitchFamily="34" charset="0"/>
              </a:rPr>
              <a:t>и </a:t>
            </a:r>
            <a:r>
              <a:rPr lang="en-US" altLang="ru-RU" sz="2000" dirty="0" smtClean="0">
                <a:latin typeface="Arial" panose="020B0604020202020204" pitchFamily="34" charset="0"/>
              </a:rPr>
              <a:t>R</a:t>
            </a:r>
            <a:r>
              <a:rPr lang="en-US" altLang="ru-RU" sz="2000" baseline="-25000" dirty="0" smtClean="0">
                <a:latin typeface="Arial" panose="020B0604020202020204" pitchFamily="34" charset="0"/>
              </a:rPr>
              <a:t>LO</a:t>
            </a:r>
            <a:r>
              <a:rPr lang="ru-RU" altLang="ru-RU" sz="2000" dirty="0" smtClean="0">
                <a:latin typeface="Arial" panose="020B0604020202020204" pitchFamily="34" charset="0"/>
              </a:rPr>
              <a:t>: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16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6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50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-17798"/>
            <a:ext cx="8905010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3682"/>
            <a:ext cx="8140337" cy="94886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Метод </a:t>
            </a:r>
            <a:r>
              <a:rPr lang="ru-RU" dirty="0" err="1" smtClean="0">
                <a:solidFill>
                  <a:schemeClr val="bg1"/>
                </a:solidFill>
                <a:latin typeface="+mn-lt"/>
              </a:rPr>
              <a:t>Криппса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175510"/>
            <a:ext cx="7877174" cy="1300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Метод </a:t>
            </a:r>
            <a:r>
              <a:rPr lang="ru-RU" sz="3200" dirty="0" err="1" smtClean="0"/>
              <a:t>Криппса</a:t>
            </a:r>
            <a:r>
              <a:rPr lang="en-US" sz="3200" dirty="0" smtClean="0"/>
              <a:t>,</a:t>
            </a:r>
            <a:r>
              <a:rPr lang="ru-RU" sz="3200" dirty="0" smtClean="0"/>
              <a:t> доработанный </a:t>
            </a:r>
            <a:r>
              <a:rPr lang="ru-RU" sz="3200" dirty="0" err="1" smtClean="0">
                <a:solidFill>
                  <a:srgbClr val="4775A3"/>
                </a:solidFill>
              </a:rPr>
              <a:t>П.Абри</a:t>
            </a:r>
            <a:endParaRPr lang="ru-RU" sz="3200" dirty="0" smtClean="0">
              <a:solidFill>
                <a:srgbClr val="4775A3"/>
              </a:solidFill>
            </a:endParaRP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33" y="2079590"/>
            <a:ext cx="4326802" cy="321949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24783" y="1690842"/>
            <a:ext cx="447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" panose="020B0604020202020204" charset="0"/>
              </a:rPr>
              <a:t>Круги постоянного коэффициента шума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" panose="020B060402020202020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26810" y="2216115"/>
            <a:ext cx="5855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kern="50" dirty="0" smtClean="0">
                <a:solidFill>
                  <a:srgbClr val="000000"/>
                </a:solidFill>
                <a:ea typeface="Calibri" panose="020F0502020204030204" pitchFamily="34" charset="0"/>
              </a:rPr>
              <a:t>Используется математическая «отображающая» </a:t>
            </a:r>
            <a:r>
              <a:rPr lang="ru-RU" sz="2000" kern="50" dirty="0">
                <a:solidFill>
                  <a:srgbClr val="000000"/>
                </a:solidFill>
                <a:ea typeface="Calibri" panose="020F0502020204030204" pitchFamily="34" charset="0"/>
              </a:rPr>
              <a:t>функция, для выявления соотношения между </a:t>
            </a:r>
            <a:r>
              <a:rPr lang="ru-RU" sz="2000" kern="50" dirty="0" smtClean="0">
                <a:solidFill>
                  <a:srgbClr val="4775A3"/>
                </a:solidFill>
                <a:ea typeface="Calibri" panose="020F0502020204030204" pitchFamily="34" charset="0"/>
              </a:rPr>
              <a:t>внешним напряжением, </a:t>
            </a:r>
            <a:r>
              <a:rPr lang="ru-RU" sz="2000" kern="50" dirty="0">
                <a:solidFill>
                  <a:srgbClr val="4775A3"/>
                </a:solidFill>
                <a:ea typeface="Calibri" panose="020F0502020204030204" pitchFamily="34" charset="0"/>
              </a:rPr>
              <a:t>внутренним </a:t>
            </a:r>
            <a:r>
              <a:rPr lang="ru-RU" sz="2000" kern="50" dirty="0" smtClean="0">
                <a:solidFill>
                  <a:srgbClr val="4775A3"/>
                </a:solidFill>
                <a:ea typeface="Calibri" panose="020F0502020204030204" pitchFamily="34" charset="0"/>
              </a:rPr>
              <a:t>напряжением и внутренним </a:t>
            </a:r>
            <a:r>
              <a:rPr lang="ru-RU" sz="2000" kern="50" dirty="0">
                <a:solidFill>
                  <a:srgbClr val="4775A3"/>
                </a:solidFill>
                <a:ea typeface="Calibri" panose="020F0502020204030204" pitchFamily="34" charset="0"/>
              </a:rPr>
              <a:t>выходным током</a:t>
            </a:r>
            <a:r>
              <a:rPr lang="ru-RU" sz="2000" kern="50" dirty="0">
                <a:solidFill>
                  <a:srgbClr val="000000"/>
                </a:solidFill>
                <a:ea typeface="Calibri" panose="020F0502020204030204" pitchFamily="34" charset="0"/>
              </a:rPr>
              <a:t>”</a:t>
            </a:r>
            <a:endParaRPr lang="ru-RU" sz="2000" dirty="0"/>
          </a:p>
        </p:txBody>
      </p:sp>
      <p:sp>
        <p:nvSpPr>
          <p:cNvPr id="11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86399" y="3881735"/>
            <a:ext cx="63722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Методика </a:t>
            </a:r>
            <a:r>
              <a:rPr lang="ru-RU" sz="2000" dirty="0" err="1"/>
              <a:t>П.Абри</a:t>
            </a:r>
            <a:r>
              <a:rPr lang="ru-RU" sz="2000" dirty="0"/>
              <a:t> позволяет обойти ограничения метода </a:t>
            </a:r>
            <a:r>
              <a:rPr lang="ru-RU" sz="2000" dirty="0" err="1"/>
              <a:t>Криппса</a:t>
            </a:r>
            <a:r>
              <a:rPr lang="ru-RU" sz="2000" dirty="0"/>
              <a:t>, связанные с </a:t>
            </a:r>
            <a:r>
              <a:rPr lang="ru-RU" sz="2000" dirty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упрощением линейной </a:t>
            </a:r>
            <a:r>
              <a:rPr lang="ru-RU" sz="2000" dirty="0"/>
              <a:t>модели </a:t>
            </a:r>
            <a:r>
              <a:rPr lang="ru-RU" sz="2000" dirty="0" smtClean="0"/>
              <a:t>транзистора</a:t>
            </a:r>
          </a:p>
          <a:p>
            <a:endParaRPr lang="ru-RU" sz="2000" dirty="0" smtClean="0"/>
          </a:p>
          <a:p>
            <a:r>
              <a:rPr lang="ru-RU" sz="2000" dirty="0" smtClean="0"/>
              <a:t>Позволяет выполнить расчет и визуализацию контуров для других характеристик  усилителя – например, коэффициент шума, КПД, устойчивость и др.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77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7029450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0362"/>
            <a:ext cx="10515600" cy="61595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Расчет контуров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406" y="1585608"/>
            <a:ext cx="3763550" cy="2795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-76447" y="893099"/>
            <a:ext cx="52770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Линеаризованная ВАХ </a:t>
            </a:r>
            <a:r>
              <a:rPr lang="ru-RU" alt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транзистора </a:t>
            </a:r>
            <a:r>
              <a:rPr lang="ru-RU" alt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нагрузочная линия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943594"/>
              </p:ext>
            </p:extLst>
          </p:nvPr>
        </p:nvGraphicFramePr>
        <p:xfrm>
          <a:off x="3955012" y="2301430"/>
          <a:ext cx="1570548" cy="74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Формула" r:id="rId4" imgW="939392" imgH="444307" progId="Equation.3">
                  <p:embed/>
                </p:oleObj>
              </mc:Choice>
              <mc:Fallback>
                <p:oleObj name="Формула" r:id="rId4" imgW="939392" imgH="444307" progId="Equation.3">
                  <p:embed/>
                  <p:pic>
                    <p:nvPicPr>
                      <p:cNvPr id="215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012" y="2301430"/>
                        <a:ext cx="1570548" cy="745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0284"/>
              </p:ext>
            </p:extLst>
          </p:nvPr>
        </p:nvGraphicFramePr>
        <p:xfrm>
          <a:off x="4002637" y="3180906"/>
          <a:ext cx="1504207" cy="3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Формула" r:id="rId6" imgW="901309" imgH="228501" progId="Equation.3">
                  <p:embed/>
                </p:oleObj>
              </mc:Choice>
              <mc:Fallback>
                <p:oleObj name="Формула" r:id="rId6" imgW="901309" imgH="228501" progId="Equation.3">
                  <p:embed/>
                  <p:pic>
                    <p:nvPicPr>
                      <p:cNvPr id="215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637" y="3180906"/>
                        <a:ext cx="1504207" cy="376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20575"/>
              </p:ext>
            </p:extLst>
          </p:nvPr>
        </p:nvGraphicFramePr>
        <p:xfrm>
          <a:off x="3907387" y="3755800"/>
          <a:ext cx="2274338" cy="79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Формула" r:id="rId8" imgW="1346040" imgH="469800" progId="Equation.3">
                  <p:embed/>
                </p:oleObj>
              </mc:Choice>
              <mc:Fallback>
                <p:oleObj name="Формула" r:id="rId8" imgW="1346040" imgH="469800" progId="Equation.3">
                  <p:embed/>
                  <p:pic>
                    <p:nvPicPr>
                      <p:cNvPr id="215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387" y="3755800"/>
                        <a:ext cx="2274338" cy="7975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951905" y="1262470"/>
            <a:ext cx="2823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latin typeface="Verdana" panose="020B0604030504040204" pitchFamily="34" charset="0"/>
                <a:cs typeface="Arial" panose="020B0604020202020204" pitchFamily="34" charset="0"/>
              </a:rPr>
              <a:t>Центры окружностей: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056680" y="2938616"/>
            <a:ext cx="2932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latin typeface="Verdana" panose="020B0604030504040204" pitchFamily="34" charset="0"/>
                <a:cs typeface="Arial" panose="020B0604020202020204" pitchFamily="34" charset="0"/>
              </a:rPr>
              <a:t>Радиусы окружностей:</a:t>
            </a:r>
          </a:p>
        </p:txBody>
      </p:sp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758190"/>
              </p:ext>
            </p:extLst>
          </p:nvPr>
        </p:nvGraphicFramePr>
        <p:xfrm>
          <a:off x="6003315" y="1610648"/>
          <a:ext cx="12239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Формула" r:id="rId10" imgW="748975" imgH="393529" progId="Equation.3">
                  <p:embed/>
                </p:oleObj>
              </mc:Choice>
              <mc:Fallback>
                <p:oleObj name="Формула" r:id="rId10" imgW="748975" imgH="393529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315" y="1610648"/>
                        <a:ext cx="122396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028588"/>
              </p:ext>
            </p:extLst>
          </p:nvPr>
        </p:nvGraphicFramePr>
        <p:xfrm>
          <a:off x="6003315" y="2259936"/>
          <a:ext cx="14398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Формула" r:id="rId12" imgW="914400" imgH="393700" progId="Equation.3">
                  <p:embed/>
                </p:oleObj>
              </mc:Choice>
              <mc:Fallback>
                <p:oleObj name="Формула" r:id="rId12" imgW="914400" imgH="393700" progId="Equation.3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315" y="2259936"/>
                        <a:ext cx="1439863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2697"/>
              </p:ext>
            </p:extLst>
          </p:nvPr>
        </p:nvGraphicFramePr>
        <p:xfrm>
          <a:off x="7045424" y="3469655"/>
          <a:ext cx="12239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Формула" r:id="rId14" imgW="748975" imgH="393529" progId="Equation.3">
                  <p:embed/>
                </p:oleObj>
              </mc:Choice>
              <mc:Fallback>
                <p:oleObj name="Формула" r:id="rId14" imgW="748975" imgH="393529" progId="Equation.3">
                  <p:embed/>
                  <p:pic>
                    <p:nvPicPr>
                      <p:cNvPr id="21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424" y="3469655"/>
                        <a:ext cx="122396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50932"/>
              </p:ext>
            </p:extLst>
          </p:nvPr>
        </p:nvGraphicFramePr>
        <p:xfrm>
          <a:off x="8864699" y="3436317"/>
          <a:ext cx="13684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Формула" r:id="rId16" imgW="799753" imgH="393529" progId="Equation.3">
                  <p:embed/>
                </p:oleObj>
              </mc:Choice>
              <mc:Fallback>
                <p:oleObj name="Формула" r:id="rId16" imgW="799753" imgH="393529" progId="Equation.3">
                  <p:embed/>
                  <p:pic>
                    <p:nvPicPr>
                      <p:cNvPr id="215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699" y="3436317"/>
                        <a:ext cx="13684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038633"/>
              </p:ext>
            </p:extLst>
          </p:nvPr>
        </p:nvGraphicFramePr>
        <p:xfrm>
          <a:off x="8163903" y="1610648"/>
          <a:ext cx="8651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Формула" r:id="rId18" imgW="571252" imgH="431613" progId="Equation.3">
                  <p:embed/>
                </p:oleObj>
              </mc:Choice>
              <mc:Fallback>
                <p:oleObj name="Формула" r:id="rId18" imgW="571252" imgH="431613" progId="Equation.3">
                  <p:embed/>
                  <p:pic>
                    <p:nvPicPr>
                      <p:cNvPr id="215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3903" y="1610648"/>
                        <a:ext cx="865187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4409"/>
              </p:ext>
            </p:extLst>
          </p:nvPr>
        </p:nvGraphicFramePr>
        <p:xfrm>
          <a:off x="9098940" y="1539211"/>
          <a:ext cx="23034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r:id="rId20" imgW="1764534" imgH="495085" progId="Equation.3">
                  <p:embed/>
                </p:oleObj>
              </mc:Choice>
              <mc:Fallback>
                <p:oleObj r:id="rId20" imgW="1764534" imgH="495085" progId="Equation.3">
                  <p:embed/>
                  <p:pic>
                    <p:nvPicPr>
                      <p:cNvPr id="215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940" y="1539211"/>
                        <a:ext cx="230346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19674"/>
              </p:ext>
            </p:extLst>
          </p:nvPr>
        </p:nvGraphicFramePr>
        <p:xfrm>
          <a:off x="8163903" y="2259936"/>
          <a:ext cx="100806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Формула" r:id="rId22" imgW="609336" imgH="406224" progId="Equation.3">
                  <p:embed/>
                </p:oleObj>
              </mc:Choice>
              <mc:Fallback>
                <p:oleObj name="Формула" r:id="rId22" imgW="609336" imgH="406224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3903" y="2259936"/>
                        <a:ext cx="1008062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139"/>
              </p:ext>
            </p:extLst>
          </p:nvPr>
        </p:nvGraphicFramePr>
        <p:xfrm>
          <a:off x="9243403" y="2261523"/>
          <a:ext cx="24114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r:id="rId24" imgW="1803400" imgH="533400" progId="Equation.3">
                  <p:embed/>
                </p:oleObj>
              </mc:Choice>
              <mc:Fallback>
                <p:oleObj r:id="rId24" imgW="1803400" imgH="533400" progId="Equation.3">
                  <p:embed/>
                  <p:pic>
                    <p:nvPicPr>
                      <p:cNvPr id="215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3403" y="2261523"/>
                        <a:ext cx="2411412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7422540" y="1697961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, где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7443178" y="2402811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, где</a:t>
            </a: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 rotWithShape="1">
          <a:blip r:embed="rId26"/>
          <a:srcRect t="5938" b="3979"/>
          <a:stretch/>
        </p:blipFill>
        <p:spPr>
          <a:xfrm>
            <a:off x="6801876" y="4269259"/>
            <a:ext cx="4189974" cy="2343193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04280" y="871945"/>
            <a:ext cx="4528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Расчет контура выходной мощности</a:t>
            </a:r>
          </a:p>
        </p:txBody>
      </p:sp>
      <p:sp>
        <p:nvSpPr>
          <p:cNvPr id="27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465262" y="4841631"/>
            <a:ext cx="62225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solidFill>
                  <a:srgbClr val="FF0000"/>
                </a:solidFill>
              </a:rPr>
              <a:t>Контур</a:t>
            </a:r>
            <a:r>
              <a:rPr lang="ru-RU" sz="2000" dirty="0"/>
              <a:t> </a:t>
            </a:r>
            <a:r>
              <a:rPr lang="en-US" sz="2000" dirty="0" smtClean="0"/>
              <a:t>c </a:t>
            </a:r>
            <a:r>
              <a:rPr lang="ru-RU" sz="2000" dirty="0" smtClean="0"/>
              <a:t>мощностью </a:t>
            </a:r>
            <a:r>
              <a:rPr lang="en-US" sz="2000" i="1" dirty="0" err="1" smtClean="0"/>
              <a:t>P</a:t>
            </a:r>
            <a:r>
              <a:rPr lang="en-US" sz="2000" baseline="-25000" dirty="0" err="1" smtClean="0"/>
              <a:t>max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/p </a:t>
            </a:r>
            <a:r>
              <a:rPr lang="ru-RU" sz="2000" dirty="0" smtClean="0"/>
              <a:t>будет образован </a:t>
            </a:r>
            <a:r>
              <a:rPr lang="ru-RU" sz="2000" dirty="0"/>
              <a:t>пересечением окружностей активной проводимости </a:t>
            </a:r>
            <a:r>
              <a:rPr lang="ru-RU" sz="2000" dirty="0" smtClean="0"/>
              <a:t>и </a:t>
            </a:r>
            <a:r>
              <a:rPr lang="ru-RU" sz="2000" dirty="0"/>
              <a:t>активного </a:t>
            </a:r>
            <a:r>
              <a:rPr lang="ru-RU" sz="2000" dirty="0" smtClean="0"/>
              <a:t>сопротивления, проходящих через точки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ru-RU" sz="2000" dirty="0"/>
              <a:t> и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LO</a:t>
            </a:r>
            <a:endParaRPr lang="ru-RU" sz="2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8259762" y="4791074"/>
            <a:ext cx="465137" cy="1276351"/>
            <a:chOff x="5821363" y="4537076"/>
            <a:chExt cx="534988" cy="1346200"/>
          </a:xfrm>
        </p:grpSpPr>
        <p:sp>
          <p:nvSpPr>
            <p:cNvPr id="30" name="Arc 52"/>
            <p:cNvSpPr>
              <a:spLocks/>
            </p:cNvSpPr>
            <p:nvPr/>
          </p:nvSpPr>
          <p:spPr bwMode="auto">
            <a:xfrm>
              <a:off x="5851526" y="4537076"/>
              <a:ext cx="504825" cy="1346200"/>
            </a:xfrm>
            <a:custGeom>
              <a:avLst/>
              <a:gdLst>
                <a:gd name="G0" fmla="+- 0 0 0"/>
                <a:gd name="G1" fmla="+- 20049 0 0"/>
                <a:gd name="G2" fmla="+- 21600 0 0"/>
                <a:gd name="T0" fmla="*/ 8038 w 21600"/>
                <a:gd name="T1" fmla="*/ 0 h 40024"/>
                <a:gd name="T2" fmla="*/ 8220 w 21600"/>
                <a:gd name="T3" fmla="*/ 40024 h 40024"/>
                <a:gd name="T4" fmla="*/ 0 w 21600"/>
                <a:gd name="T5" fmla="*/ 20049 h 40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024" fill="none" extrusionOk="0">
                  <a:moveTo>
                    <a:pt x="8037" y="0"/>
                  </a:moveTo>
                  <a:cubicBezTo>
                    <a:pt x="16230" y="3284"/>
                    <a:pt x="21600" y="11222"/>
                    <a:pt x="21600" y="20049"/>
                  </a:cubicBezTo>
                  <a:cubicBezTo>
                    <a:pt x="21600" y="28803"/>
                    <a:pt x="16315" y="36692"/>
                    <a:pt x="8219" y="40023"/>
                  </a:cubicBezTo>
                </a:path>
                <a:path w="21600" h="40024" stroke="0" extrusionOk="0">
                  <a:moveTo>
                    <a:pt x="8037" y="0"/>
                  </a:moveTo>
                  <a:cubicBezTo>
                    <a:pt x="16230" y="3284"/>
                    <a:pt x="21600" y="11222"/>
                    <a:pt x="21600" y="20049"/>
                  </a:cubicBezTo>
                  <a:cubicBezTo>
                    <a:pt x="21600" y="28803"/>
                    <a:pt x="16315" y="36692"/>
                    <a:pt x="8219" y="40023"/>
                  </a:cubicBezTo>
                  <a:lnTo>
                    <a:pt x="0" y="20049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Arc 53"/>
            <p:cNvSpPr>
              <a:spLocks/>
            </p:cNvSpPr>
            <p:nvPr/>
          </p:nvSpPr>
          <p:spPr bwMode="auto">
            <a:xfrm rot="21449626" flipH="1">
              <a:off x="5821363" y="4549776"/>
              <a:ext cx="376238" cy="1331913"/>
            </a:xfrm>
            <a:custGeom>
              <a:avLst/>
              <a:gdLst>
                <a:gd name="G0" fmla="+- 0 0 0"/>
                <a:gd name="G1" fmla="+- 20115 0 0"/>
                <a:gd name="G2" fmla="+- 21600 0 0"/>
                <a:gd name="T0" fmla="*/ 7871 w 21600"/>
                <a:gd name="T1" fmla="*/ 0 h 38943"/>
                <a:gd name="T2" fmla="*/ 10587 w 21600"/>
                <a:gd name="T3" fmla="*/ 38943 h 38943"/>
                <a:gd name="T4" fmla="*/ 0 w 21600"/>
                <a:gd name="T5" fmla="*/ 20115 h 38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943" fill="none" extrusionOk="0">
                  <a:moveTo>
                    <a:pt x="7870" y="0"/>
                  </a:moveTo>
                  <a:cubicBezTo>
                    <a:pt x="16151" y="3240"/>
                    <a:pt x="21600" y="11223"/>
                    <a:pt x="21600" y="20115"/>
                  </a:cubicBezTo>
                  <a:cubicBezTo>
                    <a:pt x="21600" y="27919"/>
                    <a:pt x="17389" y="35117"/>
                    <a:pt x="10586" y="38942"/>
                  </a:cubicBezTo>
                </a:path>
                <a:path w="21600" h="38943" stroke="0" extrusionOk="0">
                  <a:moveTo>
                    <a:pt x="7870" y="0"/>
                  </a:moveTo>
                  <a:cubicBezTo>
                    <a:pt x="16151" y="3240"/>
                    <a:pt x="21600" y="11223"/>
                    <a:pt x="21600" y="20115"/>
                  </a:cubicBezTo>
                  <a:cubicBezTo>
                    <a:pt x="21600" y="27919"/>
                    <a:pt x="17389" y="35117"/>
                    <a:pt x="10586" y="38942"/>
                  </a:cubicBezTo>
                  <a:lnTo>
                    <a:pt x="0" y="20115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9991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7029450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0362"/>
            <a:ext cx="10515600" cy="61595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Сдвиг контура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928398" y="2624588"/>
            <a:ext cx="1731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Сдвиг контура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48200" y="1120743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/>
              <a:t>За счет наличия в эквивалентной схеме паразитных емкости </a:t>
            </a:r>
            <a:r>
              <a:rPr lang="en-US" altLang="ru-RU" sz="2400" dirty="0" err="1" smtClean="0"/>
              <a:t>C</a:t>
            </a:r>
            <a:r>
              <a:rPr lang="en-US" altLang="ru-RU" sz="2400" baseline="-25000" dirty="0" err="1" smtClean="0"/>
              <a:t>ds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и индуктивности</a:t>
            </a:r>
            <a:r>
              <a:rPr lang="en-US" altLang="ru-RU" sz="2400" dirty="0" smtClean="0"/>
              <a:t> </a:t>
            </a:r>
            <a:r>
              <a:rPr lang="en-US" altLang="ru-RU" sz="2400" dirty="0" err="1" smtClean="0"/>
              <a:t>L</a:t>
            </a:r>
            <a:r>
              <a:rPr lang="en-US" altLang="ru-RU" sz="2400" baseline="-25000" dirty="0" err="1" smtClean="0"/>
              <a:t>d</a:t>
            </a:r>
            <a:r>
              <a:rPr lang="ru-RU" altLang="ru-RU" sz="2400" dirty="0" smtClean="0"/>
              <a:t>, </a:t>
            </a:r>
            <a:r>
              <a:rPr lang="ru-RU" altLang="ru-RU" sz="2400" dirty="0"/>
              <a:t>полученный частотно-независимый контур </a:t>
            </a:r>
            <a:r>
              <a:rPr lang="ru-RU" altLang="ru-RU" sz="2400" dirty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сдвигается</a:t>
            </a:r>
            <a:r>
              <a:rPr lang="ru-RU" altLang="ru-RU" sz="2400" dirty="0">
                <a:solidFill>
                  <a:srgbClr val="4775A3"/>
                </a:solidFill>
              </a:rPr>
              <a:t> </a:t>
            </a:r>
            <a:r>
              <a:rPr lang="ru-RU" altLang="ru-RU" sz="2400" dirty="0"/>
              <a:t>и</a:t>
            </a:r>
            <a:r>
              <a:rPr lang="ru-RU" altLang="ru-RU" sz="2400" dirty="0">
                <a:solidFill>
                  <a:srgbClr val="4775A3"/>
                </a:solidFill>
              </a:rPr>
              <a:t> </a:t>
            </a:r>
            <a:r>
              <a:rPr lang="ru-RU" altLang="ru-RU" sz="2400" dirty="0" smtClean="0">
                <a:solidFill>
                  <a:srgbClr val="4775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поворачивается</a:t>
            </a:r>
            <a:r>
              <a:rPr lang="ru-RU" altLang="ru-RU" sz="2400" dirty="0" smtClean="0">
                <a:solidFill>
                  <a:srgbClr val="4775A3"/>
                </a:solidFill>
              </a:rPr>
              <a:t>.</a:t>
            </a:r>
            <a:endParaRPr lang="ru-RU" sz="2400" dirty="0">
              <a:solidFill>
                <a:srgbClr val="4775A3"/>
              </a:solidFill>
            </a:endParaRPr>
          </a:p>
        </p:txBody>
      </p:sp>
      <p:sp>
        <p:nvSpPr>
          <p:cNvPr id="9" name="Номер слайда 8"/>
          <p:cNvSpPr txBox="1">
            <a:spLocks/>
          </p:cNvSpPr>
          <p:nvPr/>
        </p:nvSpPr>
        <p:spPr>
          <a:xfrm>
            <a:off x="9048750" y="6099175"/>
            <a:ext cx="270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6942-FAA2-47D4-94E4-D9A53A38E156}" type="slidenum">
              <a:rPr lang="ru-RU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8" y="2314820"/>
            <a:ext cx="4752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886075" y="2190750"/>
            <a:ext cx="1076325" cy="180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04408" y="1280259"/>
            <a:ext cx="43195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Эквивалентная схема замещения полевого транзистора (линейная модель)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341" y="3206661"/>
            <a:ext cx="3313983" cy="3032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524125" y="3848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1925" y="38385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417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793</Words>
  <Application>Microsoft Office PowerPoint</Application>
  <PresentationFormat>Широкоэкранный</PresentationFormat>
  <Paragraphs>138</Paragraphs>
  <Slides>17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Plat</vt:lpstr>
      <vt:lpstr>Play</vt:lpstr>
      <vt:lpstr>Symbol</vt:lpstr>
      <vt:lpstr>Times New Roman</vt:lpstr>
      <vt:lpstr>Verdana</vt:lpstr>
      <vt:lpstr>Тема Office</vt:lpstr>
      <vt:lpstr>Формула</vt:lpstr>
      <vt:lpstr>Microsoft Equation 3.0</vt:lpstr>
      <vt:lpstr>ПРИЛОЖЕНИЕ ДЛЯ ПОСТРОЕНИЯ КОНТУРОВ ВЫХОДНОЙ МОЩНОСТИ СВЧ ТРАНЗИСТОРА</vt:lpstr>
      <vt:lpstr>Цель работы</vt:lpstr>
      <vt:lpstr>Обзор предметной области</vt:lpstr>
      <vt:lpstr>Презентация PowerPoint</vt:lpstr>
      <vt:lpstr>AWR Microwave Office</vt:lpstr>
      <vt:lpstr>Метод Криппса</vt:lpstr>
      <vt:lpstr>Метод Криппса</vt:lpstr>
      <vt:lpstr>Расчет контуров</vt:lpstr>
      <vt:lpstr>Сдвиг контура</vt:lpstr>
      <vt:lpstr>Постановка задачи</vt:lpstr>
      <vt:lpstr>Выбор средств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НИР-2 Разработка приложения для построения контуров выходной на примере расчета СВЧ усилителей мощности, с помощью load-pull - метод Криппса</dc:title>
  <dc:creator>RePack by Diakov</dc:creator>
  <cp:lastModifiedBy>RePack by Diakov</cp:lastModifiedBy>
  <cp:revision>37</cp:revision>
  <dcterms:created xsi:type="dcterms:W3CDTF">2021-05-04T04:46:09Z</dcterms:created>
  <dcterms:modified xsi:type="dcterms:W3CDTF">2021-07-05T03:35:47Z</dcterms:modified>
</cp:coreProperties>
</file>