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2549" y="3055332"/>
            <a:ext cx="10372705" cy="203606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073043"/>
            <a:ext cx="10385653" cy="922523"/>
          </a:xfrm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FF00FF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FDBB-73DF-4BD4-8C63-543211BCBCE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B3A6-BC1C-4FE6-9545-B5C644899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70" indent="0">
              <a:buNone/>
              <a:defRPr sz="3733"/>
            </a:lvl2pPr>
            <a:lvl3pPr marL="1219139" indent="0">
              <a:buNone/>
              <a:defRPr sz="3200"/>
            </a:lvl3pPr>
            <a:lvl4pPr marL="1828709" indent="0">
              <a:buNone/>
              <a:defRPr sz="2667"/>
            </a:lvl4pPr>
            <a:lvl5pPr marL="2438278" indent="0">
              <a:buNone/>
              <a:defRPr sz="2667"/>
            </a:lvl5pPr>
            <a:lvl6pPr marL="3047848" indent="0">
              <a:buNone/>
              <a:defRPr sz="2667"/>
            </a:lvl6pPr>
            <a:lvl7pPr marL="3657417" indent="0">
              <a:buNone/>
              <a:defRPr sz="2667"/>
            </a:lvl7pPr>
            <a:lvl8pPr marL="4266987" indent="0">
              <a:buNone/>
              <a:defRPr sz="2667"/>
            </a:lvl8pPr>
            <a:lvl9pPr marL="4876557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FDBB-73DF-4BD4-8C63-543211BCBCE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B3A6-BC1C-4FE6-9545-B5C644899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3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FDBB-73DF-4BD4-8C63-543211BCBCE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B3A6-BC1C-4FE6-9545-B5C644899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28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FDBB-73DF-4BD4-8C63-543211BCBCE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B3A6-BC1C-4FE6-9545-B5C6448993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21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247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B9C4B4-DB33-81EA-18EA-5ECF3B9E1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84C4E7A-D5B8-C55B-4BB4-BBF53EFE0F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105E9D-98D9-E1D0-EC75-E39598AE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FDBB-73DF-4BD4-8C63-543211BCBCE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53D17D-BA70-5441-7C9E-D97C0C32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2F3E9-679C-C0AE-23C2-7C513A4C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B3A6-BC1C-4FE6-9545-B5C644899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9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305"/>
            <a:ext cx="10972800" cy="1425235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03753"/>
            <a:ext cx="10972800" cy="4352593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FDBB-73DF-4BD4-8C63-543211BCBCE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B3A6-BC1C-4FE6-9545-B5C644899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2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3601"/>
            <a:ext cx="8128000" cy="1018033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F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5862"/>
            <a:ext cx="8128000" cy="4926263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FDBB-73DF-4BD4-8C63-543211BCBCE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B3A6-BC1C-4FE6-9545-B5C644899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7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FDBB-73DF-4BD4-8C63-543211BCBCE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B3A6-BC1C-4FE6-9545-B5C644899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3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FDBB-73DF-4BD4-8C63-543211BCBCE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B3A6-BC1C-4FE6-9545-B5C644899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2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3" y="136525"/>
            <a:ext cx="10972800" cy="1189327"/>
          </a:xfrm>
        </p:spPr>
        <p:txBody>
          <a:bodyPr>
            <a:normAutofit/>
          </a:bodyPr>
          <a:lstStyle>
            <a:lvl1pPr algn="l">
              <a:defRPr sz="4800" u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076" y="1856381"/>
            <a:ext cx="5386917" cy="758192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FF00FF"/>
                </a:solidFill>
              </a:defRPr>
            </a:lvl1pPr>
            <a:lvl2pPr marL="609570" indent="0">
              <a:buNone/>
              <a:defRPr sz="2667" b="1"/>
            </a:lvl2pPr>
            <a:lvl3pPr marL="1219139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7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6963" y="2660959"/>
            <a:ext cx="5389033" cy="3695388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0" y="1856381"/>
            <a:ext cx="5389033" cy="758192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FF00FF"/>
                </a:solidFill>
              </a:defRPr>
            </a:lvl1pPr>
            <a:lvl2pPr marL="609570" indent="0">
              <a:buNone/>
              <a:defRPr sz="2667" b="1"/>
            </a:lvl2pPr>
            <a:lvl3pPr marL="1219139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7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660959"/>
            <a:ext cx="5389033" cy="3695392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FDBB-73DF-4BD4-8C63-543211BCBCE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B3A6-BC1C-4FE6-9545-B5C644899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FDBB-73DF-4BD4-8C63-543211BCBCE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B3A6-BC1C-4FE6-9545-B5C644899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7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FDBB-73DF-4BD4-8C63-543211BCBCE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B3A6-BC1C-4FE6-9545-B5C644899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6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4"/>
            <a:ext cx="6815668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FDBB-73DF-4BD4-8C63-543211BCBCE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B3A6-BC1C-4FE6-9545-B5C644899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4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BFDBB-73DF-4BD4-8C63-543211BCBCE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CB3A6-BC1C-4FE6-9545-B5C6448993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/>
        </p:nvSpPr>
        <p:spPr>
          <a:xfrm>
            <a:off x="-12198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44782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txStyles>
    <p:titleStyle>
      <a:lvl1pPr algn="ctr" defTabSz="1219139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219139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1219139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1254D0-C22A-5E65-BFF1-BD2996526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Language Detection System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C6D8C63-DF4D-84C3-F469-78AC9218A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1" y="5073043"/>
            <a:ext cx="7074090" cy="922523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Team ETA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solidFill>
                  <a:schemeClr val="bg2"/>
                </a:solidFill>
              </a:rPr>
              <a:t>Zarnab</a:t>
            </a:r>
            <a:r>
              <a:rPr lang="en-US" b="1" dirty="0">
                <a:solidFill>
                  <a:schemeClr val="bg2"/>
                </a:solidFill>
              </a:rPr>
              <a:t> Zafar, Muhammad Mustafa Shah, Ayesha Majeed, Wajahat Hussain, </a:t>
            </a:r>
            <a:r>
              <a:rPr lang="en-US" b="1" dirty="0" err="1">
                <a:solidFill>
                  <a:schemeClr val="bg2"/>
                </a:solidFill>
              </a:rPr>
              <a:t>Dil</a:t>
            </a:r>
            <a:r>
              <a:rPr lang="en-US" b="1" dirty="0">
                <a:solidFill>
                  <a:schemeClr val="bg2"/>
                </a:solidFill>
              </a:rPr>
              <a:t> Nawaz, Muhammad </a:t>
            </a:r>
            <a:r>
              <a:rPr lang="en-US" b="1" dirty="0" err="1">
                <a:solidFill>
                  <a:schemeClr val="bg2"/>
                </a:solidFill>
              </a:rPr>
              <a:t>AbuBakar</a:t>
            </a:r>
            <a:r>
              <a:rPr lang="en-US" b="1" dirty="0">
                <a:solidFill>
                  <a:schemeClr val="bg2"/>
                </a:solidFill>
              </a:rPr>
              <a:t>, Ali Khan</a:t>
            </a:r>
          </a:p>
        </p:txBody>
      </p:sp>
    </p:spTree>
    <p:extLst>
      <p:ext uri="{BB962C8B-B14F-4D97-AF65-F5344CB8AC3E}">
        <p14:creationId xmlns:p14="http://schemas.microsoft.com/office/powerpoint/2010/main" val="2991833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A4B2A0-CB3C-4995-4A6C-4AA008B3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300" b="1" dirty="0">
                <a:solidFill>
                  <a:schemeClr val="bg1"/>
                </a:solidFill>
              </a:rPr>
              <a:t>Model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0F32A4-0E2B-EA8B-D9F7-C7AB46C03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057398"/>
            <a:ext cx="10972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bg1"/>
                </a:solidFill>
              </a:rPr>
              <a:t>Two machine learning models were selected:</a:t>
            </a:r>
          </a:p>
          <a:p>
            <a:pPr>
              <a:lnSpc>
                <a:spcPct val="90000"/>
              </a:lnSpc>
            </a:pPr>
            <a:r>
              <a:rPr lang="en-US" sz="3600" b="1" dirty="0" smtClean="0">
                <a:solidFill>
                  <a:schemeClr val="bg1"/>
                </a:solidFill>
              </a:rPr>
              <a:t>Naive </a:t>
            </a:r>
            <a:r>
              <a:rPr lang="en-US" sz="3600" b="1" dirty="0">
                <a:solidFill>
                  <a:schemeClr val="bg1"/>
                </a:solidFill>
              </a:rPr>
              <a:t>Bayes: </a:t>
            </a:r>
            <a:r>
              <a:rPr lang="en-US" sz="3600" dirty="0">
                <a:solidFill>
                  <a:schemeClr val="bg1"/>
                </a:solidFill>
              </a:rPr>
              <a:t>A simple, efficient model for text classification.</a:t>
            </a:r>
          </a:p>
          <a:p>
            <a:pPr>
              <a:lnSpc>
                <a:spcPct val="90000"/>
              </a:lnSpc>
            </a:pPr>
            <a:r>
              <a:rPr lang="en-US" sz="3600" b="1" dirty="0" smtClean="0">
                <a:solidFill>
                  <a:schemeClr val="bg1"/>
                </a:solidFill>
              </a:rPr>
              <a:t>SVM</a:t>
            </a:r>
            <a:r>
              <a:rPr lang="en-US" sz="3600" b="1" dirty="0">
                <a:solidFill>
                  <a:schemeClr val="bg1"/>
                </a:solidFill>
              </a:rPr>
              <a:t>: </a:t>
            </a:r>
            <a:r>
              <a:rPr lang="en-US" sz="3600" dirty="0">
                <a:solidFill>
                  <a:schemeClr val="bg1"/>
                </a:solidFill>
              </a:rPr>
              <a:t>Suitable for high-dimensional data like text.</a:t>
            </a:r>
          </a:p>
        </p:txBody>
      </p:sp>
    </p:spTree>
    <p:extLst>
      <p:ext uri="{BB962C8B-B14F-4D97-AF65-F5344CB8AC3E}">
        <p14:creationId xmlns:p14="http://schemas.microsoft.com/office/powerpoint/2010/main" val="1624946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E7EE11-CDB2-7FEC-8536-CAF46C7D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300" b="1" dirty="0">
                <a:solidFill>
                  <a:schemeClr val="bg1"/>
                </a:solidFill>
              </a:rPr>
              <a:t>Training and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76D373D-ABC6-682A-0989-D963BAD5B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179" y="2344468"/>
            <a:ext cx="11197642" cy="36377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bg1"/>
                </a:solidFill>
              </a:rPr>
              <a:t>The dataset was split into training and testing sets. Both models were trained on the training set and tested to assess performance.</a:t>
            </a:r>
          </a:p>
        </p:txBody>
      </p:sp>
    </p:spTree>
    <p:extLst>
      <p:ext uri="{BB962C8B-B14F-4D97-AF65-F5344CB8AC3E}">
        <p14:creationId xmlns:p14="http://schemas.microsoft.com/office/powerpoint/2010/main" val="4132305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208FF4-B4D8-92A8-FAE6-FD192FFD4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300" b="1" dirty="0">
                <a:solidFill>
                  <a:schemeClr val="bg1"/>
                </a:solidFill>
              </a:rPr>
              <a:t>Evaluation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674624-4041-C1DC-7E68-D2C6D7B4F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8375"/>
            <a:ext cx="10972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bg1"/>
                </a:solidFill>
              </a:rPr>
              <a:t>Metrics used to evaluate the models included: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066" dirty="0" smtClean="0">
                <a:solidFill>
                  <a:schemeClr val="bg1"/>
                </a:solidFill>
              </a:rPr>
              <a:t>Accuracy</a:t>
            </a:r>
            <a:endParaRPr lang="en-US" sz="3066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066" dirty="0" smtClean="0">
                <a:solidFill>
                  <a:schemeClr val="bg1"/>
                </a:solidFill>
              </a:rPr>
              <a:t>Confusion </a:t>
            </a:r>
            <a:r>
              <a:rPr lang="en-US" sz="3066" dirty="0">
                <a:solidFill>
                  <a:schemeClr val="bg1"/>
                </a:solidFill>
              </a:rPr>
              <a:t>Matrix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066" dirty="0" smtClean="0">
                <a:solidFill>
                  <a:schemeClr val="bg1"/>
                </a:solidFill>
              </a:rPr>
              <a:t>Precision</a:t>
            </a:r>
            <a:r>
              <a:rPr lang="en-US" sz="3066" dirty="0">
                <a:solidFill>
                  <a:schemeClr val="bg1"/>
                </a:solidFill>
              </a:rPr>
              <a:t>, Recall, F1-score</a:t>
            </a:r>
          </a:p>
        </p:txBody>
      </p:sp>
    </p:spTree>
    <p:extLst>
      <p:ext uri="{BB962C8B-B14F-4D97-AF65-F5344CB8AC3E}">
        <p14:creationId xmlns:p14="http://schemas.microsoft.com/office/powerpoint/2010/main" val="4173947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36B2E6-61C7-62CB-64F6-D905CB9DB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300" b="1" dirty="0">
                <a:solidFill>
                  <a:schemeClr val="bg1"/>
                </a:solidFill>
              </a:rPr>
              <a:t>Naive Bayes Model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855DE80-44A6-2F4B-8F4E-B614E7ECF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261474"/>
            <a:ext cx="5518245" cy="432188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bg1"/>
                </a:solidFill>
              </a:rPr>
              <a:t>Naive Bayes achieved 95.6% accuracy, excelling in identifying language patterns and handling noisy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10EA81F-1B99-B9EE-62CF-149A042C5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164" y="2261474"/>
            <a:ext cx="4693981" cy="426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06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0BFB95-E5B2-7AE0-E572-B53D3D3C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300" b="1" dirty="0">
                <a:solidFill>
                  <a:schemeClr val="bg1"/>
                </a:solidFill>
              </a:rPr>
              <a:t>SVM Model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9456F8-1AB4-133F-396C-192BAC340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235860"/>
            <a:ext cx="5217994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bg1"/>
                </a:solidFill>
              </a:rPr>
              <a:t>SVM achieved 94.7% accuracy, performing well with short texts but slightly underperforming compared to Naive Bayes.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13ADAFB-DD78-D67E-C0FE-14914D526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78" y="2113467"/>
            <a:ext cx="5045122" cy="443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21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8F6362-FA6B-8544-5A41-F684C788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300" b="1" dirty="0">
                <a:solidFill>
                  <a:schemeClr val="bg1"/>
                </a:solidFill>
              </a:rPr>
              <a:t>Model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FAD322-3536-65CE-0947-48ECF468B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1568" y="2163772"/>
            <a:ext cx="5358731" cy="390948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bg1"/>
                </a:solidFill>
              </a:rPr>
              <a:t>Comparison between Naive Bayes and SVM showed that Naive Bayes had slightly better accuracy, particularly with noisy language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F33A1BC-055E-6BD0-AB44-E9DFBA395B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461" y="2163772"/>
            <a:ext cx="5608939" cy="390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19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2ACB3A-CEA7-030E-2562-30692E7A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300" b="1" dirty="0">
                <a:solidFill>
                  <a:schemeClr val="bg1"/>
                </a:solidFill>
              </a:rPr>
              <a:t>Confusion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BF36F07-8FDE-CFA1-AE55-4F70ACC0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3128"/>
            <a:ext cx="10849971" cy="36799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bg1"/>
                </a:solidFill>
              </a:rPr>
              <a:t>The confusion matrix for both models provided insight into where each model struggled. Some languages were misclassified more often, particularly those with similar structures.</a:t>
            </a:r>
          </a:p>
        </p:txBody>
      </p:sp>
    </p:spTree>
    <p:extLst>
      <p:ext uri="{BB962C8B-B14F-4D97-AF65-F5344CB8AC3E}">
        <p14:creationId xmlns:p14="http://schemas.microsoft.com/office/powerpoint/2010/main" val="2211493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74D8163-5D50-DF4E-4D21-CFE04D08B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72" y="2547388"/>
            <a:ext cx="4264945" cy="38360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8917A98-C72D-DD45-1EB2-9C629D58F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379" y="2496856"/>
            <a:ext cx="4927815" cy="393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32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FC796C-611D-FD19-35A7-B77F1A77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300" b="1" dirty="0">
                <a:solidFill>
                  <a:schemeClr val="bg1"/>
                </a:solidFill>
              </a:rPr>
              <a:t>TF-IDF Word Cloud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405778-0D00-48E3-2BA1-8931F3855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104" y="2456597"/>
            <a:ext cx="5235696" cy="399879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bg1"/>
                </a:solidFill>
              </a:rPr>
              <a:t>The word cloud generated using TF-IDF scores highlights the most important words across the dataset, revealing which terms contributed most to the model's predictions.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193C051-B7F4-7070-8EB2-F4EC6787B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616162"/>
            <a:ext cx="5943600" cy="32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94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47CDA0-16C8-7FF9-A744-04F7D27D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3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565A29-38EE-61C4-D130-0389B42D3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057398"/>
            <a:ext cx="10972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bg1"/>
                </a:solidFill>
              </a:rPr>
              <a:t>Both Naive Bayes and SVM models proved effective for language detection, with Naive Bayes slightly outperforming SVM in terms of accuracy and handling complex data.</a:t>
            </a:r>
          </a:p>
        </p:txBody>
      </p:sp>
    </p:spTree>
    <p:extLst>
      <p:ext uri="{BB962C8B-B14F-4D97-AF65-F5344CB8AC3E}">
        <p14:creationId xmlns:p14="http://schemas.microsoft.com/office/powerpoint/2010/main" val="130115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CE1013-2184-F785-4BBC-CD9EB8A3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3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7B92156-DE54-1DED-8115-BC0FB0D26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4666"/>
            <a:ext cx="109728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Language detection is a critical task in Natural Language Processing (NLP), enabling applications like: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Machine </a:t>
            </a:r>
            <a:r>
              <a:rPr lang="en-US" dirty="0">
                <a:solidFill>
                  <a:schemeClr val="bg1"/>
                </a:solidFill>
              </a:rPr>
              <a:t>translation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Search </a:t>
            </a:r>
            <a:r>
              <a:rPr lang="en-US" dirty="0">
                <a:solidFill>
                  <a:schemeClr val="bg1"/>
                </a:solidFill>
              </a:rPr>
              <a:t>engines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Content </a:t>
            </a:r>
            <a:r>
              <a:rPr lang="en-US" dirty="0">
                <a:solidFill>
                  <a:schemeClr val="bg1"/>
                </a:solidFill>
              </a:rPr>
              <a:t>analysis</a:t>
            </a:r>
          </a:p>
          <a:p>
            <a:r>
              <a:rPr lang="en-US" dirty="0">
                <a:solidFill>
                  <a:schemeClr val="bg1"/>
                </a:solidFill>
              </a:rPr>
              <a:t>Traditional methods face limitations with short or mixed texts, making Machine Learning a powerful alternative.</a:t>
            </a:r>
          </a:p>
        </p:txBody>
      </p:sp>
    </p:spTree>
    <p:extLst>
      <p:ext uri="{BB962C8B-B14F-4D97-AF65-F5344CB8AC3E}">
        <p14:creationId xmlns:p14="http://schemas.microsoft.com/office/powerpoint/2010/main" val="1830600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D03290-7A0F-558D-7254-9A4AB775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300" b="1" dirty="0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30DBF9-7A45-3D51-ABF6-CC72D8CF9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057398"/>
            <a:ext cx="10972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bg1"/>
                </a:solidFill>
              </a:rPr>
              <a:t>Future improvements could include: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066" dirty="0" err="1" smtClean="0">
                <a:solidFill>
                  <a:schemeClr val="bg1"/>
                </a:solidFill>
              </a:rPr>
              <a:t>Hyperparameter</a:t>
            </a:r>
            <a:r>
              <a:rPr lang="en-US" sz="3066" dirty="0" smtClean="0">
                <a:solidFill>
                  <a:schemeClr val="bg1"/>
                </a:solidFill>
              </a:rPr>
              <a:t> </a:t>
            </a:r>
            <a:r>
              <a:rPr lang="en-US" sz="3066" dirty="0">
                <a:solidFill>
                  <a:schemeClr val="bg1"/>
                </a:solidFill>
              </a:rPr>
              <a:t>tuning for both models.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066" dirty="0" smtClean="0">
                <a:solidFill>
                  <a:schemeClr val="bg1"/>
                </a:solidFill>
              </a:rPr>
              <a:t>Expanding </a:t>
            </a:r>
            <a:r>
              <a:rPr lang="en-US" sz="3066" dirty="0">
                <a:solidFill>
                  <a:schemeClr val="bg1"/>
                </a:solidFill>
              </a:rPr>
              <a:t>the dataset with more diverse language samples.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066" dirty="0" smtClean="0">
                <a:solidFill>
                  <a:schemeClr val="bg1"/>
                </a:solidFill>
              </a:rPr>
              <a:t>Integration </a:t>
            </a:r>
            <a:r>
              <a:rPr lang="en-US" sz="3066" dirty="0">
                <a:solidFill>
                  <a:schemeClr val="bg1"/>
                </a:solidFill>
              </a:rPr>
              <a:t>with real-world translation services.</a:t>
            </a:r>
          </a:p>
        </p:txBody>
      </p:sp>
    </p:spTree>
    <p:extLst>
      <p:ext uri="{BB962C8B-B14F-4D97-AF65-F5344CB8AC3E}">
        <p14:creationId xmlns:p14="http://schemas.microsoft.com/office/powerpoint/2010/main" val="2431349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632F0F-3290-D815-9F8A-098B736C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300" b="1" dirty="0">
                <a:solidFill>
                  <a:schemeClr val="bg1"/>
                </a:solidFill>
              </a:rPr>
              <a:t>Real-World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B4C2FCD-469A-6323-0674-A05CD90B4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057398"/>
            <a:ext cx="10972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bg1"/>
                </a:solidFill>
              </a:rPr>
              <a:t>This language detection system can be integrated into applications such as: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066" dirty="0" smtClean="0">
                <a:solidFill>
                  <a:schemeClr val="bg1"/>
                </a:solidFill>
              </a:rPr>
              <a:t>Automatic </a:t>
            </a:r>
            <a:r>
              <a:rPr lang="en-US" sz="3066" dirty="0">
                <a:solidFill>
                  <a:schemeClr val="bg1"/>
                </a:solidFill>
              </a:rPr>
              <a:t>translation </a:t>
            </a:r>
            <a:r>
              <a:rPr lang="en-US" sz="3066" dirty="0" smtClean="0">
                <a:solidFill>
                  <a:schemeClr val="bg1"/>
                </a:solidFill>
              </a:rPr>
              <a:t>pipelines.</a:t>
            </a:r>
            <a:endParaRPr lang="en-US" sz="3066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066" dirty="0" smtClean="0">
                <a:solidFill>
                  <a:schemeClr val="bg1"/>
                </a:solidFill>
              </a:rPr>
              <a:t>Search </a:t>
            </a:r>
            <a:r>
              <a:rPr lang="en-US" sz="3066" dirty="0">
                <a:solidFill>
                  <a:schemeClr val="bg1"/>
                </a:solidFill>
              </a:rPr>
              <a:t>engines and content categorization systems.</a:t>
            </a:r>
          </a:p>
        </p:txBody>
      </p:sp>
    </p:spTree>
    <p:extLst>
      <p:ext uri="{BB962C8B-B14F-4D97-AF65-F5344CB8AC3E}">
        <p14:creationId xmlns:p14="http://schemas.microsoft.com/office/powerpoint/2010/main" val="4284555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680C8-E8B1-AB7C-DF38-5DE6D297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300" b="1" dirty="0">
                <a:solidFill>
                  <a:schemeClr val="bg1"/>
                </a:solidFill>
              </a:rPr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5FCAAA8-B4E0-F7FA-200D-E6F641264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056948"/>
            <a:ext cx="10972800" cy="4287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6634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E9F23C-D6B3-AD33-2B93-A2ECEEA2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00" b="1" dirty="0">
                <a:solidFill>
                  <a:schemeClr val="bg1"/>
                </a:solidFill>
              </a:rPr>
              <a:t>Traditional Approaches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A163C9C-BABD-1226-E2AF-C44F7FC8E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88435"/>
            <a:ext cx="109728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bg1"/>
                </a:solidFill>
              </a:rPr>
              <a:t>Rule-based methods are limited in handling: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066" dirty="0" smtClean="0">
                <a:solidFill>
                  <a:schemeClr val="bg1"/>
                </a:solidFill>
              </a:rPr>
              <a:t>Short </a:t>
            </a:r>
            <a:r>
              <a:rPr lang="en-US" sz="3066" dirty="0">
                <a:solidFill>
                  <a:schemeClr val="bg1"/>
                </a:solidFill>
              </a:rPr>
              <a:t>texts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066" dirty="0" smtClean="0">
                <a:solidFill>
                  <a:schemeClr val="bg1"/>
                </a:solidFill>
              </a:rPr>
              <a:t>Mixed-language </a:t>
            </a:r>
            <a:r>
              <a:rPr lang="en-US" sz="3066" dirty="0">
                <a:solidFill>
                  <a:schemeClr val="bg1"/>
                </a:solidFill>
              </a:rPr>
              <a:t>content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066" dirty="0" smtClean="0">
                <a:solidFill>
                  <a:schemeClr val="bg1"/>
                </a:solidFill>
              </a:rPr>
              <a:t>Noisy </a:t>
            </a:r>
            <a:r>
              <a:rPr lang="en-US" sz="3066" dirty="0">
                <a:solidFill>
                  <a:schemeClr val="bg1"/>
                </a:solidFill>
              </a:rPr>
              <a:t>data</a:t>
            </a:r>
          </a:p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bg1"/>
                </a:solidFill>
              </a:rPr>
              <a:t>Machine Learning approaches help overcome these challenges by learning from large datasets.</a:t>
            </a:r>
          </a:p>
        </p:txBody>
      </p:sp>
    </p:spTree>
    <p:extLst>
      <p:ext uri="{BB962C8B-B14F-4D97-AF65-F5344CB8AC3E}">
        <p14:creationId xmlns:p14="http://schemas.microsoft.com/office/powerpoint/2010/main" val="327792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7E6D83-02AC-FD7F-AB79-7EC5EDDDF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Machine Learning for Language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7B63EB-B660-2CD9-BED7-9E600DC0A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057398"/>
            <a:ext cx="10972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bg1"/>
                </a:solidFill>
              </a:rPr>
              <a:t>Machine Learning models, such as Naive Bayes and Support Vector Machines (SVM), offer flexibility in handling: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066" dirty="0" smtClean="0">
                <a:solidFill>
                  <a:schemeClr val="bg1"/>
                </a:solidFill>
              </a:rPr>
              <a:t>Complex </a:t>
            </a:r>
            <a:r>
              <a:rPr lang="en-US" sz="3066" dirty="0">
                <a:solidFill>
                  <a:schemeClr val="bg1"/>
                </a:solidFill>
              </a:rPr>
              <a:t>patterns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066" dirty="0" smtClean="0">
                <a:solidFill>
                  <a:schemeClr val="bg1"/>
                </a:solidFill>
              </a:rPr>
              <a:t>Short </a:t>
            </a:r>
            <a:r>
              <a:rPr lang="en-US" sz="3066" dirty="0">
                <a:solidFill>
                  <a:schemeClr val="bg1"/>
                </a:solidFill>
              </a:rPr>
              <a:t>texts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066" dirty="0" smtClean="0">
                <a:solidFill>
                  <a:schemeClr val="bg1"/>
                </a:solidFill>
              </a:rPr>
              <a:t>Mixed </a:t>
            </a:r>
            <a:r>
              <a:rPr lang="en-US" sz="3066" dirty="0">
                <a:solidFill>
                  <a:schemeClr val="bg1"/>
                </a:solidFill>
              </a:rPr>
              <a:t>languages in noisy environments.</a:t>
            </a:r>
          </a:p>
        </p:txBody>
      </p:sp>
    </p:spTree>
    <p:extLst>
      <p:ext uri="{BB962C8B-B14F-4D97-AF65-F5344CB8AC3E}">
        <p14:creationId xmlns:p14="http://schemas.microsoft.com/office/powerpoint/2010/main" val="227598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4D3121-C24A-70AD-5CBC-464C893F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3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4FB66A-7877-A647-9F16-6154EA254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057398"/>
            <a:ext cx="10972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bg1"/>
                </a:solidFill>
              </a:rPr>
              <a:t>Traditional approaches fail in scenarios involving short, mixed-language content. A robust Machine Learning-based solution is required to ensure high accuracy.</a:t>
            </a:r>
          </a:p>
        </p:txBody>
      </p:sp>
    </p:spTree>
    <p:extLst>
      <p:ext uri="{BB962C8B-B14F-4D97-AF65-F5344CB8AC3E}">
        <p14:creationId xmlns:p14="http://schemas.microsoft.com/office/powerpoint/2010/main" val="12417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7B931F-2D5F-A385-267B-2987C178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300" b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EEAAAC-5A0E-A308-52EF-F0A454ECA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057398"/>
            <a:ext cx="10972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chemeClr val="bg1"/>
                </a:solidFill>
              </a:rPr>
              <a:t>Develop </a:t>
            </a:r>
            <a:r>
              <a:rPr lang="en-US" sz="3600" dirty="0">
                <a:solidFill>
                  <a:schemeClr val="bg1"/>
                </a:solidFill>
              </a:rPr>
              <a:t>a machine learning system to detect   languages with high accuracy.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chemeClr val="bg1"/>
                </a:solidFill>
              </a:rPr>
              <a:t>Evaluate </a:t>
            </a:r>
            <a:r>
              <a:rPr lang="en-US" sz="3600" dirty="0">
                <a:solidFill>
                  <a:schemeClr val="bg1"/>
                </a:solidFill>
              </a:rPr>
              <a:t>Naive Bayes and SVM models.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chemeClr val="bg1"/>
                </a:solidFill>
              </a:rPr>
              <a:t>Provide </a:t>
            </a:r>
            <a:r>
              <a:rPr lang="en-US" sz="3600" dirty="0">
                <a:solidFill>
                  <a:schemeClr val="bg1"/>
                </a:solidFill>
              </a:rPr>
              <a:t>recommendations for model optimization.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chemeClr val="bg1"/>
                </a:solidFill>
              </a:rPr>
              <a:t>Explore </a:t>
            </a:r>
            <a:r>
              <a:rPr lang="en-US" sz="3600" dirty="0">
                <a:solidFill>
                  <a:schemeClr val="bg1"/>
                </a:solidFill>
              </a:rPr>
              <a:t>real-world applicability.</a:t>
            </a:r>
          </a:p>
        </p:txBody>
      </p:sp>
    </p:spTree>
    <p:extLst>
      <p:ext uri="{BB962C8B-B14F-4D97-AF65-F5344CB8AC3E}">
        <p14:creationId xmlns:p14="http://schemas.microsoft.com/office/powerpoint/2010/main" val="138371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54024B-93B9-6715-910C-55806269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300" b="1" dirty="0">
                <a:solidFill>
                  <a:schemeClr val="bg1"/>
                </a:solidFill>
              </a:rPr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95CED1-31E3-202F-6DF2-B262FE582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7322" y="1888436"/>
            <a:ext cx="11145078" cy="4694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bg1"/>
                </a:solidFill>
              </a:rPr>
              <a:t>The dataset consists of text samples from 17 languages, including English, French, Spanish, Portuguese, Russian, and Arabic.</a:t>
            </a:r>
          </a:p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bg1"/>
                </a:solidFill>
              </a:rPr>
              <a:t>Each text sample is labeled with its respective language, allowing for supervised learning.</a:t>
            </a:r>
          </a:p>
        </p:txBody>
      </p:sp>
    </p:spTree>
    <p:extLst>
      <p:ext uri="{BB962C8B-B14F-4D97-AF65-F5344CB8AC3E}">
        <p14:creationId xmlns:p14="http://schemas.microsoft.com/office/powerpoint/2010/main" val="222018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71DD4B-E6E9-949E-BF3A-6B954722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300" b="1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9F0578-D817-D089-7C65-26C3DCA28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826" y="2308994"/>
            <a:ext cx="5350120" cy="407815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bg1"/>
                </a:solidFill>
              </a:rPr>
              <a:t>Exploratory Data Analysis was performed to identify imbalances in the dataset and to understand the distribution of text samples across the 17 languages.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18ED4C-8E7A-569F-3042-74FECD2C7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128" y="2419626"/>
            <a:ext cx="5540991" cy="358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6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F50A20-0D76-A6C8-8056-D98A807D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300" b="1" dirty="0">
                <a:solidFill>
                  <a:schemeClr val="bg1"/>
                </a:solidFill>
              </a:rPr>
              <a:t>Data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E3BF7CF-14BA-9741-583F-B43BE5391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057398"/>
            <a:ext cx="10972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bg1"/>
                </a:solidFill>
              </a:rPr>
              <a:t>Key steps in preprocessing included: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066" dirty="0" smtClean="0">
                <a:solidFill>
                  <a:schemeClr val="bg1"/>
                </a:solidFill>
              </a:rPr>
              <a:t>Stop </a:t>
            </a:r>
            <a:r>
              <a:rPr lang="en-US" sz="3066" dirty="0">
                <a:solidFill>
                  <a:schemeClr val="bg1"/>
                </a:solidFill>
              </a:rPr>
              <a:t>word Removal: Eliminating common words like 'the', 'and', 'in'.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066" dirty="0" smtClean="0">
                <a:solidFill>
                  <a:schemeClr val="bg1"/>
                </a:solidFill>
              </a:rPr>
              <a:t>TF-IDF </a:t>
            </a:r>
            <a:r>
              <a:rPr lang="en-US" sz="3066" dirty="0">
                <a:solidFill>
                  <a:schemeClr val="bg1"/>
                </a:solidFill>
              </a:rPr>
              <a:t>Vectorization: Converting text into numerical features.</a:t>
            </a:r>
          </a:p>
        </p:txBody>
      </p:sp>
    </p:spTree>
    <p:extLst>
      <p:ext uri="{BB962C8B-B14F-4D97-AF65-F5344CB8AC3E}">
        <p14:creationId xmlns:p14="http://schemas.microsoft.com/office/powerpoint/2010/main" val="54308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162762-artificial-intelligence-template-16x9</Template>
  <TotalTime>65</TotalTime>
  <Words>569</Words>
  <Application>Microsoft Office PowerPoint</Application>
  <PresentationFormat>Widescreen</PresentationFormat>
  <Paragraphs>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Language Detection System Using Machine Learning</vt:lpstr>
      <vt:lpstr>Introduction</vt:lpstr>
      <vt:lpstr>Traditional Approaches</vt:lpstr>
      <vt:lpstr>Machine Learning for Language Detection</vt:lpstr>
      <vt:lpstr>Problem Statement</vt:lpstr>
      <vt:lpstr>Objectives</vt:lpstr>
      <vt:lpstr>Dataset Description</vt:lpstr>
      <vt:lpstr>Data Analysis</vt:lpstr>
      <vt:lpstr>Data Preprocessing</vt:lpstr>
      <vt:lpstr>Model Selection</vt:lpstr>
      <vt:lpstr>Training and Testing</vt:lpstr>
      <vt:lpstr>Evaluation Metrics</vt:lpstr>
      <vt:lpstr>Naive Bayes Model Results</vt:lpstr>
      <vt:lpstr>SVM Model Results</vt:lpstr>
      <vt:lpstr>Model Comparison</vt:lpstr>
      <vt:lpstr>Confusion Matrix</vt:lpstr>
      <vt:lpstr>PowerPoint Presentation</vt:lpstr>
      <vt:lpstr>TF-IDF Word Cloud</vt:lpstr>
      <vt:lpstr>Conclusion</vt:lpstr>
      <vt:lpstr>Future Work</vt:lpstr>
      <vt:lpstr>Real-World Application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Detection System Using Machine Learning</dc:title>
  <dc:creator>Wajahat Hussain</dc:creator>
  <cp:lastModifiedBy>01-136221-020</cp:lastModifiedBy>
  <cp:revision>24</cp:revision>
  <dcterms:created xsi:type="dcterms:W3CDTF">2024-09-16T13:47:22Z</dcterms:created>
  <dcterms:modified xsi:type="dcterms:W3CDTF">2024-09-16T15:12:17Z</dcterms:modified>
</cp:coreProperties>
</file>