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81" r:id="rId4"/>
    <p:sldId id="259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58" r:id="rId21"/>
    <p:sldId id="279" r:id="rId22"/>
    <p:sldId id="280" r:id="rId23"/>
    <p:sldId id="26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5815" y="2118946"/>
            <a:ext cx="4338862" cy="88802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Image Reconstruction </a:t>
            </a:r>
            <a:br>
              <a:rPr lang="en-US" sz="2800" dirty="0"/>
            </a:br>
            <a:r>
              <a:rPr lang="en-US" sz="2800" dirty="0"/>
              <a:t>using </a:t>
            </a:r>
            <a:br>
              <a:rPr lang="en-US" sz="2800" dirty="0"/>
            </a:br>
            <a:r>
              <a:rPr lang="en-US" sz="2800" dirty="0"/>
              <a:t>Deep Learning Techniques</a:t>
            </a:r>
          </a:p>
        </p:txBody>
      </p:sp>
      <p:sp>
        <p:nvSpPr>
          <p:cNvPr id="7" name="Google Shape;149;p18">
            <a:extLst>
              <a:ext uri="{FF2B5EF4-FFF2-40B4-BE49-F238E27FC236}">
                <a16:creationId xmlns:a16="http://schemas.microsoft.com/office/drawing/2014/main" xmlns="" id="{0E05DC50-248A-ABAD-C067-38D5A0A7D802}"/>
              </a:ext>
            </a:extLst>
          </p:cNvPr>
          <p:cNvSpPr/>
          <p:nvPr/>
        </p:nvSpPr>
        <p:spPr>
          <a:xfrm>
            <a:off x="6135342" y="365759"/>
            <a:ext cx="1209986" cy="1114697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19050" cap="rnd" cmpd="sng">
            <a:solidFill>
              <a:srgbClr val="2855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Model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3302" y="1301703"/>
            <a:ext cx="7210698" cy="4011614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1"/>
                </a:solidFill>
              </a:rPr>
              <a:t>CNN Model Architecture: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layer (256x256x3)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convolutional layers with </a:t>
            </a:r>
            <a:r>
              <a:rPr lang="en-US" dirty="0" err="1"/>
              <a:t>ReLU</a:t>
            </a:r>
            <a:r>
              <a:rPr lang="en-US" dirty="0"/>
              <a:t> and batch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Upsampling</a:t>
            </a:r>
            <a:r>
              <a:rPr lang="en-US" dirty="0"/>
              <a:t>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convolutional layer with sigmoid activation</a:t>
            </a:r>
          </a:p>
        </p:txBody>
      </p:sp>
    </p:spTree>
    <p:extLst>
      <p:ext uri="{BB962C8B-B14F-4D97-AF65-F5344CB8AC3E}">
        <p14:creationId xmlns:p14="http://schemas.microsoft.com/office/powerpoint/2010/main" val="406930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1051" y="1293222"/>
            <a:ext cx="7432766" cy="3850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i="1" dirty="0">
                <a:solidFill>
                  <a:schemeClr val="tx1"/>
                </a:solidFill>
              </a:rPr>
              <a:t>  Training: 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 of training neural networks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compilation and training steps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Model Compilation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7806" y="1131886"/>
            <a:ext cx="7276011" cy="401161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Optimizer: Adam</a:t>
            </a:r>
          </a:p>
          <a:p>
            <a:r>
              <a:rPr lang="en-US" dirty="0"/>
              <a:t>Loss Function: Mean Squared Error (MSE)</a:t>
            </a:r>
          </a:p>
          <a:p>
            <a:r>
              <a:rPr lang="en-US" dirty="0"/>
              <a:t>Metrics: Accuracy, PSNR, SSIM</a:t>
            </a:r>
          </a:p>
        </p:txBody>
      </p:sp>
    </p:spTree>
    <p:extLst>
      <p:ext uri="{BB962C8B-B14F-4D97-AF65-F5344CB8AC3E}">
        <p14:creationId xmlns:p14="http://schemas.microsoft.com/office/powerpoint/2010/main" val="392925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7806" y="1131886"/>
            <a:ext cx="7276011" cy="40116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Fit method for training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epochs and validation data usage</a:t>
            </a:r>
          </a:p>
        </p:txBody>
      </p:sp>
    </p:spTree>
    <p:extLst>
      <p:ext uri="{BB962C8B-B14F-4D97-AF65-F5344CB8AC3E}">
        <p14:creationId xmlns:p14="http://schemas.microsoft.com/office/powerpoint/2010/main" val="74504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35E26-C2D3-7C0E-D84D-A488CCE8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238" y="1268361"/>
            <a:ext cx="6506568" cy="3420136"/>
          </a:xfrm>
        </p:spPr>
        <p:txBody>
          <a:bodyPr/>
          <a:lstStyle/>
          <a:p>
            <a:pPr>
              <a:lnSpc>
                <a:spcPct val="300000"/>
              </a:lnSpc>
              <a:spcBef>
                <a:spcPts val="1200"/>
              </a:spcBef>
            </a:pPr>
            <a:r>
              <a:rPr lang="en-US" dirty="0"/>
              <a:t>Importance of evaluating on unseen data</a:t>
            </a:r>
          </a:p>
          <a:p>
            <a:pPr>
              <a:lnSpc>
                <a:spcPct val="150000"/>
              </a:lnSpc>
            </a:pPr>
            <a:r>
              <a:rPr lang="en-US" dirty="0"/>
              <a:t>Metrics to assess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508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CNN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35E26-C2D3-7C0E-D84D-A488CCE8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3" y="1268361"/>
            <a:ext cx="6871063" cy="342013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for 10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Achieved 95% accuracy on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55312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GAN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35E26-C2D3-7C0E-D84D-A488CCE8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238" y="1268361"/>
            <a:ext cx="6506568" cy="3420136"/>
          </a:xfrm>
        </p:spPr>
        <p:txBody>
          <a:bodyPr>
            <a:normAutofit fontScale="92500"/>
          </a:bodyPr>
          <a:lstStyle/>
          <a:p>
            <a:pPr>
              <a:lnSpc>
                <a:spcPct val="210000"/>
              </a:lnSpc>
              <a:spcBef>
                <a:spcPts val="1200"/>
              </a:spcBef>
            </a:pPr>
            <a:r>
              <a:rPr lang="en-US" dirty="0"/>
              <a:t>Training for 10,000 epochs.</a:t>
            </a:r>
          </a:p>
          <a:p>
            <a:pPr>
              <a:lnSpc>
                <a:spcPct val="210000"/>
              </a:lnSpc>
              <a:spcBef>
                <a:spcPts val="1200"/>
              </a:spcBef>
            </a:pPr>
            <a:r>
              <a:rPr lang="en-US" dirty="0"/>
              <a:t>Discriminator and generator dynamics.</a:t>
            </a:r>
          </a:p>
          <a:p>
            <a:pPr>
              <a:lnSpc>
                <a:spcPct val="210000"/>
              </a:lnSpc>
              <a:spcBef>
                <a:spcPts val="1200"/>
              </a:spcBef>
            </a:pPr>
            <a:r>
              <a:rPr lang="en-US" dirty="0"/>
              <a:t>High visual fidelity of reconstructed images</a:t>
            </a:r>
          </a:p>
        </p:txBody>
      </p:sp>
    </p:spTree>
    <p:extLst>
      <p:ext uri="{BB962C8B-B14F-4D97-AF65-F5344CB8AC3E}">
        <p14:creationId xmlns:p14="http://schemas.microsoft.com/office/powerpoint/2010/main" val="172515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Image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35E26-C2D3-7C0E-D84D-A488CCE8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6" y="1516556"/>
            <a:ext cx="6506568" cy="3420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Applying random masks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Image reconstruction process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Evaluation using PSNR and SSIM</a:t>
            </a:r>
          </a:p>
        </p:txBody>
      </p:sp>
    </p:spTree>
    <p:extLst>
      <p:ext uri="{BB962C8B-B14F-4D97-AF65-F5344CB8AC3E}">
        <p14:creationId xmlns:p14="http://schemas.microsoft.com/office/powerpoint/2010/main" val="179252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35E26-C2D3-7C0E-D84D-A488CCE8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434" y="1510709"/>
            <a:ext cx="6975566" cy="34201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PSNR: Peak Signal-to-Noise Ratio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/>
              <a:t>SSIM: Structural Similarity Index</a:t>
            </a:r>
          </a:p>
        </p:txBody>
      </p:sp>
    </p:spTree>
    <p:extLst>
      <p:ext uri="{BB962C8B-B14F-4D97-AF65-F5344CB8AC3E}">
        <p14:creationId xmlns:p14="http://schemas.microsoft.com/office/powerpoint/2010/main" val="303559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Results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D35E26-C2D3-7C0E-D84D-A488CCE8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434" y="1131886"/>
            <a:ext cx="6975566" cy="34201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b="1" dirty="0"/>
              <a:t>  </a:t>
            </a:r>
            <a:r>
              <a:rPr lang="en-US" i="1" dirty="0">
                <a:solidFill>
                  <a:schemeClr val="tx1"/>
                </a:solidFill>
              </a:rPr>
              <a:t>Visualizing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 of original, masked, and reconstructed images</a:t>
            </a:r>
          </a:p>
        </p:txBody>
      </p:sp>
    </p:spTree>
    <p:extLst>
      <p:ext uri="{BB962C8B-B14F-4D97-AF65-F5344CB8AC3E}">
        <p14:creationId xmlns:p14="http://schemas.microsoft.com/office/powerpoint/2010/main" val="186086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5815" y="2118946"/>
            <a:ext cx="4338862" cy="88802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Image Reconstruction </a:t>
            </a:r>
            <a:br>
              <a:rPr lang="en-US" sz="2800" dirty="0"/>
            </a:br>
            <a:r>
              <a:rPr lang="en-US" sz="2800" dirty="0"/>
              <a:t>using </a:t>
            </a:r>
            <a:br>
              <a:rPr lang="en-US" sz="2800" dirty="0"/>
            </a:br>
            <a:r>
              <a:rPr lang="en-US" sz="2800" dirty="0"/>
              <a:t>Deep Learning Techniques</a:t>
            </a:r>
          </a:p>
        </p:txBody>
      </p:sp>
      <p:pic>
        <p:nvPicPr>
          <p:cNvPr id="3" name="Google Shape;156;p19">
            <a:extLst>
              <a:ext uri="{FF2B5EF4-FFF2-40B4-BE49-F238E27FC236}">
                <a16:creationId xmlns:a16="http://schemas.microsoft.com/office/drawing/2014/main" xmlns="" id="{826003E0-35F3-84B4-C0FB-8D67D40217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90362" y="-857250"/>
            <a:ext cx="12124724" cy="6858000"/>
          </a:xfrm>
          <a:prstGeom prst="rect">
            <a:avLst/>
          </a:prstGeom>
          <a:noFill/>
          <a:ln w="38100" cap="flat" cmpd="tri">
            <a:solidFill>
              <a:srgbClr val="2C3C43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407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2985" y="271647"/>
            <a:ext cx="3727486" cy="763525"/>
          </a:xfrm>
        </p:spPr>
        <p:txBody>
          <a:bodyPr>
            <a:normAutofit/>
          </a:bodyPr>
          <a:lstStyle/>
          <a:p>
            <a:r>
              <a:rPr lang="en-US" dirty="0"/>
              <a:t>Original Images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1479" y="4392031"/>
            <a:ext cx="5669664" cy="479822"/>
          </a:xfrm>
        </p:spPr>
        <p:txBody>
          <a:bodyPr>
            <a:noAutofit/>
          </a:bodyPr>
          <a:lstStyle/>
          <a:p>
            <a:r>
              <a:rPr lang="en-US" sz="2500" b="0" dirty="0"/>
              <a:t>Ground truth for training and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3CC1A9-C8B5-16B0-0A24-7AF681FD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2" y="1695507"/>
            <a:ext cx="679306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2985" y="271647"/>
            <a:ext cx="3727486" cy="763525"/>
          </a:xfrm>
        </p:spPr>
        <p:txBody>
          <a:bodyPr>
            <a:normAutofit/>
          </a:bodyPr>
          <a:lstStyle/>
          <a:p>
            <a:r>
              <a:rPr lang="en-US" dirty="0"/>
              <a:t>Occluded Images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1479" y="4392031"/>
            <a:ext cx="5669664" cy="479822"/>
          </a:xfrm>
        </p:spPr>
        <p:txBody>
          <a:bodyPr>
            <a:noAutofit/>
          </a:bodyPr>
          <a:lstStyle/>
          <a:p>
            <a:r>
              <a:rPr lang="en-US" sz="2500" b="0" dirty="0"/>
              <a:t>Input images with intentional occlusions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3CC1A9-C8B5-16B0-0A24-7AF681FD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2" y="1695507"/>
            <a:ext cx="6793069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F810ED-064B-2974-45D6-1B3A979E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01" y="1681217"/>
            <a:ext cx="6793069" cy="27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4983" y="255911"/>
            <a:ext cx="4728754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RECONSTRUCTED IMAGES: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37168" y="4415245"/>
            <a:ext cx="5669664" cy="62375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/>
              <a:t>Outputs from CNN and GAN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/>
              <a:t>Evaluating reconstruction quality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44F9CE7-C746-2315-99DB-171F3E5D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1" y="1599731"/>
            <a:ext cx="6793069" cy="26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0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3B4CFEE1-CAED-D412-4E27-6426793A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51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7807" y="1502229"/>
            <a:ext cx="7106194" cy="3186268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2400"/>
              </a:spcAft>
            </a:pPr>
            <a:r>
              <a:rPr lang="en-US" sz="3600" dirty="0"/>
              <a:t>Developing a model using Convolutional Neural Networks (CNNs) and Generative Adversarial Networks (GANs) to reconstruct partially occluded images.</a:t>
            </a:r>
          </a:p>
          <a:p>
            <a:pPr>
              <a:spcAft>
                <a:spcPts val="2400"/>
              </a:spcAft>
            </a:pPr>
            <a:r>
              <a:rPr lang="en-US" sz="3600" dirty="0"/>
              <a:t>Involves data preprocessing, model training, and evaluation using a celebrity image dataset.</a:t>
            </a:r>
          </a:p>
          <a:p>
            <a:pPr>
              <a:spcAft>
                <a:spcPts val="2400"/>
              </a:spcAft>
            </a:pPr>
            <a:r>
              <a:rPr lang="en-US" sz="3600" dirty="0"/>
              <a:t>Performance metrics: PSNR and SSIM to ensure accuracy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3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20687" y="1502229"/>
            <a:ext cx="7093130" cy="3186268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en-US" dirty="0"/>
              <a:t>Challenges of image occlusion in computer vision</a:t>
            </a: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The need for effective image reconstruction techniques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3111" y="600892"/>
            <a:ext cx="7641771" cy="46340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 a model to accurately reconstruct missing parts of an image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on CNNs and GANs for their effectiveness in image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283987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2046" y="1131886"/>
            <a:ext cx="7641771" cy="40116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of deep learning (CNNs and GANs) for reconstructing partially occluded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Dataset, preprocessing, model training, and evaluation metrics (PSNR and SSIM)</a:t>
            </a:r>
          </a:p>
        </p:txBody>
      </p:sp>
    </p:spTree>
    <p:extLst>
      <p:ext uri="{BB962C8B-B14F-4D97-AF65-F5344CB8AC3E}">
        <p14:creationId xmlns:p14="http://schemas.microsoft.com/office/powerpoint/2010/main" val="239519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2047" y="1131886"/>
            <a:ext cx="7563394" cy="40116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    </a:t>
            </a:r>
            <a:r>
              <a:rPr lang="en-US" i="1" dirty="0">
                <a:solidFill>
                  <a:schemeClr val="tx1"/>
                </a:solidFill>
              </a:rPr>
              <a:t>Dataset: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CelebA</a:t>
            </a:r>
            <a:r>
              <a:rPr lang="en-US" dirty="0"/>
              <a:t> dataset with celebrity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Preprocessing steps: resizing, normalizing, and applying random masks</a:t>
            </a:r>
          </a:p>
        </p:txBody>
      </p:sp>
    </p:spTree>
    <p:extLst>
      <p:ext uri="{BB962C8B-B14F-4D97-AF65-F5344CB8AC3E}">
        <p14:creationId xmlns:p14="http://schemas.microsoft.com/office/powerpoint/2010/main" val="366815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2047" y="1131886"/>
            <a:ext cx="7563394" cy="40116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Resizing images to 256x256 pixels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Normalizing pixel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Applying random masks for occlusion simulation</a:t>
            </a:r>
          </a:p>
        </p:txBody>
      </p:sp>
    </p:spTree>
    <p:extLst>
      <p:ext uri="{BB962C8B-B14F-4D97-AF65-F5344CB8AC3E}">
        <p14:creationId xmlns:p14="http://schemas.microsoft.com/office/powerpoint/2010/main" val="140874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Features and Targets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9245" y="1358537"/>
            <a:ext cx="7106195" cy="364453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1"/>
                </a:solidFill>
              </a:rPr>
              <a:t>Features:</a:t>
            </a:r>
          </a:p>
          <a:p>
            <a:pPr marL="742950" lvl="1" indent="-28575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Images resized and normalized to ensure consistency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chemeClr val="tx1"/>
                </a:solidFill>
              </a:rPr>
              <a:t>Targets: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dirty="0"/>
              <a:t>The same as input images for reconstructing occluded parts</a:t>
            </a:r>
          </a:p>
        </p:txBody>
      </p:sp>
    </p:spTree>
    <p:extLst>
      <p:ext uri="{BB962C8B-B14F-4D97-AF65-F5344CB8AC3E}">
        <p14:creationId xmlns:p14="http://schemas.microsoft.com/office/powerpoint/2010/main" val="205100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On-screen Show (16:9)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Trebuchet MS</vt:lpstr>
      <vt:lpstr>Office Theme</vt:lpstr>
      <vt:lpstr>Image Reconstruction  using  Deep Learning Techniques</vt:lpstr>
      <vt:lpstr>Image Reconstruction  using  Deep Learning Techniques</vt:lpstr>
      <vt:lpstr>Introduction</vt:lpstr>
      <vt:lpstr>Problem Statement</vt:lpstr>
      <vt:lpstr>Objectives</vt:lpstr>
      <vt:lpstr>Abstract</vt:lpstr>
      <vt:lpstr>Data Preparation</vt:lpstr>
      <vt:lpstr>Data Preprocessing</vt:lpstr>
      <vt:lpstr>Features and Targets</vt:lpstr>
      <vt:lpstr>Model Architecture</vt:lpstr>
      <vt:lpstr>Methodology</vt:lpstr>
      <vt:lpstr>Model Compilation</vt:lpstr>
      <vt:lpstr>Model Training</vt:lpstr>
      <vt:lpstr>Model Evaluation</vt:lpstr>
      <vt:lpstr>CNN Model Results</vt:lpstr>
      <vt:lpstr>GAN Model Results</vt:lpstr>
      <vt:lpstr>Steps in Image Reconstruction</vt:lpstr>
      <vt:lpstr>Performance Metrics</vt:lpstr>
      <vt:lpstr>Results Visualization</vt:lpstr>
      <vt:lpstr>Original Images</vt:lpstr>
      <vt:lpstr>Occluded Images</vt:lpstr>
      <vt:lpstr>RECONSTRUCTED IMAGES: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2024-07-24T17:15:36Z</dcterms:modified>
</cp:coreProperties>
</file>